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57" r:id="rId2"/>
    <p:sldId id="332" r:id="rId3"/>
    <p:sldId id="347" r:id="rId4"/>
    <p:sldId id="348" r:id="rId5"/>
    <p:sldId id="349" r:id="rId6"/>
    <p:sldId id="350" r:id="rId7"/>
    <p:sldId id="351" r:id="rId8"/>
    <p:sldId id="359" r:id="rId9"/>
    <p:sldId id="352" r:id="rId10"/>
    <p:sldId id="354" r:id="rId11"/>
    <p:sldId id="355" r:id="rId12"/>
    <p:sldId id="356" r:id="rId13"/>
    <p:sldId id="310" r:id="rId14"/>
    <p:sldId id="361" r:id="rId15"/>
    <p:sldId id="360" r:id="rId16"/>
  </p:sldIdLst>
  <p:sldSz cx="24385588" cy="13717588"/>
  <p:notesSz cx="6797675" cy="9926638"/>
  <p:defaultTextStyle>
    <a:defPPr>
      <a:defRPr lang="ru-RU"/>
    </a:defPPr>
    <a:lvl1pPr marL="0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46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91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337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783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229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119">
          <p15:clr>
            <a:srgbClr val="A4A3A4"/>
          </p15:clr>
        </p15:guide>
        <p15:guide id="2" orient="horz" pos="2072">
          <p15:clr>
            <a:srgbClr val="A4A3A4"/>
          </p15:clr>
        </p15:guide>
        <p15:guide id="3" orient="horz" pos="2210">
          <p15:clr>
            <a:srgbClr val="A4A3A4"/>
          </p15:clr>
        </p15:guide>
        <p15:guide id="4" orient="horz" pos="7530">
          <p15:clr>
            <a:srgbClr val="A4A3A4"/>
          </p15:clr>
        </p15:guide>
        <p15:guide id="5" orient="horz" pos="5473">
          <p15:clr>
            <a:srgbClr val="A4A3A4"/>
          </p15:clr>
        </p15:guide>
        <p15:guide id="6" orient="horz" pos="4304">
          <p15:clr>
            <a:srgbClr val="A4A3A4"/>
          </p15:clr>
        </p15:guide>
        <p15:guide id="7" orient="horz" pos="7366">
          <p15:clr>
            <a:srgbClr val="A4A3A4"/>
          </p15:clr>
        </p15:guide>
        <p15:guide id="8" orient="horz" pos="8225">
          <p15:clr>
            <a:srgbClr val="A4A3A4"/>
          </p15:clr>
        </p15:guide>
        <p15:guide id="9" pos="278">
          <p15:clr>
            <a:srgbClr val="A4A3A4"/>
          </p15:clr>
        </p15:guide>
        <p15:guide id="10" pos="122">
          <p15:clr>
            <a:srgbClr val="A4A3A4"/>
          </p15:clr>
        </p15:guide>
        <p15:guide id="11" pos="1518">
          <p15:clr>
            <a:srgbClr val="A4A3A4"/>
          </p15:clr>
        </p15:guide>
        <p15:guide id="12" pos="2634">
          <p15:clr>
            <a:srgbClr val="A4A3A4"/>
          </p15:clr>
        </p15:guide>
        <p15:guide id="13" pos="2761">
          <p15:clr>
            <a:srgbClr val="A4A3A4"/>
          </p15:clr>
        </p15:guide>
        <p15:guide id="14" pos="9025">
          <p15:clr>
            <a:srgbClr val="A4A3A4"/>
          </p15:clr>
        </p15:guide>
        <p15:guide id="15" pos="4622">
          <p15:clr>
            <a:srgbClr val="A4A3A4"/>
          </p15:clr>
        </p15:guide>
        <p15:guide id="16" pos="1507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mitry Chuyko" initials="D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6464"/>
    <a:srgbClr val="939393"/>
    <a:srgbClr val="2F2F2F"/>
    <a:srgbClr val="9FC54E"/>
    <a:srgbClr val="95C12E"/>
    <a:srgbClr val="76787A"/>
    <a:srgbClr val="2F444E"/>
    <a:srgbClr val="512D6D"/>
    <a:srgbClr val="D0D0CE"/>
    <a:srgbClr val="007F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10" autoAdjust="0"/>
    <p:restoredTop sz="90000" autoAdjust="0"/>
  </p:normalViewPr>
  <p:slideViewPr>
    <p:cSldViewPr snapToGrid="0">
      <p:cViewPr varScale="1">
        <p:scale>
          <a:sx n="50" d="100"/>
          <a:sy n="50" d="100"/>
        </p:scale>
        <p:origin x="402" y="72"/>
      </p:cViewPr>
      <p:guideLst>
        <p:guide orient="horz" pos="7119"/>
        <p:guide orient="horz" pos="2072"/>
        <p:guide orient="horz" pos="2210"/>
        <p:guide orient="horz" pos="7530"/>
        <p:guide orient="horz" pos="5473"/>
        <p:guide orient="horz" pos="4304"/>
        <p:guide orient="horz" pos="7366"/>
        <p:guide orient="horz" pos="8225"/>
        <p:guide pos="278"/>
        <p:guide pos="122"/>
        <p:guide pos="1518"/>
        <p:guide pos="2634"/>
        <p:guide pos="2761"/>
        <p:guide pos="9025"/>
        <p:guide pos="4622"/>
        <p:guide pos="150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F22E2-BB47-438D-8E35-D533D2C7CAA8}" type="datetimeFigureOut">
              <a:rPr lang="ru-RU" smtClean="0"/>
              <a:pPr/>
              <a:t>02.08.2019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9446A4-976B-44E9-ADF8-5AFAC5073D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95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1ADA4B-2D99-492A-AF3B-E6095F8707C2}" type="datetimeFigureOut">
              <a:rPr lang="ru-RU" smtClean="0"/>
              <a:pPr/>
              <a:t>02.08.2019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465C0E-8498-4904-BF7A-56ED5ED602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94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44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891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337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783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2229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2" indent="0">
              <a:buFontTx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EA6-85D2-41DC-B801-0E83489530B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856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2" indent="0">
              <a:buFontTx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EA6-85D2-41DC-B801-0E83489530BF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165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2" indent="0">
              <a:buFontTx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EA6-85D2-41DC-B801-0E83489530BF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165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2" indent="0">
              <a:buFontTx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EA6-85D2-41DC-B801-0E83489530B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1653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2" indent="0">
              <a:buFontTx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EA6-85D2-41DC-B801-0E83489530BF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165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307" lvl="2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EA6-85D2-41DC-B801-0E83489530BF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7316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216" lvl="2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EA6-85D2-41DC-B801-0E83489530BF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638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2" indent="0">
              <a:buFontTx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EA6-85D2-41DC-B801-0E83489530BF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165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2" indent="0">
              <a:buFontTx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EA6-85D2-41DC-B801-0E83489530BF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165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2" indent="0">
              <a:buFontTx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EA6-85D2-41DC-B801-0E83489530BF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165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2" indent="0">
              <a:buFontTx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EA6-85D2-41DC-B801-0E83489530BF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165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2" indent="0">
              <a:buFontTx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EA6-85D2-41DC-B801-0E83489530BF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165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2" indent="0">
              <a:buFontTx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EA6-85D2-41DC-B801-0E83489530BF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165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2" indent="0">
              <a:buFontTx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EA6-85D2-41DC-B801-0E83489530B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165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2" indent="0">
              <a:buFontTx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EA6-85D2-41DC-B801-0E83489530BF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165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202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94808-3C44-4D9B-884F-97125F5ACD78}" type="datetimeFigureOut">
              <a:rPr lang="ru-RU" smtClean="0"/>
              <a:pPr/>
              <a:t>02.08.2019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9FCE1-CA54-423C-A5AD-17239EF642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86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7450937" y="730334"/>
            <a:ext cx="5258142" cy="1162502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676509" y="730334"/>
            <a:ext cx="15469607" cy="1162502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94808-3C44-4D9B-884F-97125F5ACD78}" type="datetimeFigureOut">
              <a:rPr lang="ru-RU" smtClean="0"/>
              <a:pPr/>
              <a:t>02.08.2019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9FCE1-CA54-423C-A5AD-17239EF642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987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latin typeface="PF Din Text Cond Pro Light" panose="02000000000000000000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latin typeface="PF Din Text Cond Pro Light" panose="02000000000000000000" pitchFamily="2" charset="0"/>
              </a:defRPr>
            </a:lvl1pPr>
            <a:lvl2pPr>
              <a:defRPr sz="2400">
                <a:latin typeface="PF Din Text Cond Pro Light" panose="02000000000000000000" pitchFamily="2" charset="0"/>
              </a:defRPr>
            </a:lvl2pPr>
            <a:lvl3pPr>
              <a:defRPr sz="2400">
                <a:latin typeface="PF Din Text Cond Pro Light" panose="02000000000000000000" pitchFamily="2" charset="0"/>
              </a:defRPr>
            </a:lvl3pPr>
            <a:lvl4pPr>
              <a:defRPr sz="2400">
                <a:latin typeface="PF Din Text Cond Pro Light" panose="02000000000000000000" pitchFamily="2" charset="0"/>
              </a:defRPr>
            </a:lvl4pPr>
            <a:lvl5pPr>
              <a:defRPr sz="2400">
                <a:latin typeface="PF Din Text Cond Pro Light" panose="02000000000000000000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94808-3C44-4D9B-884F-97125F5ACD78}" type="datetimeFigureOut">
              <a:rPr lang="ru-RU" smtClean="0"/>
              <a:pPr/>
              <a:t>02.08.2019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9FCE1-CA54-423C-A5AD-17239EF642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12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808" y="3419873"/>
            <a:ext cx="21032570" cy="5706135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63808" y="9179990"/>
            <a:ext cx="21032570" cy="3000721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46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91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33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78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229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67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112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56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94808-3C44-4D9B-884F-97125F5ACD78}" type="datetimeFigureOut">
              <a:rPr lang="ru-RU" smtClean="0"/>
              <a:pPr/>
              <a:t>02.08.2019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9FCE1-CA54-423C-A5AD-17239EF642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634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76509" y="3651673"/>
            <a:ext cx="10363875" cy="870368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345204" y="3651673"/>
            <a:ext cx="10363875" cy="870368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94808-3C44-4D9B-884F-97125F5ACD78}" type="datetimeFigureOut">
              <a:rPr lang="ru-RU" smtClean="0"/>
              <a:pPr/>
              <a:t>02.08.2019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9FCE1-CA54-423C-A5AD-17239EF642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015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685" y="730336"/>
            <a:ext cx="21032570" cy="26514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9686" y="3362715"/>
            <a:ext cx="10316246" cy="164801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46" indent="0">
              <a:buNone/>
              <a:defRPr sz="4000" b="1"/>
            </a:lvl2pPr>
            <a:lvl3pPr marL="1828891" indent="0">
              <a:buNone/>
              <a:defRPr sz="3600" b="1"/>
            </a:lvl3pPr>
            <a:lvl4pPr marL="2743337" indent="0">
              <a:buNone/>
              <a:defRPr sz="3200" b="1"/>
            </a:lvl4pPr>
            <a:lvl5pPr marL="3657783" indent="0">
              <a:buNone/>
              <a:defRPr sz="3200" b="1"/>
            </a:lvl5pPr>
            <a:lvl6pPr marL="4572229" indent="0">
              <a:buNone/>
              <a:defRPr sz="3200" b="1"/>
            </a:lvl6pPr>
            <a:lvl7pPr marL="5486674" indent="0">
              <a:buNone/>
              <a:defRPr sz="3200" b="1"/>
            </a:lvl7pPr>
            <a:lvl8pPr marL="6401120" indent="0">
              <a:buNone/>
              <a:defRPr sz="3200" b="1"/>
            </a:lvl8pPr>
            <a:lvl9pPr marL="7315566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679686" y="5010730"/>
            <a:ext cx="10316246" cy="737002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45204" y="3362715"/>
            <a:ext cx="10367051" cy="164801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46" indent="0">
              <a:buNone/>
              <a:defRPr sz="4000" b="1"/>
            </a:lvl2pPr>
            <a:lvl3pPr marL="1828891" indent="0">
              <a:buNone/>
              <a:defRPr sz="3600" b="1"/>
            </a:lvl3pPr>
            <a:lvl4pPr marL="2743337" indent="0">
              <a:buNone/>
              <a:defRPr sz="3200" b="1"/>
            </a:lvl4pPr>
            <a:lvl5pPr marL="3657783" indent="0">
              <a:buNone/>
              <a:defRPr sz="3200" b="1"/>
            </a:lvl5pPr>
            <a:lvl6pPr marL="4572229" indent="0">
              <a:buNone/>
              <a:defRPr sz="3200" b="1"/>
            </a:lvl6pPr>
            <a:lvl7pPr marL="5486674" indent="0">
              <a:buNone/>
              <a:defRPr sz="3200" b="1"/>
            </a:lvl7pPr>
            <a:lvl8pPr marL="6401120" indent="0">
              <a:buNone/>
              <a:defRPr sz="3200" b="1"/>
            </a:lvl8pPr>
            <a:lvl9pPr marL="7315566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2345204" y="5010730"/>
            <a:ext cx="10367051" cy="737002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94808-3C44-4D9B-884F-97125F5ACD78}" type="datetimeFigureOut">
              <a:rPr lang="ru-RU" smtClean="0"/>
              <a:pPr/>
              <a:t>02.08.2019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9FCE1-CA54-423C-A5AD-17239EF642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598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94808-3C44-4D9B-884F-97125F5ACD78}" type="datetimeFigureOut">
              <a:rPr lang="ru-RU" smtClean="0"/>
              <a:pPr/>
              <a:t>02.08.2019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9FCE1-CA54-423C-A5AD-17239EF642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221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94808-3C44-4D9B-884F-97125F5ACD78}" type="datetimeFigureOut">
              <a:rPr lang="ru-RU" smtClean="0"/>
              <a:pPr/>
              <a:t>02.08.2019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9FCE1-CA54-423C-A5AD-17239EF642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992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686" y="914506"/>
            <a:ext cx="7864986" cy="3200771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67051" y="1975079"/>
            <a:ext cx="12345204" cy="9748379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686" y="4115276"/>
            <a:ext cx="7864986" cy="7624059"/>
          </a:xfrm>
        </p:spPr>
        <p:txBody>
          <a:bodyPr/>
          <a:lstStyle>
            <a:lvl1pPr marL="0" indent="0">
              <a:buNone/>
              <a:defRPr sz="3200"/>
            </a:lvl1pPr>
            <a:lvl2pPr marL="914446" indent="0">
              <a:buNone/>
              <a:defRPr sz="2800"/>
            </a:lvl2pPr>
            <a:lvl3pPr marL="1828891" indent="0">
              <a:buNone/>
              <a:defRPr sz="2400"/>
            </a:lvl3pPr>
            <a:lvl4pPr marL="2743337" indent="0">
              <a:buNone/>
              <a:defRPr sz="2000"/>
            </a:lvl4pPr>
            <a:lvl5pPr marL="3657783" indent="0">
              <a:buNone/>
              <a:defRPr sz="2000"/>
            </a:lvl5pPr>
            <a:lvl6pPr marL="4572229" indent="0">
              <a:buNone/>
              <a:defRPr sz="2000"/>
            </a:lvl6pPr>
            <a:lvl7pPr marL="5486674" indent="0">
              <a:buNone/>
              <a:defRPr sz="2000"/>
            </a:lvl7pPr>
            <a:lvl8pPr marL="6401120" indent="0">
              <a:buNone/>
              <a:defRPr sz="2000"/>
            </a:lvl8pPr>
            <a:lvl9pPr marL="7315566" indent="0">
              <a:buNone/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94808-3C44-4D9B-884F-97125F5ACD78}" type="datetimeFigureOut">
              <a:rPr lang="ru-RU" smtClean="0"/>
              <a:pPr/>
              <a:t>02.08.2019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9FCE1-CA54-423C-A5AD-17239EF642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787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686" y="914506"/>
            <a:ext cx="7864986" cy="3200771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367051" y="1975079"/>
            <a:ext cx="12345204" cy="9748379"/>
          </a:xfrm>
        </p:spPr>
        <p:txBody>
          <a:bodyPr/>
          <a:lstStyle>
            <a:lvl1pPr marL="0" indent="0">
              <a:buNone/>
              <a:defRPr sz="6400"/>
            </a:lvl1pPr>
            <a:lvl2pPr marL="914446" indent="0">
              <a:buNone/>
              <a:defRPr sz="5600"/>
            </a:lvl2pPr>
            <a:lvl3pPr marL="1828891" indent="0">
              <a:buNone/>
              <a:defRPr sz="4800"/>
            </a:lvl3pPr>
            <a:lvl4pPr marL="2743337" indent="0">
              <a:buNone/>
              <a:defRPr sz="4000"/>
            </a:lvl4pPr>
            <a:lvl5pPr marL="3657783" indent="0">
              <a:buNone/>
              <a:defRPr sz="4000"/>
            </a:lvl5pPr>
            <a:lvl6pPr marL="4572229" indent="0">
              <a:buNone/>
              <a:defRPr sz="4000"/>
            </a:lvl6pPr>
            <a:lvl7pPr marL="5486674" indent="0">
              <a:buNone/>
              <a:defRPr sz="4000"/>
            </a:lvl7pPr>
            <a:lvl8pPr marL="6401120" indent="0">
              <a:buNone/>
              <a:defRPr sz="4000"/>
            </a:lvl8pPr>
            <a:lvl9pPr marL="7315566" indent="0">
              <a:buNone/>
              <a:defRPr sz="4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686" y="4115276"/>
            <a:ext cx="7864986" cy="7624059"/>
          </a:xfrm>
        </p:spPr>
        <p:txBody>
          <a:bodyPr/>
          <a:lstStyle>
            <a:lvl1pPr marL="0" indent="0">
              <a:buNone/>
              <a:defRPr sz="3200"/>
            </a:lvl1pPr>
            <a:lvl2pPr marL="914446" indent="0">
              <a:buNone/>
              <a:defRPr sz="2800"/>
            </a:lvl2pPr>
            <a:lvl3pPr marL="1828891" indent="0">
              <a:buNone/>
              <a:defRPr sz="2400"/>
            </a:lvl3pPr>
            <a:lvl4pPr marL="2743337" indent="0">
              <a:buNone/>
              <a:defRPr sz="2000"/>
            </a:lvl4pPr>
            <a:lvl5pPr marL="3657783" indent="0">
              <a:buNone/>
              <a:defRPr sz="2000"/>
            </a:lvl5pPr>
            <a:lvl6pPr marL="4572229" indent="0">
              <a:buNone/>
              <a:defRPr sz="2000"/>
            </a:lvl6pPr>
            <a:lvl7pPr marL="5486674" indent="0">
              <a:buNone/>
              <a:defRPr sz="2000"/>
            </a:lvl7pPr>
            <a:lvl8pPr marL="6401120" indent="0">
              <a:buNone/>
              <a:defRPr sz="2000"/>
            </a:lvl8pPr>
            <a:lvl9pPr marL="7315566" indent="0">
              <a:buNone/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94808-3C44-4D9B-884F-97125F5ACD78}" type="datetimeFigureOut">
              <a:rPr lang="ru-RU" smtClean="0"/>
              <a:pPr/>
              <a:t>02.08.2019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9FCE1-CA54-423C-A5AD-17239EF642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725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509" y="730336"/>
            <a:ext cx="21032570" cy="2651433"/>
          </a:xfrm>
          <a:prstGeom prst="rect">
            <a:avLst/>
          </a:prstGeom>
        </p:spPr>
        <p:txBody>
          <a:bodyPr vert="horz" lIns="182889" tIns="91445" rIns="182889" bIns="91445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6509" y="3651673"/>
            <a:ext cx="21032570" cy="8703684"/>
          </a:xfrm>
          <a:prstGeom prst="rect">
            <a:avLst/>
          </a:prstGeom>
        </p:spPr>
        <p:txBody>
          <a:bodyPr vert="horz" lIns="182889" tIns="91445" rIns="182889" bIns="9144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676509" y="12714173"/>
            <a:ext cx="5486757" cy="730335"/>
          </a:xfrm>
          <a:prstGeom prst="rect">
            <a:avLst/>
          </a:prstGeom>
        </p:spPr>
        <p:txBody>
          <a:bodyPr vert="horz" lIns="182889" tIns="91445" rIns="182889" bIns="91445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94808-3C44-4D9B-884F-97125F5ACD78}" type="datetimeFigureOut">
              <a:rPr lang="ru-RU" smtClean="0"/>
              <a:pPr/>
              <a:t>02.08.2019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077726" y="12714173"/>
            <a:ext cx="8230136" cy="730335"/>
          </a:xfrm>
          <a:prstGeom prst="rect">
            <a:avLst/>
          </a:prstGeom>
        </p:spPr>
        <p:txBody>
          <a:bodyPr vert="horz" lIns="182889" tIns="91445" rIns="182889" bIns="91445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7222322" y="12714173"/>
            <a:ext cx="5486757" cy="730335"/>
          </a:xfrm>
          <a:prstGeom prst="rect">
            <a:avLst/>
          </a:prstGeom>
        </p:spPr>
        <p:txBody>
          <a:bodyPr vert="horz" lIns="182889" tIns="91445" rIns="182889" bIns="91445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9FCE1-CA54-423C-A5AD-17239EF642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148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828891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23" indent="-457223" algn="l" defTabSz="1828891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69" indent="-457223" algn="l" defTabSz="18288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114" indent="-457223" algn="l" defTabSz="18288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560" indent="-457223" algn="l" defTabSz="18288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5006" indent="-457223" algn="l" defTabSz="18288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451" indent="-457223" algn="l" defTabSz="18288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897" indent="-457223" algn="l" defTabSz="18288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343" indent="-457223" algn="l" defTabSz="18288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789" indent="-457223" algn="l" defTabSz="18288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46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91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337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783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229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674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1120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566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nna.feshchenko@domrf.ru" TargetMode="External"/><Relationship Id="rId5" Type="http://schemas.openxmlformats.org/officeDocument/2006/relationships/hyperlink" Target="mailto:mariia.platonova@domrf.ru" TargetMode="External"/><Relationship Id="rId4" Type="http://schemas.openxmlformats.org/officeDocument/2006/relationships/hyperlink" Target="mailto:olga.olonceva@domrf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33713"/>
            <a:ext cx="24385588" cy="1017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6778625" y="411163"/>
            <a:ext cx="5707063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" name="Группа 9"/>
          <p:cNvGrpSpPr>
            <a:grpSpLocks noChangeAspect="1"/>
          </p:cNvGrpSpPr>
          <p:nvPr/>
        </p:nvGrpSpPr>
        <p:grpSpPr>
          <a:xfrm>
            <a:off x="1063624" y="601665"/>
            <a:ext cx="4788000" cy="1799328"/>
            <a:chOff x="6778625" y="411163"/>
            <a:chExt cx="5707063" cy="2144712"/>
          </a:xfrm>
        </p:grpSpPr>
        <p:sp>
          <p:nvSpPr>
            <p:cNvPr id="1029" name="Freeform 5"/>
            <p:cNvSpPr>
              <a:spLocks noEditPoints="1"/>
            </p:cNvSpPr>
            <p:nvPr/>
          </p:nvSpPr>
          <p:spPr bwMode="auto">
            <a:xfrm>
              <a:off x="10464800" y="1212850"/>
              <a:ext cx="2020888" cy="568325"/>
            </a:xfrm>
            <a:custGeom>
              <a:avLst/>
              <a:gdLst/>
              <a:ahLst/>
              <a:cxnLst>
                <a:cxn ang="0">
                  <a:pos x="5917" y="0"/>
                </a:cxn>
                <a:cxn ang="0">
                  <a:pos x="5045" y="0"/>
                </a:cxn>
                <a:cxn ang="0">
                  <a:pos x="5373" y="853"/>
                </a:cxn>
                <a:cxn ang="0">
                  <a:pos x="5745" y="839"/>
                </a:cxn>
                <a:cxn ang="0">
                  <a:pos x="4532" y="0"/>
                </a:cxn>
                <a:cxn ang="0">
                  <a:pos x="3634" y="731"/>
                </a:cxn>
                <a:cxn ang="0">
                  <a:pos x="3306" y="1788"/>
                </a:cxn>
                <a:cxn ang="0">
                  <a:pos x="4204" y="1039"/>
                </a:cxn>
                <a:cxn ang="0">
                  <a:pos x="2962" y="1788"/>
                </a:cxn>
                <a:cxn ang="0">
                  <a:pos x="1480" y="1788"/>
                </a:cxn>
                <a:cxn ang="0">
                  <a:pos x="2521" y="1471"/>
                </a:cxn>
                <a:cxn ang="0">
                  <a:pos x="2016" y="1178"/>
                </a:cxn>
                <a:cxn ang="0">
                  <a:pos x="328" y="673"/>
                </a:cxn>
                <a:cxn ang="0">
                  <a:pos x="1112" y="0"/>
                </a:cxn>
                <a:cxn ang="0">
                  <a:pos x="673" y="1788"/>
                </a:cxn>
                <a:cxn ang="0">
                  <a:pos x="765" y="1782"/>
                </a:cxn>
                <a:cxn ang="0">
                  <a:pos x="849" y="1764"/>
                </a:cxn>
                <a:cxn ang="0">
                  <a:pos x="925" y="1736"/>
                </a:cxn>
                <a:cxn ang="0">
                  <a:pos x="994" y="1698"/>
                </a:cxn>
                <a:cxn ang="0">
                  <a:pos x="1055" y="1650"/>
                </a:cxn>
                <a:cxn ang="0">
                  <a:pos x="1105" y="1592"/>
                </a:cxn>
                <a:cxn ang="0">
                  <a:pos x="1148" y="1527"/>
                </a:cxn>
                <a:cxn ang="0">
                  <a:pos x="1180" y="1455"/>
                </a:cxn>
                <a:cxn ang="0">
                  <a:pos x="1203" y="1376"/>
                </a:cxn>
                <a:cxn ang="0">
                  <a:pos x="1215" y="1290"/>
                </a:cxn>
                <a:cxn ang="0">
                  <a:pos x="1217" y="1199"/>
                </a:cxn>
                <a:cxn ang="0">
                  <a:pos x="1208" y="1113"/>
                </a:cxn>
                <a:cxn ang="0">
                  <a:pos x="1188" y="1031"/>
                </a:cxn>
                <a:cxn ang="0">
                  <a:pos x="1159" y="957"/>
                </a:cxn>
                <a:cxn ang="0">
                  <a:pos x="1120" y="888"/>
                </a:cxn>
                <a:cxn ang="0">
                  <a:pos x="1071" y="829"/>
                </a:cxn>
                <a:cxn ang="0">
                  <a:pos x="1014" y="778"/>
                </a:cxn>
                <a:cxn ang="0">
                  <a:pos x="948" y="735"/>
                </a:cxn>
                <a:cxn ang="0">
                  <a:pos x="875" y="704"/>
                </a:cxn>
                <a:cxn ang="0">
                  <a:pos x="793" y="683"/>
                </a:cxn>
                <a:cxn ang="0">
                  <a:pos x="704" y="673"/>
                </a:cxn>
                <a:cxn ang="0">
                  <a:pos x="328" y="984"/>
                </a:cxn>
                <a:cxn ang="0">
                  <a:pos x="683" y="985"/>
                </a:cxn>
                <a:cxn ang="0">
                  <a:pos x="720" y="991"/>
                </a:cxn>
                <a:cxn ang="0">
                  <a:pos x="753" y="1002"/>
                </a:cxn>
                <a:cxn ang="0">
                  <a:pos x="785" y="1017"/>
                </a:cxn>
                <a:cxn ang="0">
                  <a:pos x="812" y="1037"/>
                </a:cxn>
                <a:cxn ang="0">
                  <a:pos x="834" y="1061"/>
                </a:cxn>
                <a:cxn ang="0">
                  <a:pos x="853" y="1088"/>
                </a:cxn>
                <a:cxn ang="0">
                  <a:pos x="869" y="1119"/>
                </a:cxn>
                <a:cxn ang="0">
                  <a:pos x="885" y="1178"/>
                </a:cxn>
                <a:cxn ang="0">
                  <a:pos x="888" y="1258"/>
                </a:cxn>
                <a:cxn ang="0">
                  <a:pos x="874" y="1332"/>
                </a:cxn>
                <a:cxn ang="0">
                  <a:pos x="859" y="1363"/>
                </a:cxn>
                <a:cxn ang="0">
                  <a:pos x="841" y="1392"/>
                </a:cxn>
                <a:cxn ang="0">
                  <a:pos x="820" y="1417"/>
                </a:cxn>
                <a:cxn ang="0">
                  <a:pos x="794" y="1437"/>
                </a:cxn>
                <a:cxn ang="0">
                  <a:pos x="765" y="1454"/>
                </a:cxn>
                <a:cxn ang="0">
                  <a:pos x="732" y="1466"/>
                </a:cxn>
                <a:cxn ang="0">
                  <a:pos x="695" y="1473"/>
                </a:cxn>
                <a:cxn ang="0">
                  <a:pos x="656" y="1477"/>
                </a:cxn>
              </a:cxnLst>
              <a:rect l="0" t="0" r="r" b="b"/>
              <a:pathLst>
                <a:path w="6365" h="1788">
                  <a:moveTo>
                    <a:pt x="5745" y="839"/>
                  </a:moveTo>
                  <a:lnTo>
                    <a:pt x="6309" y="0"/>
                  </a:lnTo>
                  <a:lnTo>
                    <a:pt x="5917" y="0"/>
                  </a:lnTo>
                  <a:lnTo>
                    <a:pt x="5373" y="848"/>
                  </a:lnTo>
                  <a:lnTo>
                    <a:pt x="5373" y="0"/>
                  </a:lnTo>
                  <a:lnTo>
                    <a:pt x="5045" y="0"/>
                  </a:lnTo>
                  <a:lnTo>
                    <a:pt x="5045" y="1788"/>
                  </a:lnTo>
                  <a:lnTo>
                    <a:pt x="5373" y="1788"/>
                  </a:lnTo>
                  <a:lnTo>
                    <a:pt x="5373" y="853"/>
                  </a:lnTo>
                  <a:lnTo>
                    <a:pt x="5964" y="1788"/>
                  </a:lnTo>
                  <a:lnTo>
                    <a:pt x="6365" y="1788"/>
                  </a:lnTo>
                  <a:lnTo>
                    <a:pt x="5745" y="839"/>
                  </a:lnTo>
                  <a:close/>
                  <a:moveTo>
                    <a:pt x="4204" y="1788"/>
                  </a:moveTo>
                  <a:lnTo>
                    <a:pt x="4532" y="1788"/>
                  </a:lnTo>
                  <a:lnTo>
                    <a:pt x="4532" y="0"/>
                  </a:lnTo>
                  <a:lnTo>
                    <a:pt x="4204" y="0"/>
                  </a:lnTo>
                  <a:lnTo>
                    <a:pt x="4204" y="731"/>
                  </a:lnTo>
                  <a:lnTo>
                    <a:pt x="3634" y="731"/>
                  </a:lnTo>
                  <a:lnTo>
                    <a:pt x="3634" y="0"/>
                  </a:lnTo>
                  <a:lnTo>
                    <a:pt x="3306" y="0"/>
                  </a:lnTo>
                  <a:lnTo>
                    <a:pt x="3306" y="1788"/>
                  </a:lnTo>
                  <a:lnTo>
                    <a:pt x="3634" y="1788"/>
                  </a:lnTo>
                  <a:lnTo>
                    <a:pt x="3634" y="1039"/>
                  </a:lnTo>
                  <a:lnTo>
                    <a:pt x="4204" y="1039"/>
                  </a:lnTo>
                  <a:lnTo>
                    <a:pt x="4204" y="1788"/>
                  </a:lnTo>
                  <a:close/>
                  <a:moveTo>
                    <a:pt x="2619" y="1788"/>
                  </a:moveTo>
                  <a:lnTo>
                    <a:pt x="2962" y="1788"/>
                  </a:lnTo>
                  <a:lnTo>
                    <a:pt x="2349" y="0"/>
                  </a:lnTo>
                  <a:lnTo>
                    <a:pt x="2091" y="0"/>
                  </a:lnTo>
                  <a:lnTo>
                    <a:pt x="1480" y="1788"/>
                  </a:lnTo>
                  <a:lnTo>
                    <a:pt x="1822" y="1788"/>
                  </a:lnTo>
                  <a:lnTo>
                    <a:pt x="1923" y="1471"/>
                  </a:lnTo>
                  <a:lnTo>
                    <a:pt x="2521" y="1471"/>
                  </a:lnTo>
                  <a:lnTo>
                    <a:pt x="2619" y="1788"/>
                  </a:lnTo>
                  <a:close/>
                  <a:moveTo>
                    <a:pt x="2434" y="1178"/>
                  </a:moveTo>
                  <a:lnTo>
                    <a:pt x="2016" y="1178"/>
                  </a:lnTo>
                  <a:lnTo>
                    <a:pt x="2229" y="528"/>
                  </a:lnTo>
                  <a:lnTo>
                    <a:pt x="2434" y="1178"/>
                  </a:lnTo>
                  <a:close/>
                  <a:moveTo>
                    <a:pt x="328" y="673"/>
                  </a:moveTo>
                  <a:lnTo>
                    <a:pt x="328" y="311"/>
                  </a:lnTo>
                  <a:lnTo>
                    <a:pt x="1112" y="311"/>
                  </a:lnTo>
                  <a:lnTo>
                    <a:pt x="1112" y="0"/>
                  </a:lnTo>
                  <a:lnTo>
                    <a:pt x="0" y="0"/>
                  </a:lnTo>
                  <a:lnTo>
                    <a:pt x="0" y="1788"/>
                  </a:lnTo>
                  <a:lnTo>
                    <a:pt x="673" y="1788"/>
                  </a:lnTo>
                  <a:lnTo>
                    <a:pt x="704" y="1787"/>
                  </a:lnTo>
                  <a:lnTo>
                    <a:pt x="734" y="1785"/>
                  </a:lnTo>
                  <a:lnTo>
                    <a:pt x="765" y="1782"/>
                  </a:lnTo>
                  <a:lnTo>
                    <a:pt x="793" y="1778"/>
                  </a:lnTo>
                  <a:lnTo>
                    <a:pt x="821" y="1771"/>
                  </a:lnTo>
                  <a:lnTo>
                    <a:pt x="849" y="1764"/>
                  </a:lnTo>
                  <a:lnTo>
                    <a:pt x="875" y="1756"/>
                  </a:lnTo>
                  <a:lnTo>
                    <a:pt x="901" y="1746"/>
                  </a:lnTo>
                  <a:lnTo>
                    <a:pt x="925" y="1736"/>
                  </a:lnTo>
                  <a:lnTo>
                    <a:pt x="949" y="1724"/>
                  </a:lnTo>
                  <a:lnTo>
                    <a:pt x="973" y="1711"/>
                  </a:lnTo>
                  <a:lnTo>
                    <a:pt x="994" y="1698"/>
                  </a:lnTo>
                  <a:lnTo>
                    <a:pt x="1015" y="1682"/>
                  </a:lnTo>
                  <a:lnTo>
                    <a:pt x="1035" y="1666"/>
                  </a:lnTo>
                  <a:lnTo>
                    <a:pt x="1055" y="1650"/>
                  </a:lnTo>
                  <a:lnTo>
                    <a:pt x="1072" y="1632"/>
                  </a:lnTo>
                  <a:lnTo>
                    <a:pt x="1089" y="1612"/>
                  </a:lnTo>
                  <a:lnTo>
                    <a:pt x="1105" y="1592"/>
                  </a:lnTo>
                  <a:lnTo>
                    <a:pt x="1121" y="1572"/>
                  </a:lnTo>
                  <a:lnTo>
                    <a:pt x="1134" y="1550"/>
                  </a:lnTo>
                  <a:lnTo>
                    <a:pt x="1148" y="1527"/>
                  </a:lnTo>
                  <a:lnTo>
                    <a:pt x="1160" y="1505"/>
                  </a:lnTo>
                  <a:lnTo>
                    <a:pt x="1170" y="1480"/>
                  </a:lnTo>
                  <a:lnTo>
                    <a:pt x="1180" y="1455"/>
                  </a:lnTo>
                  <a:lnTo>
                    <a:pt x="1189" y="1429"/>
                  </a:lnTo>
                  <a:lnTo>
                    <a:pt x="1196" y="1402"/>
                  </a:lnTo>
                  <a:lnTo>
                    <a:pt x="1203" y="1376"/>
                  </a:lnTo>
                  <a:lnTo>
                    <a:pt x="1208" y="1347"/>
                  </a:lnTo>
                  <a:lnTo>
                    <a:pt x="1213" y="1319"/>
                  </a:lnTo>
                  <a:lnTo>
                    <a:pt x="1215" y="1290"/>
                  </a:lnTo>
                  <a:lnTo>
                    <a:pt x="1217" y="1260"/>
                  </a:lnTo>
                  <a:lnTo>
                    <a:pt x="1217" y="1230"/>
                  </a:lnTo>
                  <a:lnTo>
                    <a:pt x="1217" y="1199"/>
                  </a:lnTo>
                  <a:lnTo>
                    <a:pt x="1215" y="1170"/>
                  </a:lnTo>
                  <a:lnTo>
                    <a:pt x="1212" y="1141"/>
                  </a:lnTo>
                  <a:lnTo>
                    <a:pt x="1208" y="1113"/>
                  </a:lnTo>
                  <a:lnTo>
                    <a:pt x="1203" y="1085"/>
                  </a:lnTo>
                  <a:lnTo>
                    <a:pt x="1196" y="1058"/>
                  </a:lnTo>
                  <a:lnTo>
                    <a:pt x="1188" y="1031"/>
                  </a:lnTo>
                  <a:lnTo>
                    <a:pt x="1180" y="1005"/>
                  </a:lnTo>
                  <a:lnTo>
                    <a:pt x="1170" y="980"/>
                  </a:lnTo>
                  <a:lnTo>
                    <a:pt x="1159" y="957"/>
                  </a:lnTo>
                  <a:lnTo>
                    <a:pt x="1148" y="933"/>
                  </a:lnTo>
                  <a:lnTo>
                    <a:pt x="1134" y="911"/>
                  </a:lnTo>
                  <a:lnTo>
                    <a:pt x="1120" y="888"/>
                  </a:lnTo>
                  <a:lnTo>
                    <a:pt x="1105" y="868"/>
                  </a:lnTo>
                  <a:lnTo>
                    <a:pt x="1088" y="848"/>
                  </a:lnTo>
                  <a:lnTo>
                    <a:pt x="1071" y="829"/>
                  </a:lnTo>
                  <a:lnTo>
                    <a:pt x="1053" y="811"/>
                  </a:lnTo>
                  <a:lnTo>
                    <a:pt x="1034" y="794"/>
                  </a:lnTo>
                  <a:lnTo>
                    <a:pt x="1014" y="778"/>
                  </a:lnTo>
                  <a:lnTo>
                    <a:pt x="993" y="762"/>
                  </a:lnTo>
                  <a:lnTo>
                    <a:pt x="971" y="749"/>
                  </a:lnTo>
                  <a:lnTo>
                    <a:pt x="948" y="735"/>
                  </a:lnTo>
                  <a:lnTo>
                    <a:pt x="924" y="724"/>
                  </a:lnTo>
                  <a:lnTo>
                    <a:pt x="899" y="714"/>
                  </a:lnTo>
                  <a:lnTo>
                    <a:pt x="875" y="704"/>
                  </a:lnTo>
                  <a:lnTo>
                    <a:pt x="848" y="696"/>
                  </a:lnTo>
                  <a:lnTo>
                    <a:pt x="821" y="688"/>
                  </a:lnTo>
                  <a:lnTo>
                    <a:pt x="793" y="683"/>
                  </a:lnTo>
                  <a:lnTo>
                    <a:pt x="764" y="678"/>
                  </a:lnTo>
                  <a:lnTo>
                    <a:pt x="734" y="675"/>
                  </a:lnTo>
                  <a:lnTo>
                    <a:pt x="704" y="673"/>
                  </a:lnTo>
                  <a:lnTo>
                    <a:pt x="673" y="673"/>
                  </a:lnTo>
                  <a:lnTo>
                    <a:pt x="328" y="673"/>
                  </a:lnTo>
                  <a:close/>
                  <a:moveTo>
                    <a:pt x="328" y="984"/>
                  </a:moveTo>
                  <a:lnTo>
                    <a:pt x="656" y="984"/>
                  </a:lnTo>
                  <a:lnTo>
                    <a:pt x="669" y="985"/>
                  </a:lnTo>
                  <a:lnTo>
                    <a:pt x="683" y="985"/>
                  </a:lnTo>
                  <a:lnTo>
                    <a:pt x="695" y="987"/>
                  </a:lnTo>
                  <a:lnTo>
                    <a:pt x="707" y="988"/>
                  </a:lnTo>
                  <a:lnTo>
                    <a:pt x="720" y="991"/>
                  </a:lnTo>
                  <a:lnTo>
                    <a:pt x="732" y="995"/>
                  </a:lnTo>
                  <a:lnTo>
                    <a:pt x="743" y="998"/>
                  </a:lnTo>
                  <a:lnTo>
                    <a:pt x="753" y="1002"/>
                  </a:lnTo>
                  <a:lnTo>
                    <a:pt x="765" y="1007"/>
                  </a:lnTo>
                  <a:lnTo>
                    <a:pt x="775" y="1012"/>
                  </a:lnTo>
                  <a:lnTo>
                    <a:pt x="785" y="1017"/>
                  </a:lnTo>
                  <a:lnTo>
                    <a:pt x="794" y="1024"/>
                  </a:lnTo>
                  <a:lnTo>
                    <a:pt x="803" y="1031"/>
                  </a:lnTo>
                  <a:lnTo>
                    <a:pt x="812" y="1037"/>
                  </a:lnTo>
                  <a:lnTo>
                    <a:pt x="820" y="1044"/>
                  </a:lnTo>
                  <a:lnTo>
                    <a:pt x="828" y="1053"/>
                  </a:lnTo>
                  <a:lnTo>
                    <a:pt x="834" y="1061"/>
                  </a:lnTo>
                  <a:lnTo>
                    <a:pt x="841" y="1070"/>
                  </a:lnTo>
                  <a:lnTo>
                    <a:pt x="848" y="1079"/>
                  </a:lnTo>
                  <a:lnTo>
                    <a:pt x="853" y="1088"/>
                  </a:lnTo>
                  <a:lnTo>
                    <a:pt x="859" y="1098"/>
                  </a:lnTo>
                  <a:lnTo>
                    <a:pt x="865" y="1108"/>
                  </a:lnTo>
                  <a:lnTo>
                    <a:pt x="869" y="1119"/>
                  </a:lnTo>
                  <a:lnTo>
                    <a:pt x="874" y="1131"/>
                  </a:lnTo>
                  <a:lnTo>
                    <a:pt x="880" y="1153"/>
                  </a:lnTo>
                  <a:lnTo>
                    <a:pt x="885" y="1178"/>
                  </a:lnTo>
                  <a:lnTo>
                    <a:pt x="888" y="1204"/>
                  </a:lnTo>
                  <a:lnTo>
                    <a:pt x="889" y="1230"/>
                  </a:lnTo>
                  <a:lnTo>
                    <a:pt x="888" y="1258"/>
                  </a:lnTo>
                  <a:lnTo>
                    <a:pt x="885" y="1283"/>
                  </a:lnTo>
                  <a:lnTo>
                    <a:pt x="880" y="1308"/>
                  </a:lnTo>
                  <a:lnTo>
                    <a:pt x="874" y="1332"/>
                  </a:lnTo>
                  <a:lnTo>
                    <a:pt x="869" y="1342"/>
                  </a:lnTo>
                  <a:lnTo>
                    <a:pt x="865" y="1353"/>
                  </a:lnTo>
                  <a:lnTo>
                    <a:pt x="859" y="1363"/>
                  </a:lnTo>
                  <a:lnTo>
                    <a:pt x="853" y="1373"/>
                  </a:lnTo>
                  <a:lnTo>
                    <a:pt x="848" y="1382"/>
                  </a:lnTo>
                  <a:lnTo>
                    <a:pt x="841" y="1392"/>
                  </a:lnTo>
                  <a:lnTo>
                    <a:pt x="834" y="1400"/>
                  </a:lnTo>
                  <a:lnTo>
                    <a:pt x="828" y="1409"/>
                  </a:lnTo>
                  <a:lnTo>
                    <a:pt x="820" y="1417"/>
                  </a:lnTo>
                  <a:lnTo>
                    <a:pt x="812" y="1424"/>
                  </a:lnTo>
                  <a:lnTo>
                    <a:pt x="803" y="1431"/>
                  </a:lnTo>
                  <a:lnTo>
                    <a:pt x="794" y="1437"/>
                  </a:lnTo>
                  <a:lnTo>
                    <a:pt x="785" y="1443"/>
                  </a:lnTo>
                  <a:lnTo>
                    <a:pt x="775" y="1449"/>
                  </a:lnTo>
                  <a:lnTo>
                    <a:pt x="765" y="1454"/>
                  </a:lnTo>
                  <a:lnTo>
                    <a:pt x="753" y="1459"/>
                  </a:lnTo>
                  <a:lnTo>
                    <a:pt x="743" y="1463"/>
                  </a:lnTo>
                  <a:lnTo>
                    <a:pt x="732" y="1466"/>
                  </a:lnTo>
                  <a:lnTo>
                    <a:pt x="720" y="1469"/>
                  </a:lnTo>
                  <a:lnTo>
                    <a:pt x="707" y="1472"/>
                  </a:lnTo>
                  <a:lnTo>
                    <a:pt x="695" y="1473"/>
                  </a:lnTo>
                  <a:lnTo>
                    <a:pt x="683" y="1475"/>
                  </a:lnTo>
                  <a:lnTo>
                    <a:pt x="669" y="1475"/>
                  </a:lnTo>
                  <a:lnTo>
                    <a:pt x="656" y="1477"/>
                  </a:lnTo>
                  <a:lnTo>
                    <a:pt x="328" y="1477"/>
                  </a:lnTo>
                  <a:lnTo>
                    <a:pt x="328" y="984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0" name="Freeform 6"/>
            <p:cNvSpPr>
              <a:spLocks noEditPoints="1"/>
            </p:cNvSpPr>
            <p:nvPr/>
          </p:nvSpPr>
          <p:spPr bwMode="auto">
            <a:xfrm>
              <a:off x="6778625" y="411163"/>
              <a:ext cx="2020888" cy="2144712"/>
            </a:xfrm>
            <a:custGeom>
              <a:avLst/>
              <a:gdLst/>
              <a:ahLst/>
              <a:cxnLst>
                <a:cxn ang="0">
                  <a:pos x="6365" y="6357"/>
                </a:cxn>
                <a:cxn ang="0">
                  <a:pos x="2996" y="4768"/>
                </a:cxn>
                <a:cxn ang="0">
                  <a:pos x="4494" y="6357"/>
                </a:cxn>
                <a:cxn ang="0">
                  <a:pos x="4868" y="6755"/>
                </a:cxn>
                <a:cxn ang="0">
                  <a:pos x="4494" y="5960"/>
                </a:cxn>
                <a:cxn ang="0">
                  <a:pos x="3370" y="5166"/>
                </a:cxn>
                <a:cxn ang="0">
                  <a:pos x="4494" y="5960"/>
                </a:cxn>
                <a:cxn ang="0">
                  <a:pos x="5991" y="5166"/>
                </a:cxn>
                <a:cxn ang="0">
                  <a:pos x="4868" y="5961"/>
                </a:cxn>
                <a:cxn ang="0">
                  <a:pos x="0" y="4371"/>
                </a:cxn>
                <a:cxn ang="0">
                  <a:pos x="6365" y="3973"/>
                </a:cxn>
                <a:cxn ang="0">
                  <a:pos x="0" y="4371"/>
                </a:cxn>
                <a:cxn ang="0">
                  <a:pos x="6365" y="3576"/>
                </a:cxn>
                <a:cxn ang="0">
                  <a:pos x="5804" y="0"/>
                </a:cxn>
                <a:cxn ang="0">
                  <a:pos x="5243" y="597"/>
                </a:cxn>
                <a:cxn ang="0">
                  <a:pos x="4681" y="0"/>
                </a:cxn>
                <a:cxn ang="0">
                  <a:pos x="3744" y="3576"/>
                </a:cxn>
                <a:cxn ang="0">
                  <a:pos x="4120" y="1193"/>
                </a:cxn>
                <a:cxn ang="0">
                  <a:pos x="4868" y="3576"/>
                </a:cxn>
                <a:cxn ang="0">
                  <a:pos x="5243" y="1193"/>
                </a:cxn>
                <a:cxn ang="0">
                  <a:pos x="5991" y="3576"/>
                </a:cxn>
                <a:cxn ang="0">
                  <a:pos x="3370" y="3576"/>
                </a:cxn>
                <a:cxn ang="0">
                  <a:pos x="1873" y="0"/>
                </a:cxn>
                <a:cxn ang="0">
                  <a:pos x="2247" y="398"/>
                </a:cxn>
                <a:cxn ang="0">
                  <a:pos x="2996" y="3178"/>
                </a:cxn>
                <a:cxn ang="0">
                  <a:pos x="2247" y="398"/>
                </a:cxn>
                <a:cxn ang="0">
                  <a:pos x="1499" y="3576"/>
                </a:cxn>
                <a:cxn ang="0">
                  <a:pos x="936" y="0"/>
                </a:cxn>
                <a:cxn ang="0">
                  <a:pos x="0" y="994"/>
                </a:cxn>
                <a:cxn ang="0">
                  <a:pos x="0" y="3576"/>
                </a:cxn>
                <a:cxn ang="0">
                  <a:pos x="1123" y="398"/>
                </a:cxn>
                <a:cxn ang="0">
                  <a:pos x="375" y="3178"/>
                </a:cxn>
                <a:cxn ang="0">
                  <a:pos x="2621" y="4768"/>
                </a:cxn>
                <a:cxn ang="0">
                  <a:pos x="0" y="6755"/>
                </a:cxn>
                <a:cxn ang="0">
                  <a:pos x="375" y="6357"/>
                </a:cxn>
                <a:cxn ang="0">
                  <a:pos x="2621" y="4768"/>
                </a:cxn>
                <a:cxn ang="0">
                  <a:pos x="375" y="5960"/>
                </a:cxn>
                <a:cxn ang="0">
                  <a:pos x="2247" y="5166"/>
                </a:cxn>
              </a:cxnLst>
              <a:rect l="0" t="0" r="r" b="b"/>
              <a:pathLst>
                <a:path w="6365" h="6755">
                  <a:moveTo>
                    <a:pt x="4868" y="6357"/>
                  </a:moveTo>
                  <a:lnTo>
                    <a:pt x="6365" y="6357"/>
                  </a:lnTo>
                  <a:lnTo>
                    <a:pt x="6365" y="4768"/>
                  </a:lnTo>
                  <a:lnTo>
                    <a:pt x="2996" y="4768"/>
                  </a:lnTo>
                  <a:lnTo>
                    <a:pt x="2996" y="6357"/>
                  </a:lnTo>
                  <a:lnTo>
                    <a:pt x="4494" y="6357"/>
                  </a:lnTo>
                  <a:lnTo>
                    <a:pt x="4494" y="6755"/>
                  </a:lnTo>
                  <a:lnTo>
                    <a:pt x="4868" y="6755"/>
                  </a:lnTo>
                  <a:lnTo>
                    <a:pt x="4868" y="6357"/>
                  </a:lnTo>
                  <a:close/>
                  <a:moveTo>
                    <a:pt x="4494" y="5960"/>
                  </a:moveTo>
                  <a:lnTo>
                    <a:pt x="3370" y="5960"/>
                  </a:lnTo>
                  <a:lnTo>
                    <a:pt x="3370" y="5166"/>
                  </a:lnTo>
                  <a:lnTo>
                    <a:pt x="4494" y="5166"/>
                  </a:lnTo>
                  <a:lnTo>
                    <a:pt x="4494" y="5960"/>
                  </a:lnTo>
                  <a:close/>
                  <a:moveTo>
                    <a:pt x="4868" y="5166"/>
                  </a:moveTo>
                  <a:lnTo>
                    <a:pt x="5991" y="5166"/>
                  </a:lnTo>
                  <a:lnTo>
                    <a:pt x="5991" y="5961"/>
                  </a:lnTo>
                  <a:lnTo>
                    <a:pt x="4868" y="5961"/>
                  </a:lnTo>
                  <a:lnTo>
                    <a:pt x="4868" y="5166"/>
                  </a:lnTo>
                  <a:close/>
                  <a:moveTo>
                    <a:pt x="0" y="4371"/>
                  </a:moveTo>
                  <a:lnTo>
                    <a:pt x="6365" y="4371"/>
                  </a:lnTo>
                  <a:lnTo>
                    <a:pt x="6365" y="3973"/>
                  </a:lnTo>
                  <a:lnTo>
                    <a:pt x="0" y="3973"/>
                  </a:lnTo>
                  <a:lnTo>
                    <a:pt x="0" y="4371"/>
                  </a:lnTo>
                  <a:close/>
                  <a:moveTo>
                    <a:pt x="5991" y="3576"/>
                  </a:moveTo>
                  <a:lnTo>
                    <a:pt x="6365" y="3576"/>
                  </a:lnTo>
                  <a:lnTo>
                    <a:pt x="6365" y="0"/>
                  </a:lnTo>
                  <a:lnTo>
                    <a:pt x="5804" y="0"/>
                  </a:lnTo>
                  <a:lnTo>
                    <a:pt x="5804" y="1"/>
                  </a:lnTo>
                  <a:lnTo>
                    <a:pt x="5243" y="597"/>
                  </a:lnTo>
                  <a:lnTo>
                    <a:pt x="5243" y="0"/>
                  </a:lnTo>
                  <a:lnTo>
                    <a:pt x="4681" y="0"/>
                  </a:lnTo>
                  <a:lnTo>
                    <a:pt x="3744" y="994"/>
                  </a:lnTo>
                  <a:lnTo>
                    <a:pt x="3744" y="3576"/>
                  </a:lnTo>
                  <a:lnTo>
                    <a:pt x="4120" y="3576"/>
                  </a:lnTo>
                  <a:lnTo>
                    <a:pt x="4120" y="1193"/>
                  </a:lnTo>
                  <a:lnTo>
                    <a:pt x="4868" y="398"/>
                  </a:lnTo>
                  <a:lnTo>
                    <a:pt x="4868" y="3576"/>
                  </a:lnTo>
                  <a:lnTo>
                    <a:pt x="5243" y="3576"/>
                  </a:lnTo>
                  <a:lnTo>
                    <a:pt x="5243" y="1193"/>
                  </a:lnTo>
                  <a:lnTo>
                    <a:pt x="5991" y="398"/>
                  </a:lnTo>
                  <a:lnTo>
                    <a:pt x="5991" y="3576"/>
                  </a:lnTo>
                  <a:close/>
                  <a:moveTo>
                    <a:pt x="1873" y="3576"/>
                  </a:moveTo>
                  <a:lnTo>
                    <a:pt x="3370" y="3576"/>
                  </a:lnTo>
                  <a:lnTo>
                    <a:pt x="3370" y="0"/>
                  </a:lnTo>
                  <a:lnTo>
                    <a:pt x="1873" y="0"/>
                  </a:lnTo>
                  <a:lnTo>
                    <a:pt x="1873" y="3576"/>
                  </a:lnTo>
                  <a:close/>
                  <a:moveTo>
                    <a:pt x="2247" y="398"/>
                  </a:moveTo>
                  <a:lnTo>
                    <a:pt x="2996" y="398"/>
                  </a:lnTo>
                  <a:lnTo>
                    <a:pt x="2996" y="3178"/>
                  </a:lnTo>
                  <a:lnTo>
                    <a:pt x="2247" y="3178"/>
                  </a:lnTo>
                  <a:lnTo>
                    <a:pt x="2247" y="398"/>
                  </a:lnTo>
                  <a:close/>
                  <a:moveTo>
                    <a:pt x="0" y="3576"/>
                  </a:moveTo>
                  <a:lnTo>
                    <a:pt x="1499" y="3576"/>
                  </a:lnTo>
                  <a:lnTo>
                    <a:pt x="1499" y="0"/>
                  </a:lnTo>
                  <a:lnTo>
                    <a:pt x="936" y="0"/>
                  </a:lnTo>
                  <a:lnTo>
                    <a:pt x="936" y="0"/>
                  </a:lnTo>
                  <a:lnTo>
                    <a:pt x="0" y="994"/>
                  </a:lnTo>
                  <a:lnTo>
                    <a:pt x="0" y="994"/>
                  </a:lnTo>
                  <a:lnTo>
                    <a:pt x="0" y="3576"/>
                  </a:lnTo>
                  <a:close/>
                  <a:moveTo>
                    <a:pt x="375" y="1193"/>
                  </a:moveTo>
                  <a:lnTo>
                    <a:pt x="1123" y="398"/>
                  </a:lnTo>
                  <a:lnTo>
                    <a:pt x="1123" y="3178"/>
                  </a:lnTo>
                  <a:lnTo>
                    <a:pt x="375" y="3178"/>
                  </a:lnTo>
                  <a:lnTo>
                    <a:pt x="375" y="1193"/>
                  </a:lnTo>
                  <a:close/>
                  <a:moveTo>
                    <a:pt x="2621" y="4768"/>
                  </a:moveTo>
                  <a:lnTo>
                    <a:pt x="0" y="4768"/>
                  </a:lnTo>
                  <a:lnTo>
                    <a:pt x="0" y="6755"/>
                  </a:lnTo>
                  <a:lnTo>
                    <a:pt x="375" y="6755"/>
                  </a:lnTo>
                  <a:lnTo>
                    <a:pt x="375" y="6357"/>
                  </a:lnTo>
                  <a:lnTo>
                    <a:pt x="2621" y="6357"/>
                  </a:lnTo>
                  <a:lnTo>
                    <a:pt x="2621" y="4768"/>
                  </a:lnTo>
                  <a:close/>
                  <a:moveTo>
                    <a:pt x="2247" y="5960"/>
                  </a:moveTo>
                  <a:lnTo>
                    <a:pt x="375" y="5960"/>
                  </a:lnTo>
                  <a:lnTo>
                    <a:pt x="375" y="5166"/>
                  </a:lnTo>
                  <a:lnTo>
                    <a:pt x="2247" y="5166"/>
                  </a:lnTo>
                  <a:lnTo>
                    <a:pt x="2247" y="5960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1" name="Rectangle 7"/>
            <p:cNvSpPr>
              <a:spLocks noChangeArrowheads="1"/>
            </p:cNvSpPr>
            <p:nvPr/>
          </p:nvSpPr>
          <p:spPr bwMode="auto">
            <a:xfrm>
              <a:off x="9631363" y="411163"/>
              <a:ext cx="119063" cy="2144712"/>
            </a:xfrm>
            <a:prstGeom prst="rect">
              <a:avLst/>
            </a:prstGeom>
            <a:solidFill>
              <a:srgbClr val="95C12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20765386" y="11696400"/>
            <a:ext cx="3620202" cy="959735"/>
          </a:xfrm>
          <a:prstGeom prst="rect">
            <a:avLst/>
          </a:prstGeom>
          <a:solidFill>
            <a:srgbClr val="9FC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21186813" y="11990351"/>
            <a:ext cx="2811468" cy="328611"/>
            <a:chOff x="13346" y="7553"/>
            <a:chExt cx="1771" cy="207"/>
          </a:xfrm>
        </p:grpSpPr>
        <p:sp>
          <p:nvSpPr>
            <p:cNvPr id="2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346" y="7553"/>
              <a:ext cx="1771" cy="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13346" y="7554"/>
              <a:ext cx="131" cy="206"/>
            </a:xfrm>
            <a:custGeom>
              <a:avLst/>
              <a:gdLst/>
              <a:ahLst/>
              <a:cxnLst>
                <a:cxn ang="0">
                  <a:pos x="1308" y="1960"/>
                </a:cxn>
                <a:cxn ang="0">
                  <a:pos x="1172" y="2006"/>
                </a:cxn>
                <a:cxn ang="0">
                  <a:pos x="1024" y="2038"/>
                </a:cxn>
                <a:cxn ang="0">
                  <a:pos x="861" y="2057"/>
                </a:cxn>
                <a:cxn ang="0">
                  <a:pos x="686" y="2064"/>
                </a:cxn>
                <a:cxn ang="0">
                  <a:pos x="516" y="2054"/>
                </a:cxn>
                <a:cxn ang="0">
                  <a:pos x="371" y="2023"/>
                </a:cxn>
                <a:cxn ang="0">
                  <a:pos x="252" y="1973"/>
                </a:cxn>
                <a:cxn ang="0">
                  <a:pos x="159" y="1901"/>
                </a:cxn>
                <a:cxn ang="0">
                  <a:pos x="123" y="1856"/>
                </a:cxn>
                <a:cxn ang="0">
                  <a:pos x="62" y="1740"/>
                </a:cxn>
                <a:cxn ang="0">
                  <a:pos x="22" y="1593"/>
                </a:cxn>
                <a:cxn ang="0">
                  <a:pos x="2" y="1412"/>
                </a:cxn>
                <a:cxn ang="0">
                  <a:pos x="2" y="1210"/>
                </a:cxn>
                <a:cxn ang="0">
                  <a:pos x="22" y="1036"/>
                </a:cxn>
                <a:cxn ang="0">
                  <a:pos x="62" y="891"/>
                </a:cxn>
                <a:cxn ang="0">
                  <a:pos x="121" y="775"/>
                </a:cxn>
                <a:cxn ang="0">
                  <a:pos x="198" y="685"/>
                </a:cxn>
                <a:cxn ang="0">
                  <a:pos x="296" y="619"/>
                </a:cxn>
                <a:cxn ang="0">
                  <a:pos x="411" y="578"/>
                </a:cxn>
                <a:cxn ang="0">
                  <a:pos x="546" y="557"/>
                </a:cxn>
                <a:cxn ang="0">
                  <a:pos x="667" y="556"/>
                </a:cxn>
                <a:cxn ang="0">
                  <a:pos x="759" y="567"/>
                </a:cxn>
                <a:cxn ang="0">
                  <a:pos x="843" y="587"/>
                </a:cxn>
                <a:cxn ang="0">
                  <a:pos x="923" y="617"/>
                </a:cxn>
                <a:cxn ang="0">
                  <a:pos x="961" y="987"/>
                </a:cxn>
                <a:cxn ang="0">
                  <a:pos x="955" y="957"/>
                </a:cxn>
                <a:cxn ang="0">
                  <a:pos x="940" y="931"/>
                </a:cxn>
                <a:cxn ang="0">
                  <a:pos x="880" y="888"/>
                </a:cxn>
                <a:cxn ang="0">
                  <a:pos x="791" y="859"/>
                </a:cxn>
                <a:cxn ang="0">
                  <a:pos x="681" y="849"/>
                </a:cxn>
                <a:cxn ang="0">
                  <a:pos x="595" y="855"/>
                </a:cxn>
                <a:cxn ang="0">
                  <a:pos x="525" y="873"/>
                </a:cxn>
                <a:cxn ang="0">
                  <a:pos x="468" y="902"/>
                </a:cxn>
                <a:cxn ang="0">
                  <a:pos x="426" y="945"/>
                </a:cxn>
                <a:cxn ang="0">
                  <a:pos x="396" y="1003"/>
                </a:cxn>
                <a:cxn ang="0">
                  <a:pos x="375" y="1083"/>
                </a:cxn>
                <a:cxn ang="0">
                  <a:pos x="362" y="1183"/>
                </a:cxn>
                <a:cxn ang="0">
                  <a:pos x="359" y="1305"/>
                </a:cxn>
                <a:cxn ang="0">
                  <a:pos x="362" y="1433"/>
                </a:cxn>
                <a:cxn ang="0">
                  <a:pos x="375" y="1538"/>
                </a:cxn>
                <a:cxn ang="0">
                  <a:pos x="396" y="1621"/>
                </a:cxn>
                <a:cxn ang="0">
                  <a:pos x="426" y="1677"/>
                </a:cxn>
                <a:cxn ang="0">
                  <a:pos x="468" y="1716"/>
                </a:cxn>
                <a:cxn ang="0">
                  <a:pos x="526" y="1744"/>
                </a:cxn>
                <a:cxn ang="0">
                  <a:pos x="599" y="1760"/>
                </a:cxn>
                <a:cxn ang="0">
                  <a:pos x="686" y="1767"/>
                </a:cxn>
                <a:cxn ang="0">
                  <a:pos x="831" y="1756"/>
                </a:cxn>
                <a:cxn ang="0">
                  <a:pos x="961" y="1725"/>
                </a:cxn>
              </a:cxnLst>
              <a:rect l="0" t="0" r="r" b="b"/>
              <a:pathLst>
                <a:path w="1308" h="2064">
                  <a:moveTo>
                    <a:pt x="961" y="636"/>
                  </a:moveTo>
                  <a:lnTo>
                    <a:pt x="961" y="0"/>
                  </a:lnTo>
                  <a:lnTo>
                    <a:pt x="1308" y="0"/>
                  </a:lnTo>
                  <a:lnTo>
                    <a:pt x="1308" y="1960"/>
                  </a:lnTo>
                  <a:lnTo>
                    <a:pt x="1275" y="1973"/>
                  </a:lnTo>
                  <a:lnTo>
                    <a:pt x="1242" y="1984"/>
                  </a:lnTo>
                  <a:lnTo>
                    <a:pt x="1208" y="1995"/>
                  </a:lnTo>
                  <a:lnTo>
                    <a:pt x="1172" y="2006"/>
                  </a:lnTo>
                  <a:lnTo>
                    <a:pt x="1137" y="2015"/>
                  </a:lnTo>
                  <a:lnTo>
                    <a:pt x="1100" y="2024"/>
                  </a:lnTo>
                  <a:lnTo>
                    <a:pt x="1063" y="2032"/>
                  </a:lnTo>
                  <a:lnTo>
                    <a:pt x="1024" y="2038"/>
                  </a:lnTo>
                  <a:lnTo>
                    <a:pt x="985" y="2044"/>
                  </a:lnTo>
                  <a:lnTo>
                    <a:pt x="944" y="2050"/>
                  </a:lnTo>
                  <a:lnTo>
                    <a:pt x="903" y="2054"/>
                  </a:lnTo>
                  <a:lnTo>
                    <a:pt x="861" y="2057"/>
                  </a:lnTo>
                  <a:lnTo>
                    <a:pt x="819" y="2061"/>
                  </a:lnTo>
                  <a:lnTo>
                    <a:pt x="776" y="2062"/>
                  </a:lnTo>
                  <a:lnTo>
                    <a:pt x="731" y="2063"/>
                  </a:lnTo>
                  <a:lnTo>
                    <a:pt x="686" y="2064"/>
                  </a:lnTo>
                  <a:lnTo>
                    <a:pt x="641" y="2063"/>
                  </a:lnTo>
                  <a:lnTo>
                    <a:pt x="598" y="2061"/>
                  </a:lnTo>
                  <a:lnTo>
                    <a:pt x="556" y="2058"/>
                  </a:lnTo>
                  <a:lnTo>
                    <a:pt x="516" y="2054"/>
                  </a:lnTo>
                  <a:lnTo>
                    <a:pt x="477" y="2048"/>
                  </a:lnTo>
                  <a:lnTo>
                    <a:pt x="441" y="2041"/>
                  </a:lnTo>
                  <a:lnTo>
                    <a:pt x="405" y="2033"/>
                  </a:lnTo>
                  <a:lnTo>
                    <a:pt x="371" y="2023"/>
                  </a:lnTo>
                  <a:lnTo>
                    <a:pt x="339" y="2013"/>
                  </a:lnTo>
                  <a:lnTo>
                    <a:pt x="309" y="2001"/>
                  </a:lnTo>
                  <a:lnTo>
                    <a:pt x="280" y="1987"/>
                  </a:lnTo>
                  <a:lnTo>
                    <a:pt x="252" y="1973"/>
                  </a:lnTo>
                  <a:lnTo>
                    <a:pt x="227" y="1956"/>
                  </a:lnTo>
                  <a:lnTo>
                    <a:pt x="203" y="1940"/>
                  </a:lnTo>
                  <a:lnTo>
                    <a:pt x="180" y="1921"/>
                  </a:lnTo>
                  <a:lnTo>
                    <a:pt x="159" y="1901"/>
                  </a:lnTo>
                  <a:lnTo>
                    <a:pt x="149" y="1891"/>
                  </a:lnTo>
                  <a:lnTo>
                    <a:pt x="141" y="1880"/>
                  </a:lnTo>
                  <a:lnTo>
                    <a:pt x="132" y="1868"/>
                  </a:lnTo>
                  <a:lnTo>
                    <a:pt x="123" y="1856"/>
                  </a:lnTo>
                  <a:lnTo>
                    <a:pt x="105" y="1830"/>
                  </a:lnTo>
                  <a:lnTo>
                    <a:pt x="90" y="1802"/>
                  </a:lnTo>
                  <a:lnTo>
                    <a:pt x="75" y="1772"/>
                  </a:lnTo>
                  <a:lnTo>
                    <a:pt x="62" y="1740"/>
                  </a:lnTo>
                  <a:lnTo>
                    <a:pt x="51" y="1707"/>
                  </a:lnTo>
                  <a:lnTo>
                    <a:pt x="40" y="1670"/>
                  </a:lnTo>
                  <a:lnTo>
                    <a:pt x="31" y="1633"/>
                  </a:lnTo>
                  <a:lnTo>
                    <a:pt x="22" y="1593"/>
                  </a:lnTo>
                  <a:lnTo>
                    <a:pt x="15" y="1551"/>
                  </a:lnTo>
                  <a:lnTo>
                    <a:pt x="10" y="1506"/>
                  </a:lnTo>
                  <a:lnTo>
                    <a:pt x="6" y="1460"/>
                  </a:lnTo>
                  <a:lnTo>
                    <a:pt x="2" y="1412"/>
                  </a:lnTo>
                  <a:lnTo>
                    <a:pt x="1" y="1361"/>
                  </a:lnTo>
                  <a:lnTo>
                    <a:pt x="0" y="1309"/>
                  </a:lnTo>
                  <a:lnTo>
                    <a:pt x="1" y="1259"/>
                  </a:lnTo>
                  <a:lnTo>
                    <a:pt x="2" y="1210"/>
                  </a:lnTo>
                  <a:lnTo>
                    <a:pt x="6" y="1164"/>
                  </a:lnTo>
                  <a:lnTo>
                    <a:pt x="10" y="1119"/>
                  </a:lnTo>
                  <a:lnTo>
                    <a:pt x="15" y="1076"/>
                  </a:lnTo>
                  <a:lnTo>
                    <a:pt x="22" y="1036"/>
                  </a:lnTo>
                  <a:lnTo>
                    <a:pt x="30" y="997"/>
                  </a:lnTo>
                  <a:lnTo>
                    <a:pt x="40" y="960"/>
                  </a:lnTo>
                  <a:lnTo>
                    <a:pt x="50" y="924"/>
                  </a:lnTo>
                  <a:lnTo>
                    <a:pt x="62" y="891"/>
                  </a:lnTo>
                  <a:lnTo>
                    <a:pt x="74" y="859"/>
                  </a:lnTo>
                  <a:lnTo>
                    <a:pt x="89" y="829"/>
                  </a:lnTo>
                  <a:lnTo>
                    <a:pt x="104" y="801"/>
                  </a:lnTo>
                  <a:lnTo>
                    <a:pt x="121" y="775"/>
                  </a:lnTo>
                  <a:lnTo>
                    <a:pt x="138" y="749"/>
                  </a:lnTo>
                  <a:lnTo>
                    <a:pt x="157" y="726"/>
                  </a:lnTo>
                  <a:lnTo>
                    <a:pt x="177" y="705"/>
                  </a:lnTo>
                  <a:lnTo>
                    <a:pt x="198" y="685"/>
                  </a:lnTo>
                  <a:lnTo>
                    <a:pt x="221" y="666"/>
                  </a:lnTo>
                  <a:lnTo>
                    <a:pt x="245" y="649"/>
                  </a:lnTo>
                  <a:lnTo>
                    <a:pt x="269" y="634"/>
                  </a:lnTo>
                  <a:lnTo>
                    <a:pt x="296" y="619"/>
                  </a:lnTo>
                  <a:lnTo>
                    <a:pt x="322" y="607"/>
                  </a:lnTo>
                  <a:lnTo>
                    <a:pt x="351" y="596"/>
                  </a:lnTo>
                  <a:lnTo>
                    <a:pt x="381" y="586"/>
                  </a:lnTo>
                  <a:lnTo>
                    <a:pt x="411" y="578"/>
                  </a:lnTo>
                  <a:lnTo>
                    <a:pt x="443" y="571"/>
                  </a:lnTo>
                  <a:lnTo>
                    <a:pt x="476" y="565"/>
                  </a:lnTo>
                  <a:lnTo>
                    <a:pt x="510" y="561"/>
                  </a:lnTo>
                  <a:lnTo>
                    <a:pt x="546" y="557"/>
                  </a:lnTo>
                  <a:lnTo>
                    <a:pt x="582" y="556"/>
                  </a:lnTo>
                  <a:lnTo>
                    <a:pt x="619" y="555"/>
                  </a:lnTo>
                  <a:lnTo>
                    <a:pt x="643" y="556"/>
                  </a:lnTo>
                  <a:lnTo>
                    <a:pt x="667" y="556"/>
                  </a:lnTo>
                  <a:lnTo>
                    <a:pt x="691" y="558"/>
                  </a:lnTo>
                  <a:lnTo>
                    <a:pt x="714" y="561"/>
                  </a:lnTo>
                  <a:lnTo>
                    <a:pt x="736" y="563"/>
                  </a:lnTo>
                  <a:lnTo>
                    <a:pt x="759" y="567"/>
                  </a:lnTo>
                  <a:lnTo>
                    <a:pt x="780" y="571"/>
                  </a:lnTo>
                  <a:lnTo>
                    <a:pt x="802" y="576"/>
                  </a:lnTo>
                  <a:lnTo>
                    <a:pt x="824" y="582"/>
                  </a:lnTo>
                  <a:lnTo>
                    <a:pt x="843" y="587"/>
                  </a:lnTo>
                  <a:lnTo>
                    <a:pt x="864" y="594"/>
                  </a:lnTo>
                  <a:lnTo>
                    <a:pt x="884" y="600"/>
                  </a:lnTo>
                  <a:lnTo>
                    <a:pt x="904" y="609"/>
                  </a:lnTo>
                  <a:lnTo>
                    <a:pt x="923" y="617"/>
                  </a:lnTo>
                  <a:lnTo>
                    <a:pt x="942" y="626"/>
                  </a:lnTo>
                  <a:lnTo>
                    <a:pt x="961" y="636"/>
                  </a:lnTo>
                  <a:close/>
                  <a:moveTo>
                    <a:pt x="961" y="1725"/>
                  </a:moveTo>
                  <a:lnTo>
                    <a:pt x="961" y="987"/>
                  </a:lnTo>
                  <a:lnTo>
                    <a:pt x="961" y="980"/>
                  </a:lnTo>
                  <a:lnTo>
                    <a:pt x="960" y="972"/>
                  </a:lnTo>
                  <a:lnTo>
                    <a:pt x="957" y="965"/>
                  </a:lnTo>
                  <a:lnTo>
                    <a:pt x="955" y="957"/>
                  </a:lnTo>
                  <a:lnTo>
                    <a:pt x="952" y="951"/>
                  </a:lnTo>
                  <a:lnTo>
                    <a:pt x="949" y="944"/>
                  </a:lnTo>
                  <a:lnTo>
                    <a:pt x="944" y="938"/>
                  </a:lnTo>
                  <a:lnTo>
                    <a:pt x="940" y="931"/>
                  </a:lnTo>
                  <a:lnTo>
                    <a:pt x="928" y="919"/>
                  </a:lnTo>
                  <a:lnTo>
                    <a:pt x="914" y="908"/>
                  </a:lnTo>
                  <a:lnTo>
                    <a:pt x="899" y="898"/>
                  </a:lnTo>
                  <a:lnTo>
                    <a:pt x="880" y="888"/>
                  </a:lnTo>
                  <a:lnTo>
                    <a:pt x="861" y="879"/>
                  </a:lnTo>
                  <a:lnTo>
                    <a:pt x="839" y="871"/>
                  </a:lnTo>
                  <a:lnTo>
                    <a:pt x="816" y="864"/>
                  </a:lnTo>
                  <a:lnTo>
                    <a:pt x="791" y="859"/>
                  </a:lnTo>
                  <a:lnTo>
                    <a:pt x="766" y="854"/>
                  </a:lnTo>
                  <a:lnTo>
                    <a:pt x="738" y="852"/>
                  </a:lnTo>
                  <a:lnTo>
                    <a:pt x="710" y="850"/>
                  </a:lnTo>
                  <a:lnTo>
                    <a:pt x="681" y="849"/>
                  </a:lnTo>
                  <a:lnTo>
                    <a:pt x="657" y="850"/>
                  </a:lnTo>
                  <a:lnTo>
                    <a:pt x="636" y="851"/>
                  </a:lnTo>
                  <a:lnTo>
                    <a:pt x="615" y="852"/>
                  </a:lnTo>
                  <a:lnTo>
                    <a:pt x="595" y="855"/>
                  </a:lnTo>
                  <a:lnTo>
                    <a:pt x="577" y="859"/>
                  </a:lnTo>
                  <a:lnTo>
                    <a:pt x="558" y="862"/>
                  </a:lnTo>
                  <a:lnTo>
                    <a:pt x="541" y="868"/>
                  </a:lnTo>
                  <a:lnTo>
                    <a:pt x="525" y="873"/>
                  </a:lnTo>
                  <a:lnTo>
                    <a:pt x="509" y="879"/>
                  </a:lnTo>
                  <a:lnTo>
                    <a:pt x="495" y="887"/>
                  </a:lnTo>
                  <a:lnTo>
                    <a:pt x="480" y="894"/>
                  </a:lnTo>
                  <a:lnTo>
                    <a:pt x="468" y="902"/>
                  </a:lnTo>
                  <a:lnTo>
                    <a:pt x="456" y="912"/>
                  </a:lnTo>
                  <a:lnTo>
                    <a:pt x="445" y="922"/>
                  </a:lnTo>
                  <a:lnTo>
                    <a:pt x="435" y="933"/>
                  </a:lnTo>
                  <a:lnTo>
                    <a:pt x="426" y="945"/>
                  </a:lnTo>
                  <a:lnTo>
                    <a:pt x="417" y="957"/>
                  </a:lnTo>
                  <a:lnTo>
                    <a:pt x="410" y="972"/>
                  </a:lnTo>
                  <a:lnTo>
                    <a:pt x="403" y="986"/>
                  </a:lnTo>
                  <a:lnTo>
                    <a:pt x="396" y="1003"/>
                  </a:lnTo>
                  <a:lnTo>
                    <a:pt x="390" y="1021"/>
                  </a:lnTo>
                  <a:lnTo>
                    <a:pt x="384" y="1041"/>
                  </a:lnTo>
                  <a:lnTo>
                    <a:pt x="380" y="1061"/>
                  </a:lnTo>
                  <a:lnTo>
                    <a:pt x="375" y="1083"/>
                  </a:lnTo>
                  <a:lnTo>
                    <a:pt x="371" y="1105"/>
                  </a:lnTo>
                  <a:lnTo>
                    <a:pt x="367" y="1129"/>
                  </a:lnTo>
                  <a:lnTo>
                    <a:pt x="364" y="1156"/>
                  </a:lnTo>
                  <a:lnTo>
                    <a:pt x="362" y="1183"/>
                  </a:lnTo>
                  <a:lnTo>
                    <a:pt x="361" y="1210"/>
                  </a:lnTo>
                  <a:lnTo>
                    <a:pt x="359" y="1240"/>
                  </a:lnTo>
                  <a:lnTo>
                    <a:pt x="359" y="1271"/>
                  </a:lnTo>
                  <a:lnTo>
                    <a:pt x="359" y="1305"/>
                  </a:lnTo>
                  <a:lnTo>
                    <a:pt x="359" y="1339"/>
                  </a:lnTo>
                  <a:lnTo>
                    <a:pt x="359" y="1372"/>
                  </a:lnTo>
                  <a:lnTo>
                    <a:pt x="361" y="1403"/>
                  </a:lnTo>
                  <a:lnTo>
                    <a:pt x="362" y="1433"/>
                  </a:lnTo>
                  <a:lnTo>
                    <a:pt x="364" y="1462"/>
                  </a:lnTo>
                  <a:lnTo>
                    <a:pt x="367" y="1490"/>
                  </a:lnTo>
                  <a:lnTo>
                    <a:pt x="371" y="1515"/>
                  </a:lnTo>
                  <a:lnTo>
                    <a:pt x="375" y="1538"/>
                  </a:lnTo>
                  <a:lnTo>
                    <a:pt x="380" y="1562"/>
                  </a:lnTo>
                  <a:lnTo>
                    <a:pt x="384" y="1583"/>
                  </a:lnTo>
                  <a:lnTo>
                    <a:pt x="390" y="1603"/>
                  </a:lnTo>
                  <a:lnTo>
                    <a:pt x="396" y="1621"/>
                  </a:lnTo>
                  <a:lnTo>
                    <a:pt x="403" y="1637"/>
                  </a:lnTo>
                  <a:lnTo>
                    <a:pt x="410" y="1652"/>
                  </a:lnTo>
                  <a:lnTo>
                    <a:pt x="417" y="1665"/>
                  </a:lnTo>
                  <a:lnTo>
                    <a:pt x="426" y="1677"/>
                  </a:lnTo>
                  <a:lnTo>
                    <a:pt x="435" y="1688"/>
                  </a:lnTo>
                  <a:lnTo>
                    <a:pt x="445" y="1698"/>
                  </a:lnTo>
                  <a:lnTo>
                    <a:pt x="456" y="1707"/>
                  </a:lnTo>
                  <a:lnTo>
                    <a:pt x="468" y="1716"/>
                  </a:lnTo>
                  <a:lnTo>
                    <a:pt x="481" y="1724"/>
                  </a:lnTo>
                  <a:lnTo>
                    <a:pt x="496" y="1731"/>
                  </a:lnTo>
                  <a:lnTo>
                    <a:pt x="510" y="1738"/>
                  </a:lnTo>
                  <a:lnTo>
                    <a:pt x="526" y="1744"/>
                  </a:lnTo>
                  <a:lnTo>
                    <a:pt x="543" y="1749"/>
                  </a:lnTo>
                  <a:lnTo>
                    <a:pt x="561" y="1754"/>
                  </a:lnTo>
                  <a:lnTo>
                    <a:pt x="579" y="1758"/>
                  </a:lnTo>
                  <a:lnTo>
                    <a:pt x="599" y="1760"/>
                  </a:lnTo>
                  <a:lnTo>
                    <a:pt x="619" y="1764"/>
                  </a:lnTo>
                  <a:lnTo>
                    <a:pt x="641" y="1765"/>
                  </a:lnTo>
                  <a:lnTo>
                    <a:pt x="663" y="1766"/>
                  </a:lnTo>
                  <a:lnTo>
                    <a:pt x="686" y="1767"/>
                  </a:lnTo>
                  <a:lnTo>
                    <a:pt x="724" y="1766"/>
                  </a:lnTo>
                  <a:lnTo>
                    <a:pt x="760" y="1764"/>
                  </a:lnTo>
                  <a:lnTo>
                    <a:pt x="797" y="1760"/>
                  </a:lnTo>
                  <a:lnTo>
                    <a:pt x="831" y="1756"/>
                  </a:lnTo>
                  <a:lnTo>
                    <a:pt x="866" y="1750"/>
                  </a:lnTo>
                  <a:lnTo>
                    <a:pt x="898" y="1742"/>
                  </a:lnTo>
                  <a:lnTo>
                    <a:pt x="930" y="1735"/>
                  </a:lnTo>
                  <a:lnTo>
                    <a:pt x="961" y="1725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13511" y="7609"/>
              <a:ext cx="136" cy="151"/>
            </a:xfrm>
            <a:custGeom>
              <a:avLst/>
              <a:gdLst/>
              <a:ahLst/>
              <a:cxnLst>
                <a:cxn ang="0">
                  <a:pos x="122" y="1297"/>
                </a:cxn>
                <a:cxn ang="0">
                  <a:pos x="50" y="1146"/>
                </a:cxn>
                <a:cxn ang="0">
                  <a:pos x="10" y="946"/>
                </a:cxn>
                <a:cxn ang="0">
                  <a:pos x="0" y="697"/>
                </a:cxn>
                <a:cxn ang="0">
                  <a:pos x="22" y="470"/>
                </a:cxn>
                <a:cxn ang="0">
                  <a:pos x="77" y="293"/>
                </a:cxn>
                <a:cxn ang="0">
                  <a:pos x="143" y="187"/>
                </a:cxn>
                <a:cxn ang="0">
                  <a:pos x="230" y="110"/>
                </a:cxn>
                <a:cxn ang="0">
                  <a:pos x="372" y="42"/>
                </a:cxn>
                <a:cxn ang="0">
                  <a:pos x="551" y="7"/>
                </a:cxn>
                <a:cxn ang="0">
                  <a:pos x="764" y="3"/>
                </a:cxn>
                <a:cxn ang="0">
                  <a:pos x="952" y="32"/>
                </a:cxn>
                <a:cxn ang="0">
                  <a:pos x="1104" y="93"/>
                </a:cxn>
                <a:cxn ang="0">
                  <a:pos x="1208" y="176"/>
                </a:cxn>
                <a:cxn ang="0">
                  <a:pos x="1270" y="264"/>
                </a:cxn>
                <a:cxn ang="0">
                  <a:pos x="1329" y="430"/>
                </a:cxn>
                <a:cxn ang="0">
                  <a:pos x="1357" y="648"/>
                </a:cxn>
                <a:cxn ang="0">
                  <a:pos x="1355" y="899"/>
                </a:cxn>
                <a:cxn ang="0">
                  <a:pos x="1321" y="1110"/>
                </a:cxn>
                <a:cxn ang="0">
                  <a:pos x="1253" y="1271"/>
                </a:cxn>
                <a:cxn ang="0">
                  <a:pos x="1198" y="1344"/>
                </a:cxn>
                <a:cxn ang="0">
                  <a:pos x="1076" y="1430"/>
                </a:cxn>
                <a:cxn ang="0">
                  <a:pos x="918" y="1486"/>
                </a:cxn>
                <a:cxn ang="0">
                  <a:pos x="721" y="1508"/>
                </a:cxn>
                <a:cxn ang="0">
                  <a:pos x="512" y="1498"/>
                </a:cxn>
                <a:cxn ang="0">
                  <a:pos x="339" y="1456"/>
                </a:cxn>
                <a:cxn ang="0">
                  <a:pos x="204" y="1381"/>
                </a:cxn>
                <a:cxn ang="0">
                  <a:pos x="407" y="396"/>
                </a:cxn>
                <a:cxn ang="0">
                  <a:pos x="379" y="487"/>
                </a:cxn>
                <a:cxn ang="0">
                  <a:pos x="362" y="619"/>
                </a:cxn>
                <a:cxn ang="0">
                  <a:pos x="358" y="791"/>
                </a:cxn>
                <a:cxn ang="0">
                  <a:pos x="367" y="944"/>
                </a:cxn>
                <a:cxn ang="0">
                  <a:pos x="389" y="1059"/>
                </a:cxn>
                <a:cxn ang="0">
                  <a:pos x="423" y="1136"/>
                </a:cxn>
                <a:cxn ang="0">
                  <a:pos x="476" y="1185"/>
                </a:cxn>
                <a:cxn ang="0">
                  <a:pos x="554" y="1215"/>
                </a:cxn>
                <a:cxn ang="0">
                  <a:pos x="654" y="1228"/>
                </a:cxn>
                <a:cxn ang="0">
                  <a:pos x="764" y="1223"/>
                </a:cxn>
                <a:cxn ang="0">
                  <a:pos x="852" y="1200"/>
                </a:cxn>
                <a:cxn ang="0">
                  <a:pos x="916" y="1158"/>
                </a:cxn>
                <a:cxn ang="0">
                  <a:pos x="958" y="1094"/>
                </a:cxn>
                <a:cxn ang="0">
                  <a:pos x="985" y="995"/>
                </a:cxn>
                <a:cxn ang="0">
                  <a:pos x="1000" y="856"/>
                </a:cxn>
                <a:cxn ang="0">
                  <a:pos x="996" y="615"/>
                </a:cxn>
                <a:cxn ang="0">
                  <a:pos x="981" y="483"/>
                </a:cxn>
                <a:cxn ang="0">
                  <a:pos x="951" y="391"/>
                </a:cxn>
                <a:cxn ang="0">
                  <a:pos x="903" y="332"/>
                </a:cxn>
                <a:cxn ang="0">
                  <a:pos x="837" y="298"/>
                </a:cxn>
                <a:cxn ang="0">
                  <a:pos x="724" y="282"/>
                </a:cxn>
                <a:cxn ang="0">
                  <a:pos x="590" y="286"/>
                </a:cxn>
                <a:cxn ang="0">
                  <a:pos x="503" y="309"/>
                </a:cxn>
                <a:cxn ang="0">
                  <a:pos x="441" y="349"/>
                </a:cxn>
              </a:cxnLst>
              <a:rect l="0" t="0" r="r" b="b"/>
              <a:pathLst>
                <a:path w="1360" h="1509">
                  <a:moveTo>
                    <a:pt x="160" y="1344"/>
                  </a:moveTo>
                  <a:lnTo>
                    <a:pt x="150" y="1333"/>
                  </a:lnTo>
                  <a:lnTo>
                    <a:pt x="141" y="1322"/>
                  </a:lnTo>
                  <a:lnTo>
                    <a:pt x="131" y="1309"/>
                  </a:lnTo>
                  <a:lnTo>
                    <a:pt x="122" y="1297"/>
                  </a:lnTo>
                  <a:lnTo>
                    <a:pt x="105" y="1271"/>
                  </a:lnTo>
                  <a:lnTo>
                    <a:pt x="90" y="1243"/>
                  </a:lnTo>
                  <a:lnTo>
                    <a:pt x="75" y="1213"/>
                  </a:lnTo>
                  <a:lnTo>
                    <a:pt x="62" y="1181"/>
                  </a:lnTo>
                  <a:lnTo>
                    <a:pt x="50" y="1146"/>
                  </a:lnTo>
                  <a:lnTo>
                    <a:pt x="40" y="1110"/>
                  </a:lnTo>
                  <a:lnTo>
                    <a:pt x="30" y="1072"/>
                  </a:lnTo>
                  <a:lnTo>
                    <a:pt x="22" y="1032"/>
                  </a:lnTo>
                  <a:lnTo>
                    <a:pt x="16" y="990"/>
                  </a:lnTo>
                  <a:lnTo>
                    <a:pt x="10" y="946"/>
                  </a:lnTo>
                  <a:lnTo>
                    <a:pt x="6" y="899"/>
                  </a:lnTo>
                  <a:lnTo>
                    <a:pt x="2" y="852"/>
                  </a:lnTo>
                  <a:lnTo>
                    <a:pt x="0" y="801"/>
                  </a:lnTo>
                  <a:lnTo>
                    <a:pt x="0" y="748"/>
                  </a:lnTo>
                  <a:lnTo>
                    <a:pt x="0" y="697"/>
                  </a:lnTo>
                  <a:lnTo>
                    <a:pt x="2" y="648"/>
                  </a:lnTo>
                  <a:lnTo>
                    <a:pt x="6" y="600"/>
                  </a:lnTo>
                  <a:lnTo>
                    <a:pt x="10" y="554"/>
                  </a:lnTo>
                  <a:lnTo>
                    <a:pt x="16" y="511"/>
                  </a:lnTo>
                  <a:lnTo>
                    <a:pt x="22" y="470"/>
                  </a:lnTo>
                  <a:lnTo>
                    <a:pt x="31" y="430"/>
                  </a:lnTo>
                  <a:lnTo>
                    <a:pt x="40" y="393"/>
                  </a:lnTo>
                  <a:lnTo>
                    <a:pt x="51" y="357"/>
                  </a:lnTo>
                  <a:lnTo>
                    <a:pt x="63" y="324"/>
                  </a:lnTo>
                  <a:lnTo>
                    <a:pt x="77" y="293"/>
                  </a:lnTo>
                  <a:lnTo>
                    <a:pt x="91" y="264"/>
                  </a:lnTo>
                  <a:lnTo>
                    <a:pt x="106" y="236"/>
                  </a:lnTo>
                  <a:lnTo>
                    <a:pt x="124" y="211"/>
                  </a:lnTo>
                  <a:lnTo>
                    <a:pt x="133" y="198"/>
                  </a:lnTo>
                  <a:lnTo>
                    <a:pt x="143" y="187"/>
                  </a:lnTo>
                  <a:lnTo>
                    <a:pt x="153" y="176"/>
                  </a:lnTo>
                  <a:lnTo>
                    <a:pt x="163" y="165"/>
                  </a:lnTo>
                  <a:lnTo>
                    <a:pt x="184" y="145"/>
                  </a:lnTo>
                  <a:lnTo>
                    <a:pt x="206" y="128"/>
                  </a:lnTo>
                  <a:lnTo>
                    <a:pt x="230" y="110"/>
                  </a:lnTo>
                  <a:lnTo>
                    <a:pt x="256" y="93"/>
                  </a:lnTo>
                  <a:lnTo>
                    <a:pt x="282" y="79"/>
                  </a:lnTo>
                  <a:lnTo>
                    <a:pt x="311" y="65"/>
                  </a:lnTo>
                  <a:lnTo>
                    <a:pt x="341" y="53"/>
                  </a:lnTo>
                  <a:lnTo>
                    <a:pt x="372" y="42"/>
                  </a:lnTo>
                  <a:lnTo>
                    <a:pt x="405" y="32"/>
                  </a:lnTo>
                  <a:lnTo>
                    <a:pt x="440" y="23"/>
                  </a:lnTo>
                  <a:lnTo>
                    <a:pt x="475" y="17"/>
                  </a:lnTo>
                  <a:lnTo>
                    <a:pt x="513" y="11"/>
                  </a:lnTo>
                  <a:lnTo>
                    <a:pt x="551" y="7"/>
                  </a:lnTo>
                  <a:lnTo>
                    <a:pt x="592" y="3"/>
                  </a:lnTo>
                  <a:lnTo>
                    <a:pt x="634" y="1"/>
                  </a:lnTo>
                  <a:lnTo>
                    <a:pt x="678" y="0"/>
                  </a:lnTo>
                  <a:lnTo>
                    <a:pt x="721" y="1"/>
                  </a:lnTo>
                  <a:lnTo>
                    <a:pt x="764" y="3"/>
                  </a:lnTo>
                  <a:lnTo>
                    <a:pt x="805" y="7"/>
                  </a:lnTo>
                  <a:lnTo>
                    <a:pt x="844" y="11"/>
                  </a:lnTo>
                  <a:lnTo>
                    <a:pt x="881" y="17"/>
                  </a:lnTo>
                  <a:lnTo>
                    <a:pt x="918" y="23"/>
                  </a:lnTo>
                  <a:lnTo>
                    <a:pt x="952" y="32"/>
                  </a:lnTo>
                  <a:lnTo>
                    <a:pt x="985" y="42"/>
                  </a:lnTo>
                  <a:lnTo>
                    <a:pt x="1017" y="53"/>
                  </a:lnTo>
                  <a:lnTo>
                    <a:pt x="1047" y="65"/>
                  </a:lnTo>
                  <a:lnTo>
                    <a:pt x="1076" y="79"/>
                  </a:lnTo>
                  <a:lnTo>
                    <a:pt x="1104" y="93"/>
                  </a:lnTo>
                  <a:lnTo>
                    <a:pt x="1129" y="110"/>
                  </a:lnTo>
                  <a:lnTo>
                    <a:pt x="1154" y="128"/>
                  </a:lnTo>
                  <a:lnTo>
                    <a:pt x="1177" y="145"/>
                  </a:lnTo>
                  <a:lnTo>
                    <a:pt x="1198" y="165"/>
                  </a:lnTo>
                  <a:lnTo>
                    <a:pt x="1208" y="176"/>
                  </a:lnTo>
                  <a:lnTo>
                    <a:pt x="1218" y="187"/>
                  </a:lnTo>
                  <a:lnTo>
                    <a:pt x="1227" y="198"/>
                  </a:lnTo>
                  <a:lnTo>
                    <a:pt x="1237" y="211"/>
                  </a:lnTo>
                  <a:lnTo>
                    <a:pt x="1253" y="236"/>
                  </a:lnTo>
                  <a:lnTo>
                    <a:pt x="1270" y="264"/>
                  </a:lnTo>
                  <a:lnTo>
                    <a:pt x="1284" y="293"/>
                  </a:lnTo>
                  <a:lnTo>
                    <a:pt x="1297" y="324"/>
                  </a:lnTo>
                  <a:lnTo>
                    <a:pt x="1310" y="357"/>
                  </a:lnTo>
                  <a:lnTo>
                    <a:pt x="1321" y="393"/>
                  </a:lnTo>
                  <a:lnTo>
                    <a:pt x="1329" y="430"/>
                  </a:lnTo>
                  <a:lnTo>
                    <a:pt x="1337" y="470"/>
                  </a:lnTo>
                  <a:lnTo>
                    <a:pt x="1345" y="511"/>
                  </a:lnTo>
                  <a:lnTo>
                    <a:pt x="1351" y="554"/>
                  </a:lnTo>
                  <a:lnTo>
                    <a:pt x="1355" y="600"/>
                  </a:lnTo>
                  <a:lnTo>
                    <a:pt x="1357" y="648"/>
                  </a:lnTo>
                  <a:lnTo>
                    <a:pt x="1359" y="697"/>
                  </a:lnTo>
                  <a:lnTo>
                    <a:pt x="1360" y="748"/>
                  </a:lnTo>
                  <a:lnTo>
                    <a:pt x="1359" y="801"/>
                  </a:lnTo>
                  <a:lnTo>
                    <a:pt x="1357" y="852"/>
                  </a:lnTo>
                  <a:lnTo>
                    <a:pt x="1355" y="899"/>
                  </a:lnTo>
                  <a:lnTo>
                    <a:pt x="1351" y="946"/>
                  </a:lnTo>
                  <a:lnTo>
                    <a:pt x="1345" y="990"/>
                  </a:lnTo>
                  <a:lnTo>
                    <a:pt x="1337" y="1032"/>
                  </a:lnTo>
                  <a:lnTo>
                    <a:pt x="1329" y="1072"/>
                  </a:lnTo>
                  <a:lnTo>
                    <a:pt x="1321" y="1110"/>
                  </a:lnTo>
                  <a:lnTo>
                    <a:pt x="1310" y="1146"/>
                  </a:lnTo>
                  <a:lnTo>
                    <a:pt x="1297" y="1181"/>
                  </a:lnTo>
                  <a:lnTo>
                    <a:pt x="1284" y="1213"/>
                  </a:lnTo>
                  <a:lnTo>
                    <a:pt x="1270" y="1243"/>
                  </a:lnTo>
                  <a:lnTo>
                    <a:pt x="1253" y="1271"/>
                  </a:lnTo>
                  <a:lnTo>
                    <a:pt x="1237" y="1297"/>
                  </a:lnTo>
                  <a:lnTo>
                    <a:pt x="1227" y="1309"/>
                  </a:lnTo>
                  <a:lnTo>
                    <a:pt x="1218" y="1322"/>
                  </a:lnTo>
                  <a:lnTo>
                    <a:pt x="1208" y="1333"/>
                  </a:lnTo>
                  <a:lnTo>
                    <a:pt x="1198" y="1344"/>
                  </a:lnTo>
                  <a:lnTo>
                    <a:pt x="1177" y="1364"/>
                  </a:lnTo>
                  <a:lnTo>
                    <a:pt x="1154" y="1381"/>
                  </a:lnTo>
                  <a:lnTo>
                    <a:pt x="1129" y="1399"/>
                  </a:lnTo>
                  <a:lnTo>
                    <a:pt x="1104" y="1416"/>
                  </a:lnTo>
                  <a:lnTo>
                    <a:pt x="1076" y="1430"/>
                  </a:lnTo>
                  <a:lnTo>
                    <a:pt x="1047" y="1444"/>
                  </a:lnTo>
                  <a:lnTo>
                    <a:pt x="1017" y="1456"/>
                  </a:lnTo>
                  <a:lnTo>
                    <a:pt x="985" y="1467"/>
                  </a:lnTo>
                  <a:lnTo>
                    <a:pt x="952" y="1477"/>
                  </a:lnTo>
                  <a:lnTo>
                    <a:pt x="918" y="1486"/>
                  </a:lnTo>
                  <a:lnTo>
                    <a:pt x="881" y="1492"/>
                  </a:lnTo>
                  <a:lnTo>
                    <a:pt x="844" y="1498"/>
                  </a:lnTo>
                  <a:lnTo>
                    <a:pt x="805" y="1502"/>
                  </a:lnTo>
                  <a:lnTo>
                    <a:pt x="764" y="1506"/>
                  </a:lnTo>
                  <a:lnTo>
                    <a:pt x="721" y="1508"/>
                  </a:lnTo>
                  <a:lnTo>
                    <a:pt x="678" y="1509"/>
                  </a:lnTo>
                  <a:lnTo>
                    <a:pt x="633" y="1508"/>
                  </a:lnTo>
                  <a:lnTo>
                    <a:pt x="591" y="1506"/>
                  </a:lnTo>
                  <a:lnTo>
                    <a:pt x="550" y="1502"/>
                  </a:lnTo>
                  <a:lnTo>
                    <a:pt x="512" y="1498"/>
                  </a:lnTo>
                  <a:lnTo>
                    <a:pt x="474" y="1492"/>
                  </a:lnTo>
                  <a:lnTo>
                    <a:pt x="437" y="1486"/>
                  </a:lnTo>
                  <a:lnTo>
                    <a:pt x="403" y="1477"/>
                  </a:lnTo>
                  <a:lnTo>
                    <a:pt x="370" y="1467"/>
                  </a:lnTo>
                  <a:lnTo>
                    <a:pt x="339" y="1456"/>
                  </a:lnTo>
                  <a:lnTo>
                    <a:pt x="309" y="1444"/>
                  </a:lnTo>
                  <a:lnTo>
                    <a:pt x="280" y="1430"/>
                  </a:lnTo>
                  <a:lnTo>
                    <a:pt x="253" y="1416"/>
                  </a:lnTo>
                  <a:lnTo>
                    <a:pt x="227" y="1399"/>
                  </a:lnTo>
                  <a:lnTo>
                    <a:pt x="204" y="1381"/>
                  </a:lnTo>
                  <a:lnTo>
                    <a:pt x="181" y="1364"/>
                  </a:lnTo>
                  <a:lnTo>
                    <a:pt x="160" y="1344"/>
                  </a:lnTo>
                  <a:close/>
                  <a:moveTo>
                    <a:pt x="423" y="370"/>
                  </a:moveTo>
                  <a:lnTo>
                    <a:pt x="415" y="383"/>
                  </a:lnTo>
                  <a:lnTo>
                    <a:pt x="407" y="396"/>
                  </a:lnTo>
                  <a:lnTo>
                    <a:pt x="401" y="410"/>
                  </a:lnTo>
                  <a:lnTo>
                    <a:pt x="394" y="427"/>
                  </a:lnTo>
                  <a:lnTo>
                    <a:pt x="389" y="446"/>
                  </a:lnTo>
                  <a:lnTo>
                    <a:pt x="383" y="466"/>
                  </a:lnTo>
                  <a:lnTo>
                    <a:pt x="379" y="487"/>
                  </a:lnTo>
                  <a:lnTo>
                    <a:pt x="374" y="510"/>
                  </a:lnTo>
                  <a:lnTo>
                    <a:pt x="370" y="534"/>
                  </a:lnTo>
                  <a:lnTo>
                    <a:pt x="367" y="561"/>
                  </a:lnTo>
                  <a:lnTo>
                    <a:pt x="364" y="589"/>
                  </a:lnTo>
                  <a:lnTo>
                    <a:pt x="362" y="619"/>
                  </a:lnTo>
                  <a:lnTo>
                    <a:pt x="360" y="650"/>
                  </a:lnTo>
                  <a:lnTo>
                    <a:pt x="359" y="683"/>
                  </a:lnTo>
                  <a:lnTo>
                    <a:pt x="358" y="718"/>
                  </a:lnTo>
                  <a:lnTo>
                    <a:pt x="358" y="755"/>
                  </a:lnTo>
                  <a:lnTo>
                    <a:pt x="358" y="791"/>
                  </a:lnTo>
                  <a:lnTo>
                    <a:pt x="359" y="824"/>
                  </a:lnTo>
                  <a:lnTo>
                    <a:pt x="360" y="856"/>
                  </a:lnTo>
                  <a:lnTo>
                    <a:pt x="362" y="887"/>
                  </a:lnTo>
                  <a:lnTo>
                    <a:pt x="364" y="916"/>
                  </a:lnTo>
                  <a:lnTo>
                    <a:pt x="367" y="944"/>
                  </a:lnTo>
                  <a:lnTo>
                    <a:pt x="370" y="970"/>
                  </a:lnTo>
                  <a:lnTo>
                    <a:pt x="374" y="995"/>
                  </a:lnTo>
                  <a:lnTo>
                    <a:pt x="379" y="1018"/>
                  </a:lnTo>
                  <a:lnTo>
                    <a:pt x="383" y="1039"/>
                  </a:lnTo>
                  <a:lnTo>
                    <a:pt x="389" y="1059"/>
                  </a:lnTo>
                  <a:lnTo>
                    <a:pt x="394" y="1078"/>
                  </a:lnTo>
                  <a:lnTo>
                    <a:pt x="401" y="1094"/>
                  </a:lnTo>
                  <a:lnTo>
                    <a:pt x="407" y="1110"/>
                  </a:lnTo>
                  <a:lnTo>
                    <a:pt x="415" y="1124"/>
                  </a:lnTo>
                  <a:lnTo>
                    <a:pt x="423" y="1136"/>
                  </a:lnTo>
                  <a:lnTo>
                    <a:pt x="432" y="1148"/>
                  </a:lnTo>
                  <a:lnTo>
                    <a:pt x="442" y="1158"/>
                  </a:lnTo>
                  <a:lnTo>
                    <a:pt x="452" y="1168"/>
                  </a:lnTo>
                  <a:lnTo>
                    <a:pt x="464" y="1176"/>
                  </a:lnTo>
                  <a:lnTo>
                    <a:pt x="476" y="1185"/>
                  </a:lnTo>
                  <a:lnTo>
                    <a:pt x="489" y="1192"/>
                  </a:lnTo>
                  <a:lnTo>
                    <a:pt x="504" y="1200"/>
                  </a:lnTo>
                  <a:lnTo>
                    <a:pt x="519" y="1205"/>
                  </a:lnTo>
                  <a:lnTo>
                    <a:pt x="536" y="1211"/>
                  </a:lnTo>
                  <a:lnTo>
                    <a:pt x="554" y="1215"/>
                  </a:lnTo>
                  <a:lnTo>
                    <a:pt x="571" y="1220"/>
                  </a:lnTo>
                  <a:lnTo>
                    <a:pt x="590" y="1223"/>
                  </a:lnTo>
                  <a:lnTo>
                    <a:pt x="611" y="1225"/>
                  </a:lnTo>
                  <a:lnTo>
                    <a:pt x="632" y="1227"/>
                  </a:lnTo>
                  <a:lnTo>
                    <a:pt x="654" y="1228"/>
                  </a:lnTo>
                  <a:lnTo>
                    <a:pt x="678" y="1228"/>
                  </a:lnTo>
                  <a:lnTo>
                    <a:pt x="701" y="1228"/>
                  </a:lnTo>
                  <a:lnTo>
                    <a:pt x="723" y="1227"/>
                  </a:lnTo>
                  <a:lnTo>
                    <a:pt x="744" y="1225"/>
                  </a:lnTo>
                  <a:lnTo>
                    <a:pt x="764" y="1223"/>
                  </a:lnTo>
                  <a:lnTo>
                    <a:pt x="784" y="1220"/>
                  </a:lnTo>
                  <a:lnTo>
                    <a:pt x="803" y="1215"/>
                  </a:lnTo>
                  <a:lnTo>
                    <a:pt x="820" y="1211"/>
                  </a:lnTo>
                  <a:lnTo>
                    <a:pt x="837" y="1205"/>
                  </a:lnTo>
                  <a:lnTo>
                    <a:pt x="852" y="1200"/>
                  </a:lnTo>
                  <a:lnTo>
                    <a:pt x="867" y="1192"/>
                  </a:lnTo>
                  <a:lnTo>
                    <a:pt x="880" y="1185"/>
                  </a:lnTo>
                  <a:lnTo>
                    <a:pt x="893" y="1176"/>
                  </a:lnTo>
                  <a:lnTo>
                    <a:pt x="906" y="1168"/>
                  </a:lnTo>
                  <a:lnTo>
                    <a:pt x="916" y="1158"/>
                  </a:lnTo>
                  <a:lnTo>
                    <a:pt x="925" y="1148"/>
                  </a:lnTo>
                  <a:lnTo>
                    <a:pt x="934" y="1136"/>
                  </a:lnTo>
                  <a:lnTo>
                    <a:pt x="943" y="1124"/>
                  </a:lnTo>
                  <a:lnTo>
                    <a:pt x="950" y="1110"/>
                  </a:lnTo>
                  <a:lnTo>
                    <a:pt x="958" y="1094"/>
                  </a:lnTo>
                  <a:lnTo>
                    <a:pt x="964" y="1078"/>
                  </a:lnTo>
                  <a:lnTo>
                    <a:pt x="970" y="1059"/>
                  </a:lnTo>
                  <a:lnTo>
                    <a:pt x="976" y="1039"/>
                  </a:lnTo>
                  <a:lnTo>
                    <a:pt x="981" y="1018"/>
                  </a:lnTo>
                  <a:lnTo>
                    <a:pt x="985" y="995"/>
                  </a:lnTo>
                  <a:lnTo>
                    <a:pt x="990" y="970"/>
                  </a:lnTo>
                  <a:lnTo>
                    <a:pt x="993" y="944"/>
                  </a:lnTo>
                  <a:lnTo>
                    <a:pt x="996" y="916"/>
                  </a:lnTo>
                  <a:lnTo>
                    <a:pt x="999" y="887"/>
                  </a:lnTo>
                  <a:lnTo>
                    <a:pt x="1000" y="856"/>
                  </a:lnTo>
                  <a:lnTo>
                    <a:pt x="1002" y="824"/>
                  </a:lnTo>
                  <a:lnTo>
                    <a:pt x="1002" y="791"/>
                  </a:lnTo>
                  <a:lnTo>
                    <a:pt x="1003" y="755"/>
                  </a:lnTo>
                  <a:lnTo>
                    <a:pt x="1001" y="681"/>
                  </a:lnTo>
                  <a:lnTo>
                    <a:pt x="996" y="615"/>
                  </a:lnTo>
                  <a:lnTo>
                    <a:pt x="994" y="585"/>
                  </a:lnTo>
                  <a:lnTo>
                    <a:pt x="992" y="557"/>
                  </a:lnTo>
                  <a:lnTo>
                    <a:pt x="989" y="531"/>
                  </a:lnTo>
                  <a:lnTo>
                    <a:pt x="984" y="506"/>
                  </a:lnTo>
                  <a:lnTo>
                    <a:pt x="981" y="483"/>
                  </a:lnTo>
                  <a:lnTo>
                    <a:pt x="975" y="461"/>
                  </a:lnTo>
                  <a:lnTo>
                    <a:pt x="970" y="442"/>
                  </a:lnTo>
                  <a:lnTo>
                    <a:pt x="964" y="424"/>
                  </a:lnTo>
                  <a:lnTo>
                    <a:pt x="958" y="407"/>
                  </a:lnTo>
                  <a:lnTo>
                    <a:pt x="951" y="391"/>
                  </a:lnTo>
                  <a:lnTo>
                    <a:pt x="943" y="377"/>
                  </a:lnTo>
                  <a:lnTo>
                    <a:pt x="934" y="364"/>
                  </a:lnTo>
                  <a:lnTo>
                    <a:pt x="924" y="353"/>
                  </a:lnTo>
                  <a:lnTo>
                    <a:pt x="914" y="342"/>
                  </a:lnTo>
                  <a:lnTo>
                    <a:pt x="903" y="332"/>
                  </a:lnTo>
                  <a:lnTo>
                    <a:pt x="892" y="324"/>
                  </a:lnTo>
                  <a:lnTo>
                    <a:pt x="880" y="316"/>
                  </a:lnTo>
                  <a:lnTo>
                    <a:pt x="866" y="309"/>
                  </a:lnTo>
                  <a:lnTo>
                    <a:pt x="851" y="304"/>
                  </a:lnTo>
                  <a:lnTo>
                    <a:pt x="837" y="298"/>
                  </a:lnTo>
                  <a:lnTo>
                    <a:pt x="820" y="294"/>
                  </a:lnTo>
                  <a:lnTo>
                    <a:pt x="803" y="291"/>
                  </a:lnTo>
                  <a:lnTo>
                    <a:pt x="785" y="288"/>
                  </a:lnTo>
                  <a:lnTo>
                    <a:pt x="766" y="285"/>
                  </a:lnTo>
                  <a:lnTo>
                    <a:pt x="724" y="282"/>
                  </a:lnTo>
                  <a:lnTo>
                    <a:pt x="678" y="281"/>
                  </a:lnTo>
                  <a:lnTo>
                    <a:pt x="654" y="281"/>
                  </a:lnTo>
                  <a:lnTo>
                    <a:pt x="632" y="282"/>
                  </a:lnTo>
                  <a:lnTo>
                    <a:pt x="610" y="284"/>
                  </a:lnTo>
                  <a:lnTo>
                    <a:pt x="590" y="286"/>
                  </a:lnTo>
                  <a:lnTo>
                    <a:pt x="570" y="289"/>
                  </a:lnTo>
                  <a:lnTo>
                    <a:pt x="552" y="294"/>
                  </a:lnTo>
                  <a:lnTo>
                    <a:pt x="535" y="298"/>
                  </a:lnTo>
                  <a:lnTo>
                    <a:pt x="518" y="304"/>
                  </a:lnTo>
                  <a:lnTo>
                    <a:pt x="503" y="309"/>
                  </a:lnTo>
                  <a:lnTo>
                    <a:pt x="488" y="316"/>
                  </a:lnTo>
                  <a:lnTo>
                    <a:pt x="475" y="324"/>
                  </a:lnTo>
                  <a:lnTo>
                    <a:pt x="463" y="332"/>
                  </a:lnTo>
                  <a:lnTo>
                    <a:pt x="451" y="340"/>
                  </a:lnTo>
                  <a:lnTo>
                    <a:pt x="441" y="349"/>
                  </a:lnTo>
                  <a:lnTo>
                    <a:pt x="431" y="359"/>
                  </a:lnTo>
                  <a:lnTo>
                    <a:pt x="423" y="370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3680" y="7609"/>
              <a:ext cx="209" cy="147"/>
            </a:xfrm>
            <a:custGeom>
              <a:avLst/>
              <a:gdLst/>
              <a:ahLst/>
              <a:cxnLst>
                <a:cxn ang="0">
                  <a:pos x="0" y="123"/>
                </a:cxn>
                <a:cxn ang="0">
                  <a:pos x="121" y="82"/>
                </a:cxn>
                <a:cxn ang="0">
                  <a:pos x="242" y="49"/>
                </a:cxn>
                <a:cxn ang="0">
                  <a:pos x="365" y="24"/>
                </a:cxn>
                <a:cxn ang="0">
                  <a:pos x="490" y="8"/>
                </a:cxn>
                <a:cxn ang="0">
                  <a:pos x="615" y="0"/>
                </a:cxn>
                <a:cxn ang="0">
                  <a:pos x="716" y="1"/>
                </a:cxn>
                <a:cxn ang="0">
                  <a:pos x="797" y="9"/>
                </a:cxn>
                <a:cxn ang="0">
                  <a:pos x="870" y="23"/>
                </a:cxn>
                <a:cxn ang="0">
                  <a:pos x="934" y="44"/>
                </a:cxn>
                <a:cxn ang="0">
                  <a:pos x="990" y="72"/>
                </a:cxn>
                <a:cxn ang="0">
                  <a:pos x="1055" y="83"/>
                </a:cxn>
                <a:cxn ang="0">
                  <a:pos x="1153" y="53"/>
                </a:cxn>
                <a:cxn ang="0">
                  <a:pos x="1250" y="30"/>
                </a:cxn>
                <a:cxn ang="0">
                  <a:pos x="1344" y="13"/>
                </a:cxn>
                <a:cxn ang="0">
                  <a:pos x="1437" y="3"/>
                </a:cxn>
                <a:cxn ang="0">
                  <a:pos x="1529" y="0"/>
                </a:cxn>
                <a:cxn ang="0">
                  <a:pos x="1637" y="6"/>
                </a:cxn>
                <a:cxn ang="0">
                  <a:pos x="1733" y="21"/>
                </a:cxn>
                <a:cxn ang="0">
                  <a:pos x="1816" y="48"/>
                </a:cxn>
                <a:cxn ang="0">
                  <a:pos x="1886" y="84"/>
                </a:cxn>
                <a:cxn ang="0">
                  <a:pos x="1944" y="131"/>
                </a:cxn>
                <a:cxn ang="0">
                  <a:pos x="1991" y="189"/>
                </a:cxn>
                <a:cxn ang="0">
                  <a:pos x="2029" y="263"/>
                </a:cxn>
                <a:cxn ang="0">
                  <a:pos x="2058" y="353"/>
                </a:cxn>
                <a:cxn ang="0">
                  <a:pos x="2076" y="459"/>
                </a:cxn>
                <a:cxn ang="0">
                  <a:pos x="2086" y="582"/>
                </a:cxn>
                <a:cxn ang="0">
                  <a:pos x="2089" y="1469"/>
                </a:cxn>
                <a:cxn ang="0">
                  <a:pos x="1741" y="652"/>
                </a:cxn>
                <a:cxn ang="0">
                  <a:pos x="1734" y="553"/>
                </a:cxn>
                <a:cxn ang="0">
                  <a:pos x="1723" y="492"/>
                </a:cxn>
                <a:cxn ang="0">
                  <a:pos x="1709" y="442"/>
                </a:cxn>
                <a:cxn ang="0">
                  <a:pos x="1690" y="404"/>
                </a:cxn>
                <a:cxn ang="0">
                  <a:pos x="1668" y="374"/>
                </a:cxn>
                <a:cxn ang="0">
                  <a:pos x="1637" y="350"/>
                </a:cxn>
                <a:cxn ang="0">
                  <a:pos x="1599" y="334"/>
                </a:cxn>
                <a:cxn ang="0">
                  <a:pos x="1552" y="322"/>
                </a:cxn>
                <a:cxn ang="0">
                  <a:pos x="1498" y="315"/>
                </a:cxn>
                <a:cxn ang="0">
                  <a:pos x="1420" y="315"/>
                </a:cxn>
                <a:cxn ang="0">
                  <a:pos x="1314" y="324"/>
                </a:cxn>
                <a:cxn ang="0">
                  <a:pos x="1212" y="345"/>
                </a:cxn>
                <a:cxn ang="0">
                  <a:pos x="1195" y="422"/>
                </a:cxn>
                <a:cxn ang="0">
                  <a:pos x="1212" y="540"/>
                </a:cxn>
                <a:cxn ang="0">
                  <a:pos x="1218" y="673"/>
                </a:cxn>
                <a:cxn ang="0">
                  <a:pos x="871" y="710"/>
                </a:cxn>
                <a:cxn ang="0">
                  <a:pos x="866" y="575"/>
                </a:cxn>
                <a:cxn ang="0">
                  <a:pos x="857" y="511"/>
                </a:cxn>
                <a:cxn ang="0">
                  <a:pos x="843" y="458"/>
                </a:cxn>
                <a:cxn ang="0">
                  <a:pos x="826" y="415"/>
                </a:cxn>
                <a:cxn ang="0">
                  <a:pos x="805" y="383"/>
                </a:cxn>
                <a:cxn ang="0">
                  <a:pos x="778" y="358"/>
                </a:cxn>
                <a:cxn ang="0">
                  <a:pos x="742" y="338"/>
                </a:cxn>
                <a:cxn ang="0">
                  <a:pos x="698" y="325"/>
                </a:cxn>
                <a:cxn ang="0">
                  <a:pos x="646" y="317"/>
                </a:cxn>
                <a:cxn ang="0">
                  <a:pos x="586" y="314"/>
                </a:cxn>
                <a:cxn ang="0">
                  <a:pos x="497" y="319"/>
                </a:cxn>
                <a:cxn ang="0">
                  <a:pos x="407" y="333"/>
                </a:cxn>
                <a:cxn ang="0">
                  <a:pos x="348" y="1469"/>
                </a:cxn>
              </a:cxnLst>
              <a:rect l="0" t="0" r="r" b="b"/>
              <a:pathLst>
                <a:path w="2089" h="1469">
                  <a:moveTo>
                    <a:pt x="348" y="1469"/>
                  </a:moveTo>
                  <a:lnTo>
                    <a:pt x="0" y="1469"/>
                  </a:lnTo>
                  <a:lnTo>
                    <a:pt x="0" y="123"/>
                  </a:lnTo>
                  <a:lnTo>
                    <a:pt x="40" y="109"/>
                  </a:lnTo>
                  <a:lnTo>
                    <a:pt x="80" y="94"/>
                  </a:lnTo>
                  <a:lnTo>
                    <a:pt x="121" y="82"/>
                  </a:lnTo>
                  <a:lnTo>
                    <a:pt x="160" y="70"/>
                  </a:lnTo>
                  <a:lnTo>
                    <a:pt x="201" y="59"/>
                  </a:lnTo>
                  <a:lnTo>
                    <a:pt x="242" y="49"/>
                  </a:lnTo>
                  <a:lnTo>
                    <a:pt x="283" y="40"/>
                  </a:lnTo>
                  <a:lnTo>
                    <a:pt x="324" y="31"/>
                  </a:lnTo>
                  <a:lnTo>
                    <a:pt x="365" y="24"/>
                  </a:lnTo>
                  <a:lnTo>
                    <a:pt x="406" y="18"/>
                  </a:lnTo>
                  <a:lnTo>
                    <a:pt x="448" y="12"/>
                  </a:lnTo>
                  <a:lnTo>
                    <a:pt x="490" y="8"/>
                  </a:lnTo>
                  <a:lnTo>
                    <a:pt x="531" y="4"/>
                  </a:lnTo>
                  <a:lnTo>
                    <a:pt x="573" y="2"/>
                  </a:lnTo>
                  <a:lnTo>
                    <a:pt x="615" y="0"/>
                  </a:lnTo>
                  <a:lnTo>
                    <a:pt x="659" y="0"/>
                  </a:lnTo>
                  <a:lnTo>
                    <a:pt x="687" y="0"/>
                  </a:lnTo>
                  <a:lnTo>
                    <a:pt x="716" y="1"/>
                  </a:lnTo>
                  <a:lnTo>
                    <a:pt x="744" y="3"/>
                  </a:lnTo>
                  <a:lnTo>
                    <a:pt x="771" y="6"/>
                  </a:lnTo>
                  <a:lnTo>
                    <a:pt x="797" y="9"/>
                  </a:lnTo>
                  <a:lnTo>
                    <a:pt x="822" y="13"/>
                  </a:lnTo>
                  <a:lnTo>
                    <a:pt x="847" y="18"/>
                  </a:lnTo>
                  <a:lnTo>
                    <a:pt x="870" y="23"/>
                  </a:lnTo>
                  <a:lnTo>
                    <a:pt x="892" y="30"/>
                  </a:lnTo>
                  <a:lnTo>
                    <a:pt x="913" y="37"/>
                  </a:lnTo>
                  <a:lnTo>
                    <a:pt x="934" y="44"/>
                  </a:lnTo>
                  <a:lnTo>
                    <a:pt x="954" y="53"/>
                  </a:lnTo>
                  <a:lnTo>
                    <a:pt x="972" y="62"/>
                  </a:lnTo>
                  <a:lnTo>
                    <a:pt x="990" y="72"/>
                  </a:lnTo>
                  <a:lnTo>
                    <a:pt x="1006" y="83"/>
                  </a:lnTo>
                  <a:lnTo>
                    <a:pt x="1022" y="95"/>
                  </a:lnTo>
                  <a:lnTo>
                    <a:pt x="1055" y="83"/>
                  </a:lnTo>
                  <a:lnTo>
                    <a:pt x="1088" y="72"/>
                  </a:lnTo>
                  <a:lnTo>
                    <a:pt x="1120" y="62"/>
                  </a:lnTo>
                  <a:lnTo>
                    <a:pt x="1153" y="53"/>
                  </a:lnTo>
                  <a:lnTo>
                    <a:pt x="1185" y="44"/>
                  </a:lnTo>
                  <a:lnTo>
                    <a:pt x="1218" y="37"/>
                  </a:lnTo>
                  <a:lnTo>
                    <a:pt x="1250" y="30"/>
                  </a:lnTo>
                  <a:lnTo>
                    <a:pt x="1281" y="23"/>
                  </a:lnTo>
                  <a:lnTo>
                    <a:pt x="1313" y="18"/>
                  </a:lnTo>
                  <a:lnTo>
                    <a:pt x="1344" y="13"/>
                  </a:lnTo>
                  <a:lnTo>
                    <a:pt x="1375" y="9"/>
                  </a:lnTo>
                  <a:lnTo>
                    <a:pt x="1407" y="6"/>
                  </a:lnTo>
                  <a:lnTo>
                    <a:pt x="1437" y="3"/>
                  </a:lnTo>
                  <a:lnTo>
                    <a:pt x="1468" y="1"/>
                  </a:lnTo>
                  <a:lnTo>
                    <a:pt x="1499" y="0"/>
                  </a:lnTo>
                  <a:lnTo>
                    <a:pt x="1529" y="0"/>
                  </a:lnTo>
                  <a:lnTo>
                    <a:pt x="1566" y="0"/>
                  </a:lnTo>
                  <a:lnTo>
                    <a:pt x="1603" y="2"/>
                  </a:lnTo>
                  <a:lnTo>
                    <a:pt x="1637" y="6"/>
                  </a:lnTo>
                  <a:lnTo>
                    <a:pt x="1671" y="9"/>
                  </a:lnTo>
                  <a:lnTo>
                    <a:pt x="1702" y="14"/>
                  </a:lnTo>
                  <a:lnTo>
                    <a:pt x="1733" y="21"/>
                  </a:lnTo>
                  <a:lnTo>
                    <a:pt x="1762" y="29"/>
                  </a:lnTo>
                  <a:lnTo>
                    <a:pt x="1790" y="38"/>
                  </a:lnTo>
                  <a:lnTo>
                    <a:pt x="1816" y="48"/>
                  </a:lnTo>
                  <a:lnTo>
                    <a:pt x="1841" y="59"/>
                  </a:lnTo>
                  <a:lnTo>
                    <a:pt x="1864" y="71"/>
                  </a:lnTo>
                  <a:lnTo>
                    <a:pt x="1886" y="84"/>
                  </a:lnTo>
                  <a:lnTo>
                    <a:pt x="1907" y="99"/>
                  </a:lnTo>
                  <a:lnTo>
                    <a:pt x="1926" y="114"/>
                  </a:lnTo>
                  <a:lnTo>
                    <a:pt x="1944" y="131"/>
                  </a:lnTo>
                  <a:lnTo>
                    <a:pt x="1960" y="149"/>
                  </a:lnTo>
                  <a:lnTo>
                    <a:pt x="1976" y="167"/>
                  </a:lnTo>
                  <a:lnTo>
                    <a:pt x="1991" y="189"/>
                  </a:lnTo>
                  <a:lnTo>
                    <a:pt x="2005" y="212"/>
                  </a:lnTo>
                  <a:lnTo>
                    <a:pt x="2017" y="236"/>
                  </a:lnTo>
                  <a:lnTo>
                    <a:pt x="2029" y="263"/>
                  </a:lnTo>
                  <a:lnTo>
                    <a:pt x="2039" y="292"/>
                  </a:lnTo>
                  <a:lnTo>
                    <a:pt x="2049" y="322"/>
                  </a:lnTo>
                  <a:lnTo>
                    <a:pt x="2058" y="353"/>
                  </a:lnTo>
                  <a:lnTo>
                    <a:pt x="2064" y="387"/>
                  </a:lnTo>
                  <a:lnTo>
                    <a:pt x="2071" y="422"/>
                  </a:lnTo>
                  <a:lnTo>
                    <a:pt x="2076" y="459"/>
                  </a:lnTo>
                  <a:lnTo>
                    <a:pt x="2081" y="499"/>
                  </a:lnTo>
                  <a:lnTo>
                    <a:pt x="2084" y="540"/>
                  </a:lnTo>
                  <a:lnTo>
                    <a:pt x="2086" y="582"/>
                  </a:lnTo>
                  <a:lnTo>
                    <a:pt x="2089" y="626"/>
                  </a:lnTo>
                  <a:lnTo>
                    <a:pt x="2089" y="673"/>
                  </a:lnTo>
                  <a:lnTo>
                    <a:pt x="2089" y="1469"/>
                  </a:lnTo>
                  <a:lnTo>
                    <a:pt x="1742" y="1469"/>
                  </a:lnTo>
                  <a:lnTo>
                    <a:pt x="1742" y="710"/>
                  </a:lnTo>
                  <a:lnTo>
                    <a:pt x="1741" y="652"/>
                  </a:lnTo>
                  <a:lnTo>
                    <a:pt x="1739" y="600"/>
                  </a:lnTo>
                  <a:lnTo>
                    <a:pt x="1737" y="575"/>
                  </a:lnTo>
                  <a:lnTo>
                    <a:pt x="1734" y="553"/>
                  </a:lnTo>
                  <a:lnTo>
                    <a:pt x="1731" y="531"/>
                  </a:lnTo>
                  <a:lnTo>
                    <a:pt x="1728" y="511"/>
                  </a:lnTo>
                  <a:lnTo>
                    <a:pt x="1723" y="492"/>
                  </a:lnTo>
                  <a:lnTo>
                    <a:pt x="1719" y="475"/>
                  </a:lnTo>
                  <a:lnTo>
                    <a:pt x="1715" y="458"/>
                  </a:lnTo>
                  <a:lnTo>
                    <a:pt x="1709" y="442"/>
                  </a:lnTo>
                  <a:lnTo>
                    <a:pt x="1703" y="428"/>
                  </a:lnTo>
                  <a:lnTo>
                    <a:pt x="1697" y="415"/>
                  </a:lnTo>
                  <a:lnTo>
                    <a:pt x="1690" y="404"/>
                  </a:lnTo>
                  <a:lnTo>
                    <a:pt x="1684" y="393"/>
                  </a:lnTo>
                  <a:lnTo>
                    <a:pt x="1676" y="383"/>
                  </a:lnTo>
                  <a:lnTo>
                    <a:pt x="1668" y="374"/>
                  </a:lnTo>
                  <a:lnTo>
                    <a:pt x="1658" y="366"/>
                  </a:lnTo>
                  <a:lnTo>
                    <a:pt x="1648" y="358"/>
                  </a:lnTo>
                  <a:lnTo>
                    <a:pt x="1637" y="350"/>
                  </a:lnTo>
                  <a:lnTo>
                    <a:pt x="1626" y="345"/>
                  </a:lnTo>
                  <a:lnTo>
                    <a:pt x="1613" y="338"/>
                  </a:lnTo>
                  <a:lnTo>
                    <a:pt x="1599" y="334"/>
                  </a:lnTo>
                  <a:lnTo>
                    <a:pt x="1584" y="329"/>
                  </a:lnTo>
                  <a:lnTo>
                    <a:pt x="1568" y="325"/>
                  </a:lnTo>
                  <a:lnTo>
                    <a:pt x="1552" y="322"/>
                  </a:lnTo>
                  <a:lnTo>
                    <a:pt x="1535" y="319"/>
                  </a:lnTo>
                  <a:lnTo>
                    <a:pt x="1516" y="317"/>
                  </a:lnTo>
                  <a:lnTo>
                    <a:pt x="1498" y="315"/>
                  </a:lnTo>
                  <a:lnTo>
                    <a:pt x="1478" y="315"/>
                  </a:lnTo>
                  <a:lnTo>
                    <a:pt x="1457" y="314"/>
                  </a:lnTo>
                  <a:lnTo>
                    <a:pt x="1420" y="315"/>
                  </a:lnTo>
                  <a:lnTo>
                    <a:pt x="1384" y="317"/>
                  </a:lnTo>
                  <a:lnTo>
                    <a:pt x="1348" y="319"/>
                  </a:lnTo>
                  <a:lnTo>
                    <a:pt x="1314" y="324"/>
                  </a:lnTo>
                  <a:lnTo>
                    <a:pt x="1278" y="329"/>
                  </a:lnTo>
                  <a:lnTo>
                    <a:pt x="1245" y="337"/>
                  </a:lnTo>
                  <a:lnTo>
                    <a:pt x="1212" y="345"/>
                  </a:lnTo>
                  <a:lnTo>
                    <a:pt x="1179" y="354"/>
                  </a:lnTo>
                  <a:lnTo>
                    <a:pt x="1188" y="387"/>
                  </a:lnTo>
                  <a:lnTo>
                    <a:pt x="1195" y="422"/>
                  </a:lnTo>
                  <a:lnTo>
                    <a:pt x="1202" y="460"/>
                  </a:lnTo>
                  <a:lnTo>
                    <a:pt x="1208" y="499"/>
                  </a:lnTo>
                  <a:lnTo>
                    <a:pt x="1212" y="540"/>
                  </a:lnTo>
                  <a:lnTo>
                    <a:pt x="1215" y="582"/>
                  </a:lnTo>
                  <a:lnTo>
                    <a:pt x="1218" y="626"/>
                  </a:lnTo>
                  <a:lnTo>
                    <a:pt x="1218" y="673"/>
                  </a:lnTo>
                  <a:lnTo>
                    <a:pt x="1218" y="1469"/>
                  </a:lnTo>
                  <a:lnTo>
                    <a:pt x="871" y="1469"/>
                  </a:lnTo>
                  <a:lnTo>
                    <a:pt x="871" y="710"/>
                  </a:lnTo>
                  <a:lnTo>
                    <a:pt x="871" y="652"/>
                  </a:lnTo>
                  <a:lnTo>
                    <a:pt x="868" y="600"/>
                  </a:lnTo>
                  <a:lnTo>
                    <a:pt x="866" y="575"/>
                  </a:lnTo>
                  <a:lnTo>
                    <a:pt x="863" y="553"/>
                  </a:lnTo>
                  <a:lnTo>
                    <a:pt x="860" y="531"/>
                  </a:lnTo>
                  <a:lnTo>
                    <a:pt x="857" y="511"/>
                  </a:lnTo>
                  <a:lnTo>
                    <a:pt x="852" y="492"/>
                  </a:lnTo>
                  <a:lnTo>
                    <a:pt x="848" y="475"/>
                  </a:lnTo>
                  <a:lnTo>
                    <a:pt x="843" y="458"/>
                  </a:lnTo>
                  <a:lnTo>
                    <a:pt x="838" y="442"/>
                  </a:lnTo>
                  <a:lnTo>
                    <a:pt x="832" y="428"/>
                  </a:lnTo>
                  <a:lnTo>
                    <a:pt x="826" y="415"/>
                  </a:lnTo>
                  <a:lnTo>
                    <a:pt x="819" y="404"/>
                  </a:lnTo>
                  <a:lnTo>
                    <a:pt x="812" y="393"/>
                  </a:lnTo>
                  <a:lnTo>
                    <a:pt x="805" y="383"/>
                  </a:lnTo>
                  <a:lnTo>
                    <a:pt x="797" y="374"/>
                  </a:lnTo>
                  <a:lnTo>
                    <a:pt x="788" y="366"/>
                  </a:lnTo>
                  <a:lnTo>
                    <a:pt x="778" y="358"/>
                  </a:lnTo>
                  <a:lnTo>
                    <a:pt x="767" y="350"/>
                  </a:lnTo>
                  <a:lnTo>
                    <a:pt x="755" y="345"/>
                  </a:lnTo>
                  <a:lnTo>
                    <a:pt x="742" y="338"/>
                  </a:lnTo>
                  <a:lnTo>
                    <a:pt x="728" y="334"/>
                  </a:lnTo>
                  <a:lnTo>
                    <a:pt x="714" y="329"/>
                  </a:lnTo>
                  <a:lnTo>
                    <a:pt x="698" y="325"/>
                  </a:lnTo>
                  <a:lnTo>
                    <a:pt x="682" y="322"/>
                  </a:lnTo>
                  <a:lnTo>
                    <a:pt x="664" y="319"/>
                  </a:lnTo>
                  <a:lnTo>
                    <a:pt x="646" y="317"/>
                  </a:lnTo>
                  <a:lnTo>
                    <a:pt x="626" y="315"/>
                  </a:lnTo>
                  <a:lnTo>
                    <a:pt x="607" y="315"/>
                  </a:lnTo>
                  <a:lnTo>
                    <a:pt x="586" y="314"/>
                  </a:lnTo>
                  <a:lnTo>
                    <a:pt x="556" y="315"/>
                  </a:lnTo>
                  <a:lnTo>
                    <a:pt x="527" y="316"/>
                  </a:lnTo>
                  <a:lnTo>
                    <a:pt x="497" y="319"/>
                  </a:lnTo>
                  <a:lnTo>
                    <a:pt x="467" y="323"/>
                  </a:lnTo>
                  <a:lnTo>
                    <a:pt x="437" y="327"/>
                  </a:lnTo>
                  <a:lnTo>
                    <a:pt x="407" y="333"/>
                  </a:lnTo>
                  <a:lnTo>
                    <a:pt x="377" y="340"/>
                  </a:lnTo>
                  <a:lnTo>
                    <a:pt x="348" y="348"/>
                  </a:lnTo>
                  <a:lnTo>
                    <a:pt x="348" y="1469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2" name="Freeform 8"/>
            <p:cNvSpPr>
              <a:spLocks/>
            </p:cNvSpPr>
            <p:nvPr/>
          </p:nvSpPr>
          <p:spPr bwMode="auto">
            <a:xfrm>
              <a:off x="13927" y="7609"/>
              <a:ext cx="86" cy="147"/>
            </a:xfrm>
            <a:custGeom>
              <a:avLst/>
              <a:gdLst/>
              <a:ahLst/>
              <a:cxnLst>
                <a:cxn ang="0">
                  <a:pos x="858" y="8"/>
                </a:cxn>
                <a:cxn ang="0">
                  <a:pos x="858" y="339"/>
                </a:cxn>
                <a:cxn ang="0">
                  <a:pos x="836" y="335"/>
                </a:cxn>
                <a:cxn ang="0">
                  <a:pos x="814" y="330"/>
                </a:cxn>
                <a:cxn ang="0">
                  <a:pos x="791" y="327"/>
                </a:cxn>
                <a:cxn ang="0">
                  <a:pos x="768" y="325"/>
                </a:cxn>
                <a:cxn ang="0">
                  <a:pos x="745" y="323"/>
                </a:cxn>
                <a:cxn ang="0">
                  <a:pos x="722" y="320"/>
                </a:cxn>
                <a:cxn ang="0">
                  <a:pos x="699" y="320"/>
                </a:cxn>
                <a:cxn ang="0">
                  <a:pos x="676" y="319"/>
                </a:cxn>
                <a:cxn ang="0">
                  <a:pos x="642" y="320"/>
                </a:cxn>
                <a:cxn ang="0">
                  <a:pos x="609" y="323"/>
                </a:cxn>
                <a:cxn ang="0">
                  <a:pos x="578" y="326"/>
                </a:cxn>
                <a:cxn ang="0">
                  <a:pos x="547" y="330"/>
                </a:cxn>
                <a:cxn ang="0">
                  <a:pos x="518" y="337"/>
                </a:cxn>
                <a:cxn ang="0">
                  <a:pos x="492" y="344"/>
                </a:cxn>
                <a:cxn ang="0">
                  <a:pos x="466" y="353"/>
                </a:cxn>
                <a:cxn ang="0">
                  <a:pos x="443" y="361"/>
                </a:cxn>
                <a:cxn ang="0">
                  <a:pos x="422" y="373"/>
                </a:cxn>
                <a:cxn ang="0">
                  <a:pos x="403" y="385"/>
                </a:cxn>
                <a:cxn ang="0">
                  <a:pos x="394" y="391"/>
                </a:cxn>
                <a:cxn ang="0">
                  <a:pos x="387" y="398"/>
                </a:cxn>
                <a:cxn ang="0">
                  <a:pos x="380" y="405"/>
                </a:cxn>
                <a:cxn ang="0">
                  <a:pos x="373" y="412"/>
                </a:cxn>
                <a:cxn ang="0">
                  <a:pos x="368" y="419"/>
                </a:cxn>
                <a:cxn ang="0">
                  <a:pos x="362" y="427"/>
                </a:cxn>
                <a:cxn ang="0">
                  <a:pos x="358" y="436"/>
                </a:cxn>
                <a:cxn ang="0">
                  <a:pos x="355" y="444"/>
                </a:cxn>
                <a:cxn ang="0">
                  <a:pos x="351" y="452"/>
                </a:cxn>
                <a:cxn ang="0">
                  <a:pos x="349" y="461"/>
                </a:cxn>
                <a:cxn ang="0">
                  <a:pos x="348" y="470"/>
                </a:cxn>
                <a:cxn ang="0">
                  <a:pos x="348" y="479"/>
                </a:cxn>
                <a:cxn ang="0">
                  <a:pos x="348" y="1469"/>
                </a:cxn>
                <a:cxn ang="0">
                  <a:pos x="0" y="1469"/>
                </a:cxn>
                <a:cxn ang="0">
                  <a:pos x="0" y="42"/>
                </a:cxn>
                <a:cxn ang="0">
                  <a:pos x="348" y="42"/>
                </a:cxn>
                <a:cxn ang="0">
                  <a:pos x="348" y="149"/>
                </a:cxn>
                <a:cxn ang="0">
                  <a:pos x="360" y="131"/>
                </a:cxn>
                <a:cxn ang="0">
                  <a:pos x="374" y="114"/>
                </a:cxn>
                <a:cxn ang="0">
                  <a:pos x="390" y="99"/>
                </a:cxn>
                <a:cxn ang="0">
                  <a:pos x="407" y="84"/>
                </a:cxn>
                <a:cxn ang="0">
                  <a:pos x="425" y="71"/>
                </a:cxn>
                <a:cxn ang="0">
                  <a:pos x="444" y="59"/>
                </a:cxn>
                <a:cxn ang="0">
                  <a:pos x="465" y="48"/>
                </a:cxn>
                <a:cxn ang="0">
                  <a:pos x="487" y="38"/>
                </a:cxn>
                <a:cxn ang="0">
                  <a:pos x="511" y="29"/>
                </a:cxn>
                <a:cxn ang="0">
                  <a:pos x="535" y="21"/>
                </a:cxn>
                <a:cxn ang="0">
                  <a:pos x="561" y="14"/>
                </a:cxn>
                <a:cxn ang="0">
                  <a:pos x="588" y="9"/>
                </a:cxn>
                <a:cxn ang="0">
                  <a:pos x="618" y="6"/>
                </a:cxn>
                <a:cxn ang="0">
                  <a:pos x="648" y="2"/>
                </a:cxn>
                <a:cxn ang="0">
                  <a:pos x="679" y="0"/>
                </a:cxn>
                <a:cxn ang="0">
                  <a:pos x="712" y="0"/>
                </a:cxn>
                <a:cxn ang="0">
                  <a:pos x="749" y="0"/>
                </a:cxn>
                <a:cxn ang="0">
                  <a:pos x="784" y="2"/>
                </a:cxn>
                <a:cxn ang="0">
                  <a:pos x="821" y="4"/>
                </a:cxn>
                <a:cxn ang="0">
                  <a:pos x="858" y="8"/>
                </a:cxn>
              </a:cxnLst>
              <a:rect l="0" t="0" r="r" b="b"/>
              <a:pathLst>
                <a:path w="858" h="1469">
                  <a:moveTo>
                    <a:pt x="858" y="8"/>
                  </a:moveTo>
                  <a:lnTo>
                    <a:pt x="858" y="339"/>
                  </a:lnTo>
                  <a:lnTo>
                    <a:pt x="836" y="335"/>
                  </a:lnTo>
                  <a:lnTo>
                    <a:pt x="814" y="330"/>
                  </a:lnTo>
                  <a:lnTo>
                    <a:pt x="791" y="327"/>
                  </a:lnTo>
                  <a:lnTo>
                    <a:pt x="768" y="325"/>
                  </a:lnTo>
                  <a:lnTo>
                    <a:pt x="745" y="323"/>
                  </a:lnTo>
                  <a:lnTo>
                    <a:pt x="722" y="320"/>
                  </a:lnTo>
                  <a:lnTo>
                    <a:pt x="699" y="320"/>
                  </a:lnTo>
                  <a:lnTo>
                    <a:pt x="676" y="319"/>
                  </a:lnTo>
                  <a:lnTo>
                    <a:pt x="642" y="320"/>
                  </a:lnTo>
                  <a:lnTo>
                    <a:pt x="609" y="323"/>
                  </a:lnTo>
                  <a:lnTo>
                    <a:pt x="578" y="326"/>
                  </a:lnTo>
                  <a:lnTo>
                    <a:pt x="547" y="330"/>
                  </a:lnTo>
                  <a:lnTo>
                    <a:pt x="518" y="337"/>
                  </a:lnTo>
                  <a:lnTo>
                    <a:pt x="492" y="344"/>
                  </a:lnTo>
                  <a:lnTo>
                    <a:pt x="466" y="353"/>
                  </a:lnTo>
                  <a:lnTo>
                    <a:pt x="443" y="361"/>
                  </a:lnTo>
                  <a:lnTo>
                    <a:pt x="422" y="373"/>
                  </a:lnTo>
                  <a:lnTo>
                    <a:pt x="403" y="385"/>
                  </a:lnTo>
                  <a:lnTo>
                    <a:pt x="394" y="391"/>
                  </a:lnTo>
                  <a:lnTo>
                    <a:pt x="387" y="398"/>
                  </a:lnTo>
                  <a:lnTo>
                    <a:pt x="380" y="405"/>
                  </a:lnTo>
                  <a:lnTo>
                    <a:pt x="373" y="412"/>
                  </a:lnTo>
                  <a:lnTo>
                    <a:pt x="368" y="419"/>
                  </a:lnTo>
                  <a:lnTo>
                    <a:pt x="362" y="427"/>
                  </a:lnTo>
                  <a:lnTo>
                    <a:pt x="358" y="436"/>
                  </a:lnTo>
                  <a:lnTo>
                    <a:pt x="355" y="444"/>
                  </a:lnTo>
                  <a:lnTo>
                    <a:pt x="351" y="452"/>
                  </a:lnTo>
                  <a:lnTo>
                    <a:pt x="349" y="461"/>
                  </a:lnTo>
                  <a:lnTo>
                    <a:pt x="348" y="470"/>
                  </a:lnTo>
                  <a:lnTo>
                    <a:pt x="348" y="479"/>
                  </a:lnTo>
                  <a:lnTo>
                    <a:pt x="348" y="1469"/>
                  </a:lnTo>
                  <a:lnTo>
                    <a:pt x="0" y="1469"/>
                  </a:lnTo>
                  <a:lnTo>
                    <a:pt x="0" y="42"/>
                  </a:lnTo>
                  <a:lnTo>
                    <a:pt x="348" y="42"/>
                  </a:lnTo>
                  <a:lnTo>
                    <a:pt x="348" y="149"/>
                  </a:lnTo>
                  <a:lnTo>
                    <a:pt x="360" y="131"/>
                  </a:lnTo>
                  <a:lnTo>
                    <a:pt x="374" y="114"/>
                  </a:lnTo>
                  <a:lnTo>
                    <a:pt x="390" y="99"/>
                  </a:lnTo>
                  <a:lnTo>
                    <a:pt x="407" y="84"/>
                  </a:lnTo>
                  <a:lnTo>
                    <a:pt x="425" y="71"/>
                  </a:lnTo>
                  <a:lnTo>
                    <a:pt x="444" y="59"/>
                  </a:lnTo>
                  <a:lnTo>
                    <a:pt x="465" y="48"/>
                  </a:lnTo>
                  <a:lnTo>
                    <a:pt x="487" y="38"/>
                  </a:lnTo>
                  <a:lnTo>
                    <a:pt x="511" y="29"/>
                  </a:lnTo>
                  <a:lnTo>
                    <a:pt x="535" y="21"/>
                  </a:lnTo>
                  <a:lnTo>
                    <a:pt x="561" y="14"/>
                  </a:lnTo>
                  <a:lnTo>
                    <a:pt x="588" y="9"/>
                  </a:lnTo>
                  <a:lnTo>
                    <a:pt x="618" y="6"/>
                  </a:lnTo>
                  <a:lnTo>
                    <a:pt x="648" y="2"/>
                  </a:lnTo>
                  <a:lnTo>
                    <a:pt x="679" y="0"/>
                  </a:lnTo>
                  <a:lnTo>
                    <a:pt x="712" y="0"/>
                  </a:lnTo>
                  <a:lnTo>
                    <a:pt x="749" y="0"/>
                  </a:lnTo>
                  <a:lnTo>
                    <a:pt x="784" y="2"/>
                  </a:lnTo>
                  <a:lnTo>
                    <a:pt x="821" y="4"/>
                  </a:lnTo>
                  <a:lnTo>
                    <a:pt x="858" y="8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3" name="Freeform 9"/>
            <p:cNvSpPr>
              <a:spLocks/>
            </p:cNvSpPr>
            <p:nvPr/>
          </p:nvSpPr>
          <p:spPr bwMode="auto">
            <a:xfrm>
              <a:off x="14032" y="7553"/>
              <a:ext cx="115" cy="203"/>
            </a:xfrm>
            <a:custGeom>
              <a:avLst/>
              <a:gdLst/>
              <a:ahLst/>
              <a:cxnLst>
                <a:cxn ang="0">
                  <a:pos x="1047" y="603"/>
                </a:cxn>
                <a:cxn ang="0">
                  <a:pos x="584" y="906"/>
                </a:cxn>
                <a:cxn ang="0">
                  <a:pos x="237" y="2030"/>
                </a:cxn>
                <a:cxn ang="0">
                  <a:pos x="0" y="906"/>
                </a:cxn>
                <a:cxn ang="0">
                  <a:pos x="237" y="603"/>
                </a:cxn>
                <a:cxn ang="0">
                  <a:pos x="238" y="472"/>
                </a:cxn>
                <a:cxn ang="0">
                  <a:pos x="242" y="406"/>
                </a:cxn>
                <a:cxn ang="0">
                  <a:pos x="250" y="345"/>
                </a:cxn>
                <a:cxn ang="0">
                  <a:pos x="263" y="289"/>
                </a:cxn>
                <a:cxn ang="0">
                  <a:pos x="280" y="239"/>
                </a:cxn>
                <a:cxn ang="0">
                  <a:pos x="302" y="195"/>
                </a:cxn>
                <a:cxn ang="0">
                  <a:pos x="327" y="156"/>
                </a:cxn>
                <a:cxn ang="0">
                  <a:pos x="358" y="124"/>
                </a:cxn>
                <a:cxn ang="0">
                  <a:pos x="393" y="96"/>
                </a:cxn>
                <a:cxn ang="0">
                  <a:pos x="430" y="72"/>
                </a:cxn>
                <a:cxn ang="0">
                  <a:pos x="471" y="52"/>
                </a:cxn>
                <a:cxn ang="0">
                  <a:pos x="516" y="34"/>
                </a:cxn>
                <a:cxn ang="0">
                  <a:pos x="562" y="21"/>
                </a:cxn>
                <a:cxn ang="0">
                  <a:pos x="613" y="11"/>
                </a:cxn>
                <a:cxn ang="0">
                  <a:pos x="666" y="3"/>
                </a:cxn>
                <a:cxn ang="0">
                  <a:pos x="724" y="0"/>
                </a:cxn>
                <a:cxn ang="0">
                  <a:pos x="806" y="1"/>
                </a:cxn>
                <a:cxn ang="0">
                  <a:pos x="909" y="9"/>
                </a:cxn>
                <a:cxn ang="0">
                  <a:pos x="1007" y="23"/>
                </a:cxn>
                <a:cxn ang="0">
                  <a:pos x="1079" y="41"/>
                </a:cxn>
                <a:cxn ang="0">
                  <a:pos x="1126" y="54"/>
                </a:cxn>
                <a:cxn ang="0">
                  <a:pos x="1109" y="202"/>
                </a:cxn>
                <a:cxn ang="0">
                  <a:pos x="1039" y="328"/>
                </a:cxn>
                <a:cxn ang="0">
                  <a:pos x="977" y="313"/>
                </a:cxn>
                <a:cxn ang="0">
                  <a:pos x="913" y="303"/>
                </a:cxn>
                <a:cxn ang="0">
                  <a:pos x="845" y="298"/>
                </a:cxn>
                <a:cxn ang="0">
                  <a:pos x="782" y="298"/>
                </a:cxn>
                <a:cxn ang="0">
                  <a:pos x="733" y="304"/>
                </a:cxn>
                <a:cxn ang="0">
                  <a:pos x="699" y="313"/>
                </a:cxn>
                <a:cxn ang="0">
                  <a:pos x="679" y="320"/>
                </a:cxn>
                <a:cxn ang="0">
                  <a:pos x="662" y="330"/>
                </a:cxn>
                <a:cxn ang="0">
                  <a:pos x="646" y="341"/>
                </a:cxn>
                <a:cxn ang="0">
                  <a:pos x="632" y="355"/>
                </a:cxn>
                <a:cxn ang="0">
                  <a:pos x="621" y="370"/>
                </a:cxn>
                <a:cxn ang="0">
                  <a:pos x="610" y="388"/>
                </a:cxn>
                <a:cxn ang="0">
                  <a:pos x="602" y="408"/>
                </a:cxn>
                <a:cxn ang="0">
                  <a:pos x="592" y="442"/>
                </a:cxn>
                <a:cxn ang="0">
                  <a:pos x="585" y="497"/>
                </a:cxn>
                <a:cxn ang="0">
                  <a:pos x="584" y="603"/>
                </a:cxn>
              </a:cxnLst>
              <a:rect l="0" t="0" r="r" b="b"/>
              <a:pathLst>
                <a:path w="1148" h="2030">
                  <a:moveTo>
                    <a:pt x="584" y="603"/>
                  </a:moveTo>
                  <a:lnTo>
                    <a:pt x="1047" y="603"/>
                  </a:lnTo>
                  <a:lnTo>
                    <a:pt x="1047" y="906"/>
                  </a:lnTo>
                  <a:lnTo>
                    <a:pt x="584" y="906"/>
                  </a:lnTo>
                  <a:lnTo>
                    <a:pt x="584" y="2030"/>
                  </a:lnTo>
                  <a:lnTo>
                    <a:pt x="237" y="2030"/>
                  </a:lnTo>
                  <a:lnTo>
                    <a:pt x="237" y="906"/>
                  </a:lnTo>
                  <a:lnTo>
                    <a:pt x="0" y="906"/>
                  </a:lnTo>
                  <a:lnTo>
                    <a:pt x="0" y="603"/>
                  </a:lnTo>
                  <a:lnTo>
                    <a:pt x="237" y="603"/>
                  </a:lnTo>
                  <a:lnTo>
                    <a:pt x="237" y="508"/>
                  </a:lnTo>
                  <a:lnTo>
                    <a:pt x="238" y="472"/>
                  </a:lnTo>
                  <a:lnTo>
                    <a:pt x="239" y="438"/>
                  </a:lnTo>
                  <a:lnTo>
                    <a:pt x="242" y="406"/>
                  </a:lnTo>
                  <a:lnTo>
                    <a:pt x="246" y="374"/>
                  </a:lnTo>
                  <a:lnTo>
                    <a:pt x="250" y="345"/>
                  </a:lnTo>
                  <a:lnTo>
                    <a:pt x="257" y="316"/>
                  </a:lnTo>
                  <a:lnTo>
                    <a:pt x="263" y="289"/>
                  </a:lnTo>
                  <a:lnTo>
                    <a:pt x="271" y="264"/>
                  </a:lnTo>
                  <a:lnTo>
                    <a:pt x="280" y="239"/>
                  </a:lnTo>
                  <a:lnTo>
                    <a:pt x="291" y="216"/>
                  </a:lnTo>
                  <a:lnTo>
                    <a:pt x="302" y="195"/>
                  </a:lnTo>
                  <a:lnTo>
                    <a:pt x="314" y="175"/>
                  </a:lnTo>
                  <a:lnTo>
                    <a:pt x="327" y="156"/>
                  </a:lnTo>
                  <a:lnTo>
                    <a:pt x="342" y="140"/>
                  </a:lnTo>
                  <a:lnTo>
                    <a:pt x="358" y="124"/>
                  </a:lnTo>
                  <a:lnTo>
                    <a:pt x="375" y="110"/>
                  </a:lnTo>
                  <a:lnTo>
                    <a:pt x="393" y="96"/>
                  </a:lnTo>
                  <a:lnTo>
                    <a:pt x="410" y="84"/>
                  </a:lnTo>
                  <a:lnTo>
                    <a:pt x="430" y="72"/>
                  </a:lnTo>
                  <a:lnTo>
                    <a:pt x="450" y="61"/>
                  </a:lnTo>
                  <a:lnTo>
                    <a:pt x="471" y="52"/>
                  </a:lnTo>
                  <a:lnTo>
                    <a:pt x="492" y="42"/>
                  </a:lnTo>
                  <a:lnTo>
                    <a:pt x="516" y="34"/>
                  </a:lnTo>
                  <a:lnTo>
                    <a:pt x="539" y="28"/>
                  </a:lnTo>
                  <a:lnTo>
                    <a:pt x="562" y="21"/>
                  </a:lnTo>
                  <a:lnTo>
                    <a:pt x="588" y="16"/>
                  </a:lnTo>
                  <a:lnTo>
                    <a:pt x="613" y="11"/>
                  </a:lnTo>
                  <a:lnTo>
                    <a:pt x="640" y="7"/>
                  </a:lnTo>
                  <a:lnTo>
                    <a:pt x="666" y="3"/>
                  </a:lnTo>
                  <a:lnTo>
                    <a:pt x="695" y="2"/>
                  </a:lnTo>
                  <a:lnTo>
                    <a:pt x="724" y="0"/>
                  </a:lnTo>
                  <a:lnTo>
                    <a:pt x="753" y="0"/>
                  </a:lnTo>
                  <a:lnTo>
                    <a:pt x="806" y="1"/>
                  </a:lnTo>
                  <a:lnTo>
                    <a:pt x="858" y="3"/>
                  </a:lnTo>
                  <a:lnTo>
                    <a:pt x="909" y="9"/>
                  </a:lnTo>
                  <a:lnTo>
                    <a:pt x="958" y="16"/>
                  </a:lnTo>
                  <a:lnTo>
                    <a:pt x="1007" y="23"/>
                  </a:lnTo>
                  <a:lnTo>
                    <a:pt x="1056" y="34"/>
                  </a:lnTo>
                  <a:lnTo>
                    <a:pt x="1079" y="41"/>
                  </a:lnTo>
                  <a:lnTo>
                    <a:pt x="1102" y="47"/>
                  </a:lnTo>
                  <a:lnTo>
                    <a:pt x="1126" y="54"/>
                  </a:lnTo>
                  <a:lnTo>
                    <a:pt x="1148" y="62"/>
                  </a:lnTo>
                  <a:lnTo>
                    <a:pt x="1109" y="202"/>
                  </a:lnTo>
                  <a:lnTo>
                    <a:pt x="1069" y="337"/>
                  </a:lnTo>
                  <a:lnTo>
                    <a:pt x="1039" y="328"/>
                  </a:lnTo>
                  <a:lnTo>
                    <a:pt x="1009" y="320"/>
                  </a:lnTo>
                  <a:lnTo>
                    <a:pt x="977" y="313"/>
                  </a:lnTo>
                  <a:lnTo>
                    <a:pt x="946" y="307"/>
                  </a:lnTo>
                  <a:lnTo>
                    <a:pt x="913" y="303"/>
                  </a:lnTo>
                  <a:lnTo>
                    <a:pt x="880" y="300"/>
                  </a:lnTo>
                  <a:lnTo>
                    <a:pt x="845" y="298"/>
                  </a:lnTo>
                  <a:lnTo>
                    <a:pt x="811" y="297"/>
                  </a:lnTo>
                  <a:lnTo>
                    <a:pt x="782" y="298"/>
                  </a:lnTo>
                  <a:lnTo>
                    <a:pt x="757" y="300"/>
                  </a:lnTo>
                  <a:lnTo>
                    <a:pt x="733" y="304"/>
                  </a:lnTo>
                  <a:lnTo>
                    <a:pt x="709" y="309"/>
                  </a:lnTo>
                  <a:lnTo>
                    <a:pt x="699" y="313"/>
                  </a:lnTo>
                  <a:lnTo>
                    <a:pt x="689" y="316"/>
                  </a:lnTo>
                  <a:lnTo>
                    <a:pt x="679" y="320"/>
                  </a:lnTo>
                  <a:lnTo>
                    <a:pt x="671" y="325"/>
                  </a:lnTo>
                  <a:lnTo>
                    <a:pt x="662" y="330"/>
                  </a:lnTo>
                  <a:lnTo>
                    <a:pt x="654" y="336"/>
                  </a:lnTo>
                  <a:lnTo>
                    <a:pt x="646" y="341"/>
                  </a:lnTo>
                  <a:lnTo>
                    <a:pt x="640" y="348"/>
                  </a:lnTo>
                  <a:lnTo>
                    <a:pt x="632" y="355"/>
                  </a:lnTo>
                  <a:lnTo>
                    <a:pt x="626" y="363"/>
                  </a:lnTo>
                  <a:lnTo>
                    <a:pt x="621" y="370"/>
                  </a:lnTo>
                  <a:lnTo>
                    <a:pt x="615" y="379"/>
                  </a:lnTo>
                  <a:lnTo>
                    <a:pt x="610" y="388"/>
                  </a:lnTo>
                  <a:lnTo>
                    <a:pt x="605" y="398"/>
                  </a:lnTo>
                  <a:lnTo>
                    <a:pt x="602" y="408"/>
                  </a:lnTo>
                  <a:lnTo>
                    <a:pt x="598" y="419"/>
                  </a:lnTo>
                  <a:lnTo>
                    <a:pt x="592" y="442"/>
                  </a:lnTo>
                  <a:lnTo>
                    <a:pt x="588" y="469"/>
                  </a:lnTo>
                  <a:lnTo>
                    <a:pt x="585" y="497"/>
                  </a:lnTo>
                  <a:lnTo>
                    <a:pt x="584" y="528"/>
                  </a:lnTo>
                  <a:lnTo>
                    <a:pt x="584" y="603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4" name="Freeform 10"/>
            <p:cNvSpPr>
              <a:spLocks noEditPoints="1"/>
            </p:cNvSpPr>
            <p:nvPr/>
          </p:nvSpPr>
          <p:spPr bwMode="auto">
            <a:xfrm>
              <a:off x="14167" y="7554"/>
              <a:ext cx="131" cy="206"/>
            </a:xfrm>
            <a:custGeom>
              <a:avLst/>
              <a:gdLst/>
              <a:ahLst/>
              <a:cxnLst>
                <a:cxn ang="0">
                  <a:pos x="1214" y="791"/>
                </a:cxn>
                <a:cxn ang="0">
                  <a:pos x="1263" y="912"/>
                </a:cxn>
                <a:cxn ang="0">
                  <a:pos x="1294" y="1065"/>
                </a:cxn>
                <a:cxn ang="0">
                  <a:pos x="1308" y="1250"/>
                </a:cxn>
                <a:cxn ang="0">
                  <a:pos x="1302" y="1453"/>
                </a:cxn>
                <a:cxn ang="0">
                  <a:pos x="1277" y="1626"/>
                </a:cxn>
                <a:cxn ang="0">
                  <a:pos x="1233" y="1768"/>
                </a:cxn>
                <a:cxn ang="0">
                  <a:pos x="1177" y="1864"/>
                </a:cxn>
                <a:cxn ang="0">
                  <a:pos x="1127" y="1918"/>
                </a:cxn>
                <a:cxn ang="0">
                  <a:pos x="1029" y="1985"/>
                </a:cxn>
                <a:cxn ang="0">
                  <a:pos x="904" y="2032"/>
                </a:cxn>
                <a:cxn ang="0">
                  <a:pos x="754" y="2058"/>
                </a:cxn>
                <a:cxn ang="0">
                  <a:pos x="580" y="2064"/>
                </a:cxn>
                <a:cxn ang="0">
                  <a:pos x="407" y="2054"/>
                </a:cxn>
                <a:cxn ang="0">
                  <a:pos x="246" y="2032"/>
                </a:cxn>
                <a:cxn ang="0">
                  <a:pos x="100" y="1996"/>
                </a:cxn>
                <a:cxn ang="0">
                  <a:pos x="0" y="0"/>
                </a:cxn>
                <a:cxn ang="0">
                  <a:pos x="387" y="628"/>
                </a:cxn>
                <a:cxn ang="0">
                  <a:pos x="472" y="592"/>
                </a:cxn>
                <a:cxn ang="0">
                  <a:pos x="564" y="568"/>
                </a:cxn>
                <a:cxn ang="0">
                  <a:pos x="664" y="556"/>
                </a:cxn>
                <a:cxn ang="0">
                  <a:pos x="791" y="557"/>
                </a:cxn>
                <a:cxn ang="0">
                  <a:pos x="924" y="578"/>
                </a:cxn>
                <a:cxn ang="0">
                  <a:pos x="1037" y="620"/>
                </a:cxn>
                <a:cxn ang="0">
                  <a:pos x="1127" y="681"/>
                </a:cxn>
                <a:cxn ang="0">
                  <a:pos x="893" y="1679"/>
                </a:cxn>
                <a:cxn ang="0">
                  <a:pos x="921" y="1615"/>
                </a:cxn>
                <a:cxn ang="0">
                  <a:pos x="939" y="1525"/>
                </a:cxn>
                <a:cxn ang="0">
                  <a:pos x="950" y="1410"/>
                </a:cxn>
                <a:cxn ang="0">
                  <a:pos x="953" y="1275"/>
                </a:cxn>
                <a:cxn ang="0">
                  <a:pos x="946" y="1160"/>
                </a:cxn>
                <a:cxn ang="0">
                  <a:pos x="930" y="1066"/>
                </a:cxn>
                <a:cxn ang="0">
                  <a:pos x="906" y="994"/>
                </a:cxn>
                <a:cxn ang="0">
                  <a:pos x="873" y="942"/>
                </a:cxn>
                <a:cxn ang="0">
                  <a:pos x="829" y="904"/>
                </a:cxn>
                <a:cxn ang="0">
                  <a:pos x="769" y="879"/>
                </a:cxn>
                <a:cxn ang="0">
                  <a:pos x="696" y="864"/>
                </a:cxn>
                <a:cxn ang="0">
                  <a:pos x="601" y="861"/>
                </a:cxn>
                <a:cxn ang="0">
                  <a:pos x="494" y="875"/>
                </a:cxn>
                <a:cxn ang="0">
                  <a:pos x="411" y="906"/>
                </a:cxn>
                <a:cxn ang="0">
                  <a:pos x="364" y="946"/>
                </a:cxn>
                <a:cxn ang="0">
                  <a:pos x="350" y="974"/>
                </a:cxn>
                <a:cxn ang="0">
                  <a:pos x="347" y="1732"/>
                </a:cxn>
                <a:cxn ang="0">
                  <a:pos x="476" y="1767"/>
                </a:cxn>
                <a:cxn ang="0">
                  <a:pos x="625" y="1778"/>
                </a:cxn>
                <a:cxn ang="0">
                  <a:pos x="714" y="1772"/>
                </a:cxn>
                <a:cxn ang="0">
                  <a:pos x="787" y="1757"/>
                </a:cxn>
                <a:cxn ang="0">
                  <a:pos x="843" y="1729"/>
                </a:cxn>
                <a:cxn ang="0">
                  <a:pos x="885" y="1691"/>
                </a:cxn>
              </a:cxnLst>
              <a:rect l="0" t="0" r="r" b="b"/>
              <a:pathLst>
                <a:path w="1308" h="2064">
                  <a:moveTo>
                    <a:pt x="1164" y="720"/>
                  </a:moveTo>
                  <a:lnTo>
                    <a:pt x="1182" y="742"/>
                  </a:lnTo>
                  <a:lnTo>
                    <a:pt x="1198" y="766"/>
                  </a:lnTo>
                  <a:lnTo>
                    <a:pt x="1214" y="791"/>
                  </a:lnTo>
                  <a:lnTo>
                    <a:pt x="1227" y="818"/>
                  </a:lnTo>
                  <a:lnTo>
                    <a:pt x="1240" y="848"/>
                  </a:lnTo>
                  <a:lnTo>
                    <a:pt x="1251" y="879"/>
                  </a:lnTo>
                  <a:lnTo>
                    <a:pt x="1263" y="912"/>
                  </a:lnTo>
                  <a:lnTo>
                    <a:pt x="1272" y="948"/>
                  </a:lnTo>
                  <a:lnTo>
                    <a:pt x="1280" y="985"/>
                  </a:lnTo>
                  <a:lnTo>
                    <a:pt x="1288" y="1024"/>
                  </a:lnTo>
                  <a:lnTo>
                    <a:pt x="1294" y="1065"/>
                  </a:lnTo>
                  <a:lnTo>
                    <a:pt x="1299" y="1108"/>
                  </a:lnTo>
                  <a:lnTo>
                    <a:pt x="1303" y="1154"/>
                  </a:lnTo>
                  <a:lnTo>
                    <a:pt x="1306" y="1201"/>
                  </a:lnTo>
                  <a:lnTo>
                    <a:pt x="1308" y="1250"/>
                  </a:lnTo>
                  <a:lnTo>
                    <a:pt x="1308" y="1301"/>
                  </a:lnTo>
                  <a:lnTo>
                    <a:pt x="1307" y="1353"/>
                  </a:lnTo>
                  <a:lnTo>
                    <a:pt x="1306" y="1404"/>
                  </a:lnTo>
                  <a:lnTo>
                    <a:pt x="1302" y="1453"/>
                  </a:lnTo>
                  <a:lnTo>
                    <a:pt x="1298" y="1500"/>
                  </a:lnTo>
                  <a:lnTo>
                    <a:pt x="1292" y="1544"/>
                  </a:lnTo>
                  <a:lnTo>
                    <a:pt x="1286" y="1586"/>
                  </a:lnTo>
                  <a:lnTo>
                    <a:pt x="1277" y="1626"/>
                  </a:lnTo>
                  <a:lnTo>
                    <a:pt x="1268" y="1665"/>
                  </a:lnTo>
                  <a:lnTo>
                    <a:pt x="1257" y="1701"/>
                  </a:lnTo>
                  <a:lnTo>
                    <a:pt x="1246" y="1736"/>
                  </a:lnTo>
                  <a:lnTo>
                    <a:pt x="1233" y="1768"/>
                  </a:lnTo>
                  <a:lnTo>
                    <a:pt x="1218" y="1798"/>
                  </a:lnTo>
                  <a:lnTo>
                    <a:pt x="1203" y="1826"/>
                  </a:lnTo>
                  <a:lnTo>
                    <a:pt x="1186" y="1852"/>
                  </a:lnTo>
                  <a:lnTo>
                    <a:pt x="1177" y="1864"/>
                  </a:lnTo>
                  <a:lnTo>
                    <a:pt x="1167" y="1877"/>
                  </a:lnTo>
                  <a:lnTo>
                    <a:pt x="1158" y="1888"/>
                  </a:lnTo>
                  <a:lnTo>
                    <a:pt x="1149" y="1898"/>
                  </a:lnTo>
                  <a:lnTo>
                    <a:pt x="1127" y="1918"/>
                  </a:lnTo>
                  <a:lnTo>
                    <a:pt x="1105" y="1936"/>
                  </a:lnTo>
                  <a:lnTo>
                    <a:pt x="1081" y="1954"/>
                  </a:lnTo>
                  <a:lnTo>
                    <a:pt x="1056" y="1971"/>
                  </a:lnTo>
                  <a:lnTo>
                    <a:pt x="1029" y="1985"/>
                  </a:lnTo>
                  <a:lnTo>
                    <a:pt x="1000" y="1999"/>
                  </a:lnTo>
                  <a:lnTo>
                    <a:pt x="969" y="2011"/>
                  </a:lnTo>
                  <a:lnTo>
                    <a:pt x="938" y="2022"/>
                  </a:lnTo>
                  <a:lnTo>
                    <a:pt x="904" y="2032"/>
                  </a:lnTo>
                  <a:lnTo>
                    <a:pt x="870" y="2041"/>
                  </a:lnTo>
                  <a:lnTo>
                    <a:pt x="833" y="2047"/>
                  </a:lnTo>
                  <a:lnTo>
                    <a:pt x="794" y="2054"/>
                  </a:lnTo>
                  <a:lnTo>
                    <a:pt x="754" y="2058"/>
                  </a:lnTo>
                  <a:lnTo>
                    <a:pt x="712" y="2062"/>
                  </a:lnTo>
                  <a:lnTo>
                    <a:pt x="670" y="2063"/>
                  </a:lnTo>
                  <a:lnTo>
                    <a:pt x="625" y="2064"/>
                  </a:lnTo>
                  <a:lnTo>
                    <a:pt x="580" y="2064"/>
                  </a:lnTo>
                  <a:lnTo>
                    <a:pt x="535" y="2062"/>
                  </a:lnTo>
                  <a:lnTo>
                    <a:pt x="491" y="2061"/>
                  </a:lnTo>
                  <a:lnTo>
                    <a:pt x="449" y="2057"/>
                  </a:lnTo>
                  <a:lnTo>
                    <a:pt x="407" y="2054"/>
                  </a:lnTo>
                  <a:lnTo>
                    <a:pt x="365" y="2050"/>
                  </a:lnTo>
                  <a:lnTo>
                    <a:pt x="325" y="2044"/>
                  </a:lnTo>
                  <a:lnTo>
                    <a:pt x="285" y="2038"/>
                  </a:lnTo>
                  <a:lnTo>
                    <a:pt x="246" y="2032"/>
                  </a:lnTo>
                  <a:lnTo>
                    <a:pt x="209" y="2024"/>
                  </a:lnTo>
                  <a:lnTo>
                    <a:pt x="172" y="2015"/>
                  </a:lnTo>
                  <a:lnTo>
                    <a:pt x="136" y="2006"/>
                  </a:lnTo>
                  <a:lnTo>
                    <a:pt x="100" y="1996"/>
                  </a:lnTo>
                  <a:lnTo>
                    <a:pt x="66" y="1985"/>
                  </a:lnTo>
                  <a:lnTo>
                    <a:pt x="33" y="1973"/>
                  </a:lnTo>
                  <a:lnTo>
                    <a:pt x="0" y="1961"/>
                  </a:lnTo>
                  <a:lnTo>
                    <a:pt x="0" y="0"/>
                  </a:lnTo>
                  <a:lnTo>
                    <a:pt x="347" y="0"/>
                  </a:lnTo>
                  <a:lnTo>
                    <a:pt x="347" y="650"/>
                  </a:lnTo>
                  <a:lnTo>
                    <a:pt x="367" y="638"/>
                  </a:lnTo>
                  <a:lnTo>
                    <a:pt x="387" y="628"/>
                  </a:lnTo>
                  <a:lnTo>
                    <a:pt x="408" y="617"/>
                  </a:lnTo>
                  <a:lnTo>
                    <a:pt x="429" y="608"/>
                  </a:lnTo>
                  <a:lnTo>
                    <a:pt x="450" y="599"/>
                  </a:lnTo>
                  <a:lnTo>
                    <a:pt x="472" y="592"/>
                  </a:lnTo>
                  <a:lnTo>
                    <a:pt x="494" y="585"/>
                  </a:lnTo>
                  <a:lnTo>
                    <a:pt x="518" y="578"/>
                  </a:lnTo>
                  <a:lnTo>
                    <a:pt x="541" y="573"/>
                  </a:lnTo>
                  <a:lnTo>
                    <a:pt x="564" y="568"/>
                  </a:lnTo>
                  <a:lnTo>
                    <a:pt x="588" y="564"/>
                  </a:lnTo>
                  <a:lnTo>
                    <a:pt x="613" y="561"/>
                  </a:lnTo>
                  <a:lnTo>
                    <a:pt x="638" y="558"/>
                  </a:lnTo>
                  <a:lnTo>
                    <a:pt x="664" y="556"/>
                  </a:lnTo>
                  <a:lnTo>
                    <a:pt x="690" y="555"/>
                  </a:lnTo>
                  <a:lnTo>
                    <a:pt x="717" y="555"/>
                  </a:lnTo>
                  <a:lnTo>
                    <a:pt x="754" y="556"/>
                  </a:lnTo>
                  <a:lnTo>
                    <a:pt x="791" y="557"/>
                  </a:lnTo>
                  <a:lnTo>
                    <a:pt x="826" y="561"/>
                  </a:lnTo>
                  <a:lnTo>
                    <a:pt x="860" y="565"/>
                  </a:lnTo>
                  <a:lnTo>
                    <a:pt x="893" y="572"/>
                  </a:lnTo>
                  <a:lnTo>
                    <a:pt x="924" y="578"/>
                  </a:lnTo>
                  <a:lnTo>
                    <a:pt x="954" y="587"/>
                  </a:lnTo>
                  <a:lnTo>
                    <a:pt x="982" y="597"/>
                  </a:lnTo>
                  <a:lnTo>
                    <a:pt x="1010" y="608"/>
                  </a:lnTo>
                  <a:lnTo>
                    <a:pt x="1037" y="620"/>
                  </a:lnTo>
                  <a:lnTo>
                    <a:pt x="1061" y="634"/>
                  </a:lnTo>
                  <a:lnTo>
                    <a:pt x="1084" y="648"/>
                  </a:lnTo>
                  <a:lnTo>
                    <a:pt x="1106" y="665"/>
                  </a:lnTo>
                  <a:lnTo>
                    <a:pt x="1127" y="681"/>
                  </a:lnTo>
                  <a:lnTo>
                    <a:pt x="1146" y="700"/>
                  </a:lnTo>
                  <a:lnTo>
                    <a:pt x="1164" y="720"/>
                  </a:lnTo>
                  <a:close/>
                  <a:moveTo>
                    <a:pt x="885" y="1691"/>
                  </a:moveTo>
                  <a:lnTo>
                    <a:pt x="893" y="1679"/>
                  </a:lnTo>
                  <a:lnTo>
                    <a:pt x="901" y="1666"/>
                  </a:lnTo>
                  <a:lnTo>
                    <a:pt x="908" y="1650"/>
                  </a:lnTo>
                  <a:lnTo>
                    <a:pt x="915" y="1634"/>
                  </a:lnTo>
                  <a:lnTo>
                    <a:pt x="921" y="1615"/>
                  </a:lnTo>
                  <a:lnTo>
                    <a:pt x="926" y="1595"/>
                  </a:lnTo>
                  <a:lnTo>
                    <a:pt x="932" y="1574"/>
                  </a:lnTo>
                  <a:lnTo>
                    <a:pt x="936" y="1551"/>
                  </a:lnTo>
                  <a:lnTo>
                    <a:pt x="939" y="1525"/>
                  </a:lnTo>
                  <a:lnTo>
                    <a:pt x="943" y="1500"/>
                  </a:lnTo>
                  <a:lnTo>
                    <a:pt x="946" y="1471"/>
                  </a:lnTo>
                  <a:lnTo>
                    <a:pt x="948" y="1441"/>
                  </a:lnTo>
                  <a:lnTo>
                    <a:pt x="950" y="1410"/>
                  </a:lnTo>
                  <a:lnTo>
                    <a:pt x="951" y="1378"/>
                  </a:lnTo>
                  <a:lnTo>
                    <a:pt x="953" y="1343"/>
                  </a:lnTo>
                  <a:lnTo>
                    <a:pt x="953" y="1307"/>
                  </a:lnTo>
                  <a:lnTo>
                    <a:pt x="953" y="1275"/>
                  </a:lnTo>
                  <a:lnTo>
                    <a:pt x="951" y="1245"/>
                  </a:lnTo>
                  <a:lnTo>
                    <a:pt x="950" y="1215"/>
                  </a:lnTo>
                  <a:lnTo>
                    <a:pt x="948" y="1187"/>
                  </a:lnTo>
                  <a:lnTo>
                    <a:pt x="946" y="1160"/>
                  </a:lnTo>
                  <a:lnTo>
                    <a:pt x="943" y="1135"/>
                  </a:lnTo>
                  <a:lnTo>
                    <a:pt x="939" y="1110"/>
                  </a:lnTo>
                  <a:lnTo>
                    <a:pt x="935" y="1088"/>
                  </a:lnTo>
                  <a:lnTo>
                    <a:pt x="930" y="1066"/>
                  </a:lnTo>
                  <a:lnTo>
                    <a:pt x="926" y="1046"/>
                  </a:lnTo>
                  <a:lnTo>
                    <a:pt x="919" y="1027"/>
                  </a:lnTo>
                  <a:lnTo>
                    <a:pt x="914" y="1010"/>
                  </a:lnTo>
                  <a:lnTo>
                    <a:pt x="906" y="994"/>
                  </a:lnTo>
                  <a:lnTo>
                    <a:pt x="899" y="980"/>
                  </a:lnTo>
                  <a:lnTo>
                    <a:pt x="891" y="965"/>
                  </a:lnTo>
                  <a:lnTo>
                    <a:pt x="882" y="953"/>
                  </a:lnTo>
                  <a:lnTo>
                    <a:pt x="873" y="942"/>
                  </a:lnTo>
                  <a:lnTo>
                    <a:pt x="864" y="932"/>
                  </a:lnTo>
                  <a:lnTo>
                    <a:pt x="853" y="922"/>
                  </a:lnTo>
                  <a:lnTo>
                    <a:pt x="841" y="913"/>
                  </a:lnTo>
                  <a:lnTo>
                    <a:pt x="829" y="904"/>
                  </a:lnTo>
                  <a:lnTo>
                    <a:pt x="815" y="897"/>
                  </a:lnTo>
                  <a:lnTo>
                    <a:pt x="801" y="890"/>
                  </a:lnTo>
                  <a:lnTo>
                    <a:pt x="785" y="884"/>
                  </a:lnTo>
                  <a:lnTo>
                    <a:pt x="769" y="879"/>
                  </a:lnTo>
                  <a:lnTo>
                    <a:pt x="752" y="874"/>
                  </a:lnTo>
                  <a:lnTo>
                    <a:pt x="735" y="870"/>
                  </a:lnTo>
                  <a:lnTo>
                    <a:pt x="715" y="867"/>
                  </a:lnTo>
                  <a:lnTo>
                    <a:pt x="696" y="864"/>
                  </a:lnTo>
                  <a:lnTo>
                    <a:pt x="675" y="862"/>
                  </a:lnTo>
                  <a:lnTo>
                    <a:pt x="653" y="861"/>
                  </a:lnTo>
                  <a:lnTo>
                    <a:pt x="631" y="861"/>
                  </a:lnTo>
                  <a:lnTo>
                    <a:pt x="601" y="861"/>
                  </a:lnTo>
                  <a:lnTo>
                    <a:pt x="573" y="863"/>
                  </a:lnTo>
                  <a:lnTo>
                    <a:pt x="545" y="867"/>
                  </a:lnTo>
                  <a:lnTo>
                    <a:pt x="519" y="870"/>
                  </a:lnTo>
                  <a:lnTo>
                    <a:pt x="494" y="875"/>
                  </a:lnTo>
                  <a:lnTo>
                    <a:pt x="471" y="882"/>
                  </a:lnTo>
                  <a:lnTo>
                    <a:pt x="449" y="890"/>
                  </a:lnTo>
                  <a:lnTo>
                    <a:pt x="429" y="898"/>
                  </a:lnTo>
                  <a:lnTo>
                    <a:pt x="411" y="906"/>
                  </a:lnTo>
                  <a:lnTo>
                    <a:pt x="395" y="918"/>
                  </a:lnTo>
                  <a:lnTo>
                    <a:pt x="380" y="929"/>
                  </a:lnTo>
                  <a:lnTo>
                    <a:pt x="369" y="940"/>
                  </a:lnTo>
                  <a:lnTo>
                    <a:pt x="364" y="946"/>
                  </a:lnTo>
                  <a:lnTo>
                    <a:pt x="359" y="953"/>
                  </a:lnTo>
                  <a:lnTo>
                    <a:pt x="356" y="960"/>
                  </a:lnTo>
                  <a:lnTo>
                    <a:pt x="353" y="966"/>
                  </a:lnTo>
                  <a:lnTo>
                    <a:pt x="350" y="974"/>
                  </a:lnTo>
                  <a:lnTo>
                    <a:pt x="348" y="981"/>
                  </a:lnTo>
                  <a:lnTo>
                    <a:pt x="347" y="989"/>
                  </a:lnTo>
                  <a:lnTo>
                    <a:pt x="347" y="995"/>
                  </a:lnTo>
                  <a:lnTo>
                    <a:pt x="347" y="1732"/>
                  </a:lnTo>
                  <a:lnTo>
                    <a:pt x="377" y="1744"/>
                  </a:lnTo>
                  <a:lnTo>
                    <a:pt x="409" y="1752"/>
                  </a:lnTo>
                  <a:lnTo>
                    <a:pt x="441" y="1760"/>
                  </a:lnTo>
                  <a:lnTo>
                    <a:pt x="476" y="1767"/>
                  </a:lnTo>
                  <a:lnTo>
                    <a:pt x="511" y="1771"/>
                  </a:lnTo>
                  <a:lnTo>
                    <a:pt x="547" y="1775"/>
                  </a:lnTo>
                  <a:lnTo>
                    <a:pt x="585" y="1777"/>
                  </a:lnTo>
                  <a:lnTo>
                    <a:pt x="625" y="1778"/>
                  </a:lnTo>
                  <a:lnTo>
                    <a:pt x="648" y="1778"/>
                  </a:lnTo>
                  <a:lnTo>
                    <a:pt x="671" y="1777"/>
                  </a:lnTo>
                  <a:lnTo>
                    <a:pt x="692" y="1775"/>
                  </a:lnTo>
                  <a:lnTo>
                    <a:pt x="714" y="1772"/>
                  </a:lnTo>
                  <a:lnTo>
                    <a:pt x="733" y="1769"/>
                  </a:lnTo>
                  <a:lnTo>
                    <a:pt x="751" y="1766"/>
                  </a:lnTo>
                  <a:lnTo>
                    <a:pt x="770" y="1761"/>
                  </a:lnTo>
                  <a:lnTo>
                    <a:pt x="787" y="1757"/>
                  </a:lnTo>
                  <a:lnTo>
                    <a:pt x="802" y="1751"/>
                  </a:lnTo>
                  <a:lnTo>
                    <a:pt x="816" y="1745"/>
                  </a:lnTo>
                  <a:lnTo>
                    <a:pt x="831" y="1737"/>
                  </a:lnTo>
                  <a:lnTo>
                    <a:pt x="843" y="1729"/>
                  </a:lnTo>
                  <a:lnTo>
                    <a:pt x="855" y="1721"/>
                  </a:lnTo>
                  <a:lnTo>
                    <a:pt x="866" y="1711"/>
                  </a:lnTo>
                  <a:lnTo>
                    <a:pt x="876" y="1701"/>
                  </a:lnTo>
                  <a:lnTo>
                    <a:pt x="885" y="1691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5" name="Freeform 11"/>
            <p:cNvSpPr>
              <a:spLocks noEditPoints="1"/>
            </p:cNvSpPr>
            <p:nvPr/>
          </p:nvSpPr>
          <p:spPr bwMode="auto">
            <a:xfrm>
              <a:off x="14326" y="7609"/>
              <a:ext cx="125" cy="151"/>
            </a:xfrm>
            <a:custGeom>
              <a:avLst/>
              <a:gdLst/>
              <a:ahLst/>
              <a:cxnLst>
                <a:cxn ang="0">
                  <a:pos x="1136" y="1435"/>
                </a:cxn>
                <a:cxn ang="0">
                  <a:pos x="982" y="1474"/>
                </a:cxn>
                <a:cxn ang="0">
                  <a:pos x="818" y="1498"/>
                </a:cxn>
                <a:cxn ang="0">
                  <a:pos x="646" y="1509"/>
                </a:cxn>
                <a:cxn ang="0">
                  <a:pos x="482" y="1506"/>
                </a:cxn>
                <a:cxn ang="0">
                  <a:pos x="344" y="1490"/>
                </a:cxn>
                <a:cxn ang="0">
                  <a:pos x="231" y="1462"/>
                </a:cxn>
                <a:cxn ang="0">
                  <a:pos x="145" y="1423"/>
                </a:cxn>
                <a:cxn ang="0">
                  <a:pos x="85" y="1367"/>
                </a:cxn>
                <a:cxn ang="0">
                  <a:pos x="40" y="1288"/>
                </a:cxn>
                <a:cxn ang="0">
                  <a:pos x="13" y="1189"/>
                </a:cxn>
                <a:cxn ang="0">
                  <a:pos x="0" y="1066"/>
                </a:cxn>
                <a:cxn ang="0">
                  <a:pos x="5" y="934"/>
                </a:cxn>
                <a:cxn ang="0">
                  <a:pos x="26" y="823"/>
                </a:cxn>
                <a:cxn ang="0">
                  <a:pos x="65" y="735"/>
                </a:cxn>
                <a:cxn ang="0">
                  <a:pos x="120" y="672"/>
                </a:cxn>
                <a:cxn ang="0">
                  <a:pos x="194" y="626"/>
                </a:cxn>
                <a:cxn ang="0">
                  <a:pos x="287" y="593"/>
                </a:cxn>
                <a:cxn ang="0">
                  <a:pos x="398" y="572"/>
                </a:cxn>
                <a:cxn ang="0">
                  <a:pos x="525" y="563"/>
                </a:cxn>
                <a:cxn ang="0">
                  <a:pos x="687" y="569"/>
                </a:cxn>
                <a:cxn ang="0">
                  <a:pos x="866" y="594"/>
                </a:cxn>
                <a:cxn ang="0">
                  <a:pos x="910" y="537"/>
                </a:cxn>
                <a:cxn ang="0">
                  <a:pos x="899" y="461"/>
                </a:cxn>
                <a:cxn ang="0">
                  <a:pos x="880" y="404"/>
                </a:cxn>
                <a:cxn ang="0">
                  <a:pos x="853" y="361"/>
                </a:cxn>
                <a:cxn ang="0">
                  <a:pos x="814" y="332"/>
                </a:cxn>
                <a:cxn ang="0">
                  <a:pos x="757" y="310"/>
                </a:cxn>
                <a:cxn ang="0">
                  <a:pos x="680" y="297"/>
                </a:cxn>
                <a:cxn ang="0">
                  <a:pos x="498" y="293"/>
                </a:cxn>
                <a:cxn ang="0">
                  <a:pos x="359" y="305"/>
                </a:cxn>
                <a:cxn ang="0">
                  <a:pos x="253" y="325"/>
                </a:cxn>
                <a:cxn ang="0">
                  <a:pos x="151" y="353"/>
                </a:cxn>
                <a:cxn ang="0">
                  <a:pos x="133" y="58"/>
                </a:cxn>
                <a:cxn ang="0">
                  <a:pos x="276" y="30"/>
                </a:cxn>
                <a:cxn ang="0">
                  <a:pos x="418" y="11"/>
                </a:cxn>
                <a:cxn ang="0">
                  <a:pos x="559" y="1"/>
                </a:cxn>
                <a:cxn ang="0">
                  <a:pos x="709" y="2"/>
                </a:cxn>
                <a:cxn ang="0">
                  <a:pos x="849" y="18"/>
                </a:cxn>
                <a:cxn ang="0">
                  <a:pos x="967" y="49"/>
                </a:cxn>
                <a:cxn ang="0">
                  <a:pos x="1062" y="94"/>
                </a:cxn>
                <a:cxn ang="0">
                  <a:pos x="1135" y="156"/>
                </a:cxn>
                <a:cxn ang="0">
                  <a:pos x="1189" y="241"/>
                </a:cxn>
                <a:cxn ang="0">
                  <a:pos x="1226" y="349"/>
                </a:cxn>
                <a:cxn ang="0">
                  <a:pos x="1243" y="480"/>
                </a:cxn>
                <a:cxn ang="0">
                  <a:pos x="912" y="838"/>
                </a:cxn>
                <a:cxn ang="0">
                  <a:pos x="783" y="819"/>
                </a:cxn>
                <a:cxn ang="0">
                  <a:pos x="630" y="813"/>
                </a:cxn>
                <a:cxn ang="0">
                  <a:pos x="500" y="820"/>
                </a:cxn>
                <a:cxn ang="0">
                  <a:pos x="434" y="839"/>
                </a:cxn>
                <a:cxn ang="0">
                  <a:pos x="404" y="862"/>
                </a:cxn>
                <a:cxn ang="0">
                  <a:pos x="383" y="893"/>
                </a:cxn>
                <a:cxn ang="0">
                  <a:pos x="370" y="934"/>
                </a:cxn>
                <a:cxn ang="0">
                  <a:pos x="363" y="1018"/>
                </a:cxn>
                <a:cxn ang="0">
                  <a:pos x="377" y="1136"/>
                </a:cxn>
                <a:cxn ang="0">
                  <a:pos x="392" y="1176"/>
                </a:cxn>
                <a:cxn ang="0">
                  <a:pos x="414" y="1203"/>
                </a:cxn>
                <a:cxn ang="0">
                  <a:pos x="446" y="1220"/>
                </a:cxn>
                <a:cxn ang="0">
                  <a:pos x="553" y="1240"/>
                </a:cxn>
                <a:cxn ang="0">
                  <a:pos x="700" y="1240"/>
                </a:cxn>
                <a:cxn ang="0">
                  <a:pos x="843" y="1215"/>
                </a:cxn>
              </a:cxnLst>
              <a:rect l="0" t="0" r="r" b="b"/>
              <a:pathLst>
                <a:path w="1246" h="1509">
                  <a:moveTo>
                    <a:pt x="1246" y="1397"/>
                  </a:moveTo>
                  <a:lnTo>
                    <a:pt x="1210" y="1410"/>
                  </a:lnTo>
                  <a:lnTo>
                    <a:pt x="1174" y="1424"/>
                  </a:lnTo>
                  <a:lnTo>
                    <a:pt x="1136" y="1435"/>
                  </a:lnTo>
                  <a:lnTo>
                    <a:pt x="1098" y="1446"/>
                  </a:lnTo>
                  <a:lnTo>
                    <a:pt x="1060" y="1457"/>
                  </a:lnTo>
                  <a:lnTo>
                    <a:pt x="1021" y="1466"/>
                  </a:lnTo>
                  <a:lnTo>
                    <a:pt x="982" y="1474"/>
                  </a:lnTo>
                  <a:lnTo>
                    <a:pt x="941" y="1481"/>
                  </a:lnTo>
                  <a:lnTo>
                    <a:pt x="901" y="1488"/>
                  </a:lnTo>
                  <a:lnTo>
                    <a:pt x="860" y="1493"/>
                  </a:lnTo>
                  <a:lnTo>
                    <a:pt x="818" y="1498"/>
                  </a:lnTo>
                  <a:lnTo>
                    <a:pt x="776" y="1502"/>
                  </a:lnTo>
                  <a:lnTo>
                    <a:pt x="733" y="1506"/>
                  </a:lnTo>
                  <a:lnTo>
                    <a:pt x="690" y="1507"/>
                  </a:lnTo>
                  <a:lnTo>
                    <a:pt x="646" y="1509"/>
                  </a:lnTo>
                  <a:lnTo>
                    <a:pt x="601" y="1509"/>
                  </a:lnTo>
                  <a:lnTo>
                    <a:pt x="560" y="1509"/>
                  </a:lnTo>
                  <a:lnTo>
                    <a:pt x="520" y="1508"/>
                  </a:lnTo>
                  <a:lnTo>
                    <a:pt x="482" y="1506"/>
                  </a:lnTo>
                  <a:lnTo>
                    <a:pt x="444" y="1502"/>
                  </a:lnTo>
                  <a:lnTo>
                    <a:pt x="409" y="1499"/>
                  </a:lnTo>
                  <a:lnTo>
                    <a:pt x="376" y="1495"/>
                  </a:lnTo>
                  <a:lnTo>
                    <a:pt x="344" y="1490"/>
                  </a:lnTo>
                  <a:lnTo>
                    <a:pt x="313" y="1485"/>
                  </a:lnTo>
                  <a:lnTo>
                    <a:pt x="284" y="1478"/>
                  </a:lnTo>
                  <a:lnTo>
                    <a:pt x="257" y="1470"/>
                  </a:lnTo>
                  <a:lnTo>
                    <a:pt x="231" y="1462"/>
                  </a:lnTo>
                  <a:lnTo>
                    <a:pt x="207" y="1454"/>
                  </a:lnTo>
                  <a:lnTo>
                    <a:pt x="185" y="1444"/>
                  </a:lnTo>
                  <a:lnTo>
                    <a:pt x="164" y="1434"/>
                  </a:lnTo>
                  <a:lnTo>
                    <a:pt x="145" y="1423"/>
                  </a:lnTo>
                  <a:lnTo>
                    <a:pt x="129" y="1411"/>
                  </a:lnTo>
                  <a:lnTo>
                    <a:pt x="112" y="1397"/>
                  </a:lnTo>
                  <a:lnTo>
                    <a:pt x="98" y="1383"/>
                  </a:lnTo>
                  <a:lnTo>
                    <a:pt x="85" y="1367"/>
                  </a:lnTo>
                  <a:lnTo>
                    <a:pt x="71" y="1349"/>
                  </a:lnTo>
                  <a:lnTo>
                    <a:pt x="60" y="1330"/>
                  </a:lnTo>
                  <a:lnTo>
                    <a:pt x="50" y="1311"/>
                  </a:lnTo>
                  <a:lnTo>
                    <a:pt x="40" y="1288"/>
                  </a:lnTo>
                  <a:lnTo>
                    <a:pt x="31" y="1265"/>
                  </a:lnTo>
                  <a:lnTo>
                    <a:pt x="25" y="1241"/>
                  </a:lnTo>
                  <a:lnTo>
                    <a:pt x="18" y="1215"/>
                  </a:lnTo>
                  <a:lnTo>
                    <a:pt x="13" y="1189"/>
                  </a:lnTo>
                  <a:lnTo>
                    <a:pt x="8" y="1160"/>
                  </a:lnTo>
                  <a:lnTo>
                    <a:pt x="5" y="1130"/>
                  </a:lnTo>
                  <a:lnTo>
                    <a:pt x="3" y="1099"/>
                  </a:lnTo>
                  <a:lnTo>
                    <a:pt x="0" y="1066"/>
                  </a:lnTo>
                  <a:lnTo>
                    <a:pt x="0" y="1032"/>
                  </a:lnTo>
                  <a:lnTo>
                    <a:pt x="0" y="998"/>
                  </a:lnTo>
                  <a:lnTo>
                    <a:pt x="3" y="965"/>
                  </a:lnTo>
                  <a:lnTo>
                    <a:pt x="5" y="934"/>
                  </a:lnTo>
                  <a:lnTo>
                    <a:pt x="9" y="904"/>
                  </a:lnTo>
                  <a:lnTo>
                    <a:pt x="14" y="875"/>
                  </a:lnTo>
                  <a:lnTo>
                    <a:pt x="19" y="848"/>
                  </a:lnTo>
                  <a:lnTo>
                    <a:pt x="26" y="823"/>
                  </a:lnTo>
                  <a:lnTo>
                    <a:pt x="34" y="798"/>
                  </a:lnTo>
                  <a:lnTo>
                    <a:pt x="44" y="776"/>
                  </a:lnTo>
                  <a:lnTo>
                    <a:pt x="54" y="755"/>
                  </a:lnTo>
                  <a:lnTo>
                    <a:pt x="65" y="735"/>
                  </a:lnTo>
                  <a:lnTo>
                    <a:pt x="77" y="717"/>
                  </a:lnTo>
                  <a:lnTo>
                    <a:pt x="90" y="701"/>
                  </a:lnTo>
                  <a:lnTo>
                    <a:pt x="104" y="685"/>
                  </a:lnTo>
                  <a:lnTo>
                    <a:pt x="120" y="672"/>
                  </a:lnTo>
                  <a:lnTo>
                    <a:pt x="138" y="659"/>
                  </a:lnTo>
                  <a:lnTo>
                    <a:pt x="155" y="648"/>
                  </a:lnTo>
                  <a:lnTo>
                    <a:pt x="174" y="636"/>
                  </a:lnTo>
                  <a:lnTo>
                    <a:pt x="194" y="626"/>
                  </a:lnTo>
                  <a:lnTo>
                    <a:pt x="216" y="616"/>
                  </a:lnTo>
                  <a:lnTo>
                    <a:pt x="238" y="609"/>
                  </a:lnTo>
                  <a:lnTo>
                    <a:pt x="262" y="600"/>
                  </a:lnTo>
                  <a:lnTo>
                    <a:pt x="287" y="593"/>
                  </a:lnTo>
                  <a:lnTo>
                    <a:pt x="313" y="587"/>
                  </a:lnTo>
                  <a:lnTo>
                    <a:pt x="340" y="581"/>
                  </a:lnTo>
                  <a:lnTo>
                    <a:pt x="368" y="577"/>
                  </a:lnTo>
                  <a:lnTo>
                    <a:pt x="398" y="572"/>
                  </a:lnTo>
                  <a:lnTo>
                    <a:pt x="428" y="569"/>
                  </a:lnTo>
                  <a:lnTo>
                    <a:pt x="459" y="567"/>
                  </a:lnTo>
                  <a:lnTo>
                    <a:pt x="492" y="564"/>
                  </a:lnTo>
                  <a:lnTo>
                    <a:pt x="525" y="563"/>
                  </a:lnTo>
                  <a:lnTo>
                    <a:pt x="559" y="563"/>
                  </a:lnTo>
                  <a:lnTo>
                    <a:pt x="601" y="564"/>
                  </a:lnTo>
                  <a:lnTo>
                    <a:pt x="643" y="565"/>
                  </a:lnTo>
                  <a:lnTo>
                    <a:pt x="687" y="569"/>
                  </a:lnTo>
                  <a:lnTo>
                    <a:pt x="730" y="573"/>
                  </a:lnTo>
                  <a:lnTo>
                    <a:pt x="774" y="580"/>
                  </a:lnTo>
                  <a:lnTo>
                    <a:pt x="819" y="587"/>
                  </a:lnTo>
                  <a:lnTo>
                    <a:pt x="866" y="594"/>
                  </a:lnTo>
                  <a:lnTo>
                    <a:pt x="912" y="603"/>
                  </a:lnTo>
                  <a:lnTo>
                    <a:pt x="911" y="580"/>
                  </a:lnTo>
                  <a:lnTo>
                    <a:pt x="911" y="558"/>
                  </a:lnTo>
                  <a:lnTo>
                    <a:pt x="910" y="537"/>
                  </a:lnTo>
                  <a:lnTo>
                    <a:pt x="908" y="517"/>
                  </a:lnTo>
                  <a:lnTo>
                    <a:pt x="906" y="497"/>
                  </a:lnTo>
                  <a:lnTo>
                    <a:pt x="902" y="479"/>
                  </a:lnTo>
                  <a:lnTo>
                    <a:pt x="899" y="461"/>
                  </a:lnTo>
                  <a:lnTo>
                    <a:pt x="896" y="446"/>
                  </a:lnTo>
                  <a:lnTo>
                    <a:pt x="891" y="430"/>
                  </a:lnTo>
                  <a:lnTo>
                    <a:pt x="886" y="416"/>
                  </a:lnTo>
                  <a:lnTo>
                    <a:pt x="880" y="404"/>
                  </a:lnTo>
                  <a:lnTo>
                    <a:pt x="875" y="391"/>
                  </a:lnTo>
                  <a:lnTo>
                    <a:pt x="868" y="380"/>
                  </a:lnTo>
                  <a:lnTo>
                    <a:pt x="860" y="370"/>
                  </a:lnTo>
                  <a:lnTo>
                    <a:pt x="853" y="361"/>
                  </a:lnTo>
                  <a:lnTo>
                    <a:pt x="845" y="354"/>
                  </a:lnTo>
                  <a:lnTo>
                    <a:pt x="836" y="346"/>
                  </a:lnTo>
                  <a:lnTo>
                    <a:pt x="826" y="338"/>
                  </a:lnTo>
                  <a:lnTo>
                    <a:pt x="814" y="332"/>
                  </a:lnTo>
                  <a:lnTo>
                    <a:pt x="802" y="326"/>
                  </a:lnTo>
                  <a:lnTo>
                    <a:pt x="788" y="320"/>
                  </a:lnTo>
                  <a:lnTo>
                    <a:pt x="773" y="315"/>
                  </a:lnTo>
                  <a:lnTo>
                    <a:pt x="757" y="310"/>
                  </a:lnTo>
                  <a:lnTo>
                    <a:pt x="740" y="307"/>
                  </a:lnTo>
                  <a:lnTo>
                    <a:pt x="721" y="303"/>
                  </a:lnTo>
                  <a:lnTo>
                    <a:pt x="701" y="300"/>
                  </a:lnTo>
                  <a:lnTo>
                    <a:pt x="680" y="297"/>
                  </a:lnTo>
                  <a:lnTo>
                    <a:pt x="658" y="295"/>
                  </a:lnTo>
                  <a:lnTo>
                    <a:pt x="610" y="293"/>
                  </a:lnTo>
                  <a:lnTo>
                    <a:pt x="557" y="292"/>
                  </a:lnTo>
                  <a:lnTo>
                    <a:pt x="498" y="293"/>
                  </a:lnTo>
                  <a:lnTo>
                    <a:pt x="442" y="296"/>
                  </a:lnTo>
                  <a:lnTo>
                    <a:pt x="414" y="298"/>
                  </a:lnTo>
                  <a:lnTo>
                    <a:pt x="387" y="302"/>
                  </a:lnTo>
                  <a:lnTo>
                    <a:pt x="359" y="305"/>
                  </a:lnTo>
                  <a:lnTo>
                    <a:pt x="332" y="309"/>
                  </a:lnTo>
                  <a:lnTo>
                    <a:pt x="305" y="314"/>
                  </a:lnTo>
                  <a:lnTo>
                    <a:pt x="279" y="318"/>
                  </a:lnTo>
                  <a:lnTo>
                    <a:pt x="253" y="325"/>
                  </a:lnTo>
                  <a:lnTo>
                    <a:pt x="226" y="330"/>
                  </a:lnTo>
                  <a:lnTo>
                    <a:pt x="201" y="337"/>
                  </a:lnTo>
                  <a:lnTo>
                    <a:pt x="175" y="345"/>
                  </a:lnTo>
                  <a:lnTo>
                    <a:pt x="151" y="353"/>
                  </a:lnTo>
                  <a:lnTo>
                    <a:pt x="125" y="361"/>
                  </a:lnTo>
                  <a:lnTo>
                    <a:pt x="61" y="75"/>
                  </a:lnTo>
                  <a:lnTo>
                    <a:pt x="98" y="67"/>
                  </a:lnTo>
                  <a:lnTo>
                    <a:pt x="133" y="58"/>
                  </a:lnTo>
                  <a:lnTo>
                    <a:pt x="169" y="50"/>
                  </a:lnTo>
                  <a:lnTo>
                    <a:pt x="204" y="42"/>
                  </a:lnTo>
                  <a:lnTo>
                    <a:pt x="239" y="35"/>
                  </a:lnTo>
                  <a:lnTo>
                    <a:pt x="276" y="30"/>
                  </a:lnTo>
                  <a:lnTo>
                    <a:pt x="311" y="24"/>
                  </a:lnTo>
                  <a:lnTo>
                    <a:pt x="347" y="19"/>
                  </a:lnTo>
                  <a:lnTo>
                    <a:pt x="382" y="14"/>
                  </a:lnTo>
                  <a:lnTo>
                    <a:pt x="418" y="11"/>
                  </a:lnTo>
                  <a:lnTo>
                    <a:pt x="453" y="8"/>
                  </a:lnTo>
                  <a:lnTo>
                    <a:pt x="489" y="4"/>
                  </a:lnTo>
                  <a:lnTo>
                    <a:pt x="524" y="2"/>
                  </a:lnTo>
                  <a:lnTo>
                    <a:pt x="559" y="1"/>
                  </a:lnTo>
                  <a:lnTo>
                    <a:pt x="595" y="0"/>
                  </a:lnTo>
                  <a:lnTo>
                    <a:pt x="630" y="0"/>
                  </a:lnTo>
                  <a:lnTo>
                    <a:pt x="670" y="1"/>
                  </a:lnTo>
                  <a:lnTo>
                    <a:pt x="709" y="2"/>
                  </a:lnTo>
                  <a:lnTo>
                    <a:pt x="746" y="4"/>
                  </a:lnTo>
                  <a:lnTo>
                    <a:pt x="782" y="8"/>
                  </a:lnTo>
                  <a:lnTo>
                    <a:pt x="816" y="12"/>
                  </a:lnTo>
                  <a:lnTo>
                    <a:pt x="849" y="18"/>
                  </a:lnTo>
                  <a:lnTo>
                    <a:pt x="880" y="24"/>
                  </a:lnTo>
                  <a:lnTo>
                    <a:pt x="911" y="31"/>
                  </a:lnTo>
                  <a:lnTo>
                    <a:pt x="940" y="39"/>
                  </a:lnTo>
                  <a:lnTo>
                    <a:pt x="967" y="49"/>
                  </a:lnTo>
                  <a:lnTo>
                    <a:pt x="993" y="59"/>
                  </a:lnTo>
                  <a:lnTo>
                    <a:pt x="1018" y="70"/>
                  </a:lnTo>
                  <a:lnTo>
                    <a:pt x="1040" y="82"/>
                  </a:lnTo>
                  <a:lnTo>
                    <a:pt x="1062" y="94"/>
                  </a:lnTo>
                  <a:lnTo>
                    <a:pt x="1082" y="109"/>
                  </a:lnTo>
                  <a:lnTo>
                    <a:pt x="1101" y="123"/>
                  </a:lnTo>
                  <a:lnTo>
                    <a:pt x="1118" y="140"/>
                  </a:lnTo>
                  <a:lnTo>
                    <a:pt x="1135" y="156"/>
                  </a:lnTo>
                  <a:lnTo>
                    <a:pt x="1150" y="175"/>
                  </a:lnTo>
                  <a:lnTo>
                    <a:pt x="1165" y="196"/>
                  </a:lnTo>
                  <a:lnTo>
                    <a:pt x="1178" y="217"/>
                  </a:lnTo>
                  <a:lnTo>
                    <a:pt x="1189" y="241"/>
                  </a:lnTo>
                  <a:lnTo>
                    <a:pt x="1200" y="266"/>
                  </a:lnTo>
                  <a:lnTo>
                    <a:pt x="1210" y="292"/>
                  </a:lnTo>
                  <a:lnTo>
                    <a:pt x="1218" y="319"/>
                  </a:lnTo>
                  <a:lnTo>
                    <a:pt x="1226" y="349"/>
                  </a:lnTo>
                  <a:lnTo>
                    <a:pt x="1232" y="379"/>
                  </a:lnTo>
                  <a:lnTo>
                    <a:pt x="1237" y="411"/>
                  </a:lnTo>
                  <a:lnTo>
                    <a:pt x="1241" y="446"/>
                  </a:lnTo>
                  <a:lnTo>
                    <a:pt x="1243" y="480"/>
                  </a:lnTo>
                  <a:lnTo>
                    <a:pt x="1246" y="517"/>
                  </a:lnTo>
                  <a:lnTo>
                    <a:pt x="1246" y="555"/>
                  </a:lnTo>
                  <a:lnTo>
                    <a:pt x="1246" y="1397"/>
                  </a:lnTo>
                  <a:close/>
                  <a:moveTo>
                    <a:pt x="912" y="838"/>
                  </a:moveTo>
                  <a:lnTo>
                    <a:pt x="883" y="833"/>
                  </a:lnTo>
                  <a:lnTo>
                    <a:pt x="850" y="827"/>
                  </a:lnTo>
                  <a:lnTo>
                    <a:pt x="817" y="823"/>
                  </a:lnTo>
                  <a:lnTo>
                    <a:pt x="783" y="819"/>
                  </a:lnTo>
                  <a:lnTo>
                    <a:pt x="746" y="817"/>
                  </a:lnTo>
                  <a:lnTo>
                    <a:pt x="709" y="815"/>
                  </a:lnTo>
                  <a:lnTo>
                    <a:pt x="670" y="814"/>
                  </a:lnTo>
                  <a:lnTo>
                    <a:pt x="630" y="813"/>
                  </a:lnTo>
                  <a:lnTo>
                    <a:pt x="593" y="814"/>
                  </a:lnTo>
                  <a:lnTo>
                    <a:pt x="558" y="815"/>
                  </a:lnTo>
                  <a:lnTo>
                    <a:pt x="527" y="817"/>
                  </a:lnTo>
                  <a:lnTo>
                    <a:pt x="500" y="820"/>
                  </a:lnTo>
                  <a:lnTo>
                    <a:pt x="475" y="825"/>
                  </a:lnTo>
                  <a:lnTo>
                    <a:pt x="453" y="832"/>
                  </a:lnTo>
                  <a:lnTo>
                    <a:pt x="443" y="835"/>
                  </a:lnTo>
                  <a:lnTo>
                    <a:pt x="434" y="839"/>
                  </a:lnTo>
                  <a:lnTo>
                    <a:pt x="425" y="844"/>
                  </a:lnTo>
                  <a:lnTo>
                    <a:pt x="418" y="849"/>
                  </a:lnTo>
                  <a:lnTo>
                    <a:pt x="411" y="855"/>
                  </a:lnTo>
                  <a:lnTo>
                    <a:pt x="404" y="862"/>
                  </a:lnTo>
                  <a:lnTo>
                    <a:pt x="398" y="868"/>
                  </a:lnTo>
                  <a:lnTo>
                    <a:pt x="392" y="876"/>
                  </a:lnTo>
                  <a:lnTo>
                    <a:pt x="388" y="884"/>
                  </a:lnTo>
                  <a:lnTo>
                    <a:pt x="383" y="893"/>
                  </a:lnTo>
                  <a:lnTo>
                    <a:pt x="379" y="901"/>
                  </a:lnTo>
                  <a:lnTo>
                    <a:pt x="376" y="911"/>
                  </a:lnTo>
                  <a:lnTo>
                    <a:pt x="373" y="922"/>
                  </a:lnTo>
                  <a:lnTo>
                    <a:pt x="370" y="934"/>
                  </a:lnTo>
                  <a:lnTo>
                    <a:pt x="368" y="946"/>
                  </a:lnTo>
                  <a:lnTo>
                    <a:pt x="367" y="959"/>
                  </a:lnTo>
                  <a:lnTo>
                    <a:pt x="365" y="987"/>
                  </a:lnTo>
                  <a:lnTo>
                    <a:pt x="363" y="1018"/>
                  </a:lnTo>
                  <a:lnTo>
                    <a:pt x="365" y="1052"/>
                  </a:lnTo>
                  <a:lnTo>
                    <a:pt x="367" y="1083"/>
                  </a:lnTo>
                  <a:lnTo>
                    <a:pt x="371" y="1111"/>
                  </a:lnTo>
                  <a:lnTo>
                    <a:pt x="377" y="1136"/>
                  </a:lnTo>
                  <a:lnTo>
                    <a:pt x="380" y="1148"/>
                  </a:lnTo>
                  <a:lnTo>
                    <a:pt x="383" y="1158"/>
                  </a:lnTo>
                  <a:lnTo>
                    <a:pt x="388" y="1168"/>
                  </a:lnTo>
                  <a:lnTo>
                    <a:pt x="392" y="1176"/>
                  </a:lnTo>
                  <a:lnTo>
                    <a:pt x="397" y="1184"/>
                  </a:lnTo>
                  <a:lnTo>
                    <a:pt x="402" y="1191"/>
                  </a:lnTo>
                  <a:lnTo>
                    <a:pt x="408" y="1197"/>
                  </a:lnTo>
                  <a:lnTo>
                    <a:pt x="414" y="1203"/>
                  </a:lnTo>
                  <a:lnTo>
                    <a:pt x="421" y="1207"/>
                  </a:lnTo>
                  <a:lnTo>
                    <a:pt x="429" y="1212"/>
                  </a:lnTo>
                  <a:lnTo>
                    <a:pt x="438" y="1216"/>
                  </a:lnTo>
                  <a:lnTo>
                    <a:pt x="446" y="1220"/>
                  </a:lnTo>
                  <a:lnTo>
                    <a:pt x="467" y="1226"/>
                  </a:lnTo>
                  <a:lnTo>
                    <a:pt x="492" y="1232"/>
                  </a:lnTo>
                  <a:lnTo>
                    <a:pt x="521" y="1236"/>
                  </a:lnTo>
                  <a:lnTo>
                    <a:pt x="553" y="1240"/>
                  </a:lnTo>
                  <a:lnTo>
                    <a:pt x="588" y="1242"/>
                  </a:lnTo>
                  <a:lnTo>
                    <a:pt x="627" y="1243"/>
                  </a:lnTo>
                  <a:lnTo>
                    <a:pt x="663" y="1242"/>
                  </a:lnTo>
                  <a:lnTo>
                    <a:pt x="700" y="1240"/>
                  </a:lnTo>
                  <a:lnTo>
                    <a:pt x="736" y="1235"/>
                  </a:lnTo>
                  <a:lnTo>
                    <a:pt x="772" y="1231"/>
                  </a:lnTo>
                  <a:lnTo>
                    <a:pt x="807" y="1224"/>
                  </a:lnTo>
                  <a:lnTo>
                    <a:pt x="843" y="1215"/>
                  </a:lnTo>
                  <a:lnTo>
                    <a:pt x="877" y="1206"/>
                  </a:lnTo>
                  <a:lnTo>
                    <a:pt x="912" y="1195"/>
                  </a:lnTo>
                  <a:lnTo>
                    <a:pt x="912" y="838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14489" y="7609"/>
              <a:ext cx="125" cy="147"/>
            </a:xfrm>
            <a:custGeom>
              <a:avLst/>
              <a:gdLst/>
              <a:ahLst/>
              <a:cxnLst>
                <a:cxn ang="0">
                  <a:pos x="0" y="1469"/>
                </a:cxn>
                <a:cxn ang="0">
                  <a:pos x="40" y="109"/>
                </a:cxn>
                <a:cxn ang="0">
                  <a:pos x="121" y="82"/>
                </a:cxn>
                <a:cxn ang="0">
                  <a:pos x="203" y="59"/>
                </a:cxn>
                <a:cxn ang="0">
                  <a:pos x="286" y="40"/>
                </a:cxn>
                <a:cxn ang="0">
                  <a:pos x="370" y="24"/>
                </a:cxn>
                <a:cxn ang="0">
                  <a:pos x="455" y="12"/>
                </a:cxn>
                <a:cxn ang="0">
                  <a:pos x="542" y="4"/>
                </a:cxn>
                <a:cxn ang="0">
                  <a:pos x="630" y="0"/>
                </a:cxn>
                <a:cxn ang="0">
                  <a:pos x="712" y="0"/>
                </a:cxn>
                <a:cxn ang="0">
                  <a:pos x="784" y="6"/>
                </a:cxn>
                <a:cxn ang="0">
                  <a:pos x="850" y="14"/>
                </a:cxn>
                <a:cxn ang="0">
                  <a:pos x="910" y="29"/>
                </a:cxn>
                <a:cxn ang="0">
                  <a:pos x="967" y="48"/>
                </a:cxn>
                <a:cxn ang="0">
                  <a:pos x="1016" y="71"/>
                </a:cxn>
                <a:cxn ang="0">
                  <a:pos x="1061" y="99"/>
                </a:cxn>
                <a:cxn ang="0">
                  <a:pos x="1099" y="131"/>
                </a:cxn>
                <a:cxn ang="0">
                  <a:pos x="1134" y="167"/>
                </a:cxn>
                <a:cxn ang="0">
                  <a:pos x="1164" y="212"/>
                </a:cxn>
                <a:cxn ang="0">
                  <a:pos x="1190" y="264"/>
                </a:cxn>
                <a:cxn ang="0">
                  <a:pos x="1211" y="322"/>
                </a:cxn>
                <a:cxn ang="0">
                  <a:pos x="1229" y="388"/>
                </a:cxn>
                <a:cxn ang="0">
                  <a:pos x="1241" y="460"/>
                </a:cxn>
                <a:cxn ang="0">
                  <a:pos x="1250" y="540"/>
                </a:cxn>
                <a:cxn ang="0">
                  <a:pos x="1254" y="628"/>
                </a:cxn>
                <a:cxn ang="0">
                  <a:pos x="1254" y="1469"/>
                </a:cxn>
                <a:cxn ang="0">
                  <a:pos x="907" y="710"/>
                </a:cxn>
                <a:cxn ang="0">
                  <a:pos x="903" y="600"/>
                </a:cxn>
                <a:cxn ang="0">
                  <a:pos x="899" y="553"/>
                </a:cxn>
                <a:cxn ang="0">
                  <a:pos x="892" y="511"/>
                </a:cxn>
                <a:cxn ang="0">
                  <a:pos x="884" y="475"/>
                </a:cxn>
                <a:cxn ang="0">
                  <a:pos x="874" y="442"/>
                </a:cxn>
                <a:cxn ang="0">
                  <a:pos x="860" y="415"/>
                </a:cxn>
                <a:cxn ang="0">
                  <a:pos x="846" y="393"/>
                </a:cxn>
                <a:cxn ang="0">
                  <a:pos x="829" y="374"/>
                </a:cxn>
                <a:cxn ang="0">
                  <a:pos x="808" y="358"/>
                </a:cxn>
                <a:cxn ang="0">
                  <a:pos x="784" y="345"/>
                </a:cxn>
                <a:cxn ang="0">
                  <a:pos x="755" y="334"/>
                </a:cxn>
                <a:cxn ang="0">
                  <a:pos x="723" y="325"/>
                </a:cxn>
                <a:cxn ang="0">
                  <a:pos x="687" y="319"/>
                </a:cxn>
                <a:cxn ang="0">
                  <a:pos x="646" y="315"/>
                </a:cxn>
                <a:cxn ang="0">
                  <a:pos x="602" y="314"/>
                </a:cxn>
                <a:cxn ang="0">
                  <a:pos x="537" y="316"/>
                </a:cxn>
                <a:cxn ang="0">
                  <a:pos x="473" y="323"/>
                </a:cxn>
                <a:cxn ang="0">
                  <a:pos x="410" y="333"/>
                </a:cxn>
                <a:cxn ang="0">
                  <a:pos x="347" y="348"/>
                </a:cxn>
              </a:cxnLst>
              <a:rect l="0" t="0" r="r" b="b"/>
              <a:pathLst>
                <a:path w="1254" h="1469">
                  <a:moveTo>
                    <a:pt x="347" y="1469"/>
                  </a:moveTo>
                  <a:lnTo>
                    <a:pt x="0" y="1469"/>
                  </a:lnTo>
                  <a:lnTo>
                    <a:pt x="0" y="123"/>
                  </a:lnTo>
                  <a:lnTo>
                    <a:pt x="40" y="109"/>
                  </a:lnTo>
                  <a:lnTo>
                    <a:pt x="80" y="94"/>
                  </a:lnTo>
                  <a:lnTo>
                    <a:pt x="121" y="82"/>
                  </a:lnTo>
                  <a:lnTo>
                    <a:pt x="162" y="70"/>
                  </a:lnTo>
                  <a:lnTo>
                    <a:pt x="203" y="59"/>
                  </a:lnTo>
                  <a:lnTo>
                    <a:pt x="244" y="49"/>
                  </a:lnTo>
                  <a:lnTo>
                    <a:pt x="286" y="40"/>
                  </a:lnTo>
                  <a:lnTo>
                    <a:pt x="328" y="31"/>
                  </a:lnTo>
                  <a:lnTo>
                    <a:pt x="370" y="24"/>
                  </a:lnTo>
                  <a:lnTo>
                    <a:pt x="412" y="18"/>
                  </a:lnTo>
                  <a:lnTo>
                    <a:pt x="455" y="12"/>
                  </a:lnTo>
                  <a:lnTo>
                    <a:pt x="498" y="8"/>
                  </a:lnTo>
                  <a:lnTo>
                    <a:pt x="542" y="4"/>
                  </a:lnTo>
                  <a:lnTo>
                    <a:pt x="586" y="2"/>
                  </a:lnTo>
                  <a:lnTo>
                    <a:pt x="630" y="0"/>
                  </a:lnTo>
                  <a:lnTo>
                    <a:pt x="674" y="0"/>
                  </a:lnTo>
                  <a:lnTo>
                    <a:pt x="712" y="0"/>
                  </a:lnTo>
                  <a:lnTo>
                    <a:pt x="749" y="2"/>
                  </a:lnTo>
                  <a:lnTo>
                    <a:pt x="784" y="6"/>
                  </a:lnTo>
                  <a:lnTo>
                    <a:pt x="817" y="9"/>
                  </a:lnTo>
                  <a:lnTo>
                    <a:pt x="850" y="14"/>
                  </a:lnTo>
                  <a:lnTo>
                    <a:pt x="881" y="21"/>
                  </a:lnTo>
                  <a:lnTo>
                    <a:pt x="910" y="29"/>
                  </a:lnTo>
                  <a:lnTo>
                    <a:pt x="939" y="38"/>
                  </a:lnTo>
                  <a:lnTo>
                    <a:pt x="967" y="48"/>
                  </a:lnTo>
                  <a:lnTo>
                    <a:pt x="992" y="59"/>
                  </a:lnTo>
                  <a:lnTo>
                    <a:pt x="1016" y="71"/>
                  </a:lnTo>
                  <a:lnTo>
                    <a:pt x="1039" y="84"/>
                  </a:lnTo>
                  <a:lnTo>
                    <a:pt x="1061" y="99"/>
                  </a:lnTo>
                  <a:lnTo>
                    <a:pt x="1081" y="114"/>
                  </a:lnTo>
                  <a:lnTo>
                    <a:pt x="1099" y="131"/>
                  </a:lnTo>
                  <a:lnTo>
                    <a:pt x="1117" y="149"/>
                  </a:lnTo>
                  <a:lnTo>
                    <a:pt x="1134" y="167"/>
                  </a:lnTo>
                  <a:lnTo>
                    <a:pt x="1149" y="190"/>
                  </a:lnTo>
                  <a:lnTo>
                    <a:pt x="1164" y="212"/>
                  </a:lnTo>
                  <a:lnTo>
                    <a:pt x="1178" y="237"/>
                  </a:lnTo>
                  <a:lnTo>
                    <a:pt x="1190" y="264"/>
                  </a:lnTo>
                  <a:lnTo>
                    <a:pt x="1201" y="292"/>
                  </a:lnTo>
                  <a:lnTo>
                    <a:pt x="1211" y="322"/>
                  </a:lnTo>
                  <a:lnTo>
                    <a:pt x="1220" y="354"/>
                  </a:lnTo>
                  <a:lnTo>
                    <a:pt x="1229" y="388"/>
                  </a:lnTo>
                  <a:lnTo>
                    <a:pt x="1236" y="424"/>
                  </a:lnTo>
                  <a:lnTo>
                    <a:pt x="1241" y="460"/>
                  </a:lnTo>
                  <a:lnTo>
                    <a:pt x="1246" y="500"/>
                  </a:lnTo>
                  <a:lnTo>
                    <a:pt x="1250" y="540"/>
                  </a:lnTo>
                  <a:lnTo>
                    <a:pt x="1252" y="583"/>
                  </a:lnTo>
                  <a:lnTo>
                    <a:pt x="1254" y="628"/>
                  </a:lnTo>
                  <a:lnTo>
                    <a:pt x="1254" y="673"/>
                  </a:lnTo>
                  <a:lnTo>
                    <a:pt x="1254" y="1469"/>
                  </a:lnTo>
                  <a:lnTo>
                    <a:pt x="907" y="1469"/>
                  </a:lnTo>
                  <a:lnTo>
                    <a:pt x="907" y="710"/>
                  </a:lnTo>
                  <a:lnTo>
                    <a:pt x="906" y="652"/>
                  </a:lnTo>
                  <a:lnTo>
                    <a:pt x="903" y="600"/>
                  </a:lnTo>
                  <a:lnTo>
                    <a:pt x="901" y="575"/>
                  </a:lnTo>
                  <a:lnTo>
                    <a:pt x="899" y="553"/>
                  </a:lnTo>
                  <a:lnTo>
                    <a:pt x="896" y="531"/>
                  </a:lnTo>
                  <a:lnTo>
                    <a:pt x="892" y="511"/>
                  </a:lnTo>
                  <a:lnTo>
                    <a:pt x="888" y="492"/>
                  </a:lnTo>
                  <a:lnTo>
                    <a:pt x="884" y="475"/>
                  </a:lnTo>
                  <a:lnTo>
                    <a:pt x="879" y="458"/>
                  </a:lnTo>
                  <a:lnTo>
                    <a:pt x="874" y="442"/>
                  </a:lnTo>
                  <a:lnTo>
                    <a:pt x="867" y="428"/>
                  </a:lnTo>
                  <a:lnTo>
                    <a:pt x="860" y="415"/>
                  </a:lnTo>
                  <a:lnTo>
                    <a:pt x="854" y="404"/>
                  </a:lnTo>
                  <a:lnTo>
                    <a:pt x="846" y="393"/>
                  </a:lnTo>
                  <a:lnTo>
                    <a:pt x="838" y="383"/>
                  </a:lnTo>
                  <a:lnTo>
                    <a:pt x="829" y="374"/>
                  </a:lnTo>
                  <a:lnTo>
                    <a:pt x="819" y="366"/>
                  </a:lnTo>
                  <a:lnTo>
                    <a:pt x="808" y="358"/>
                  </a:lnTo>
                  <a:lnTo>
                    <a:pt x="796" y="350"/>
                  </a:lnTo>
                  <a:lnTo>
                    <a:pt x="784" y="345"/>
                  </a:lnTo>
                  <a:lnTo>
                    <a:pt x="770" y="338"/>
                  </a:lnTo>
                  <a:lnTo>
                    <a:pt x="755" y="334"/>
                  </a:lnTo>
                  <a:lnTo>
                    <a:pt x="740" y="329"/>
                  </a:lnTo>
                  <a:lnTo>
                    <a:pt x="723" y="325"/>
                  </a:lnTo>
                  <a:lnTo>
                    <a:pt x="705" y="322"/>
                  </a:lnTo>
                  <a:lnTo>
                    <a:pt x="687" y="319"/>
                  </a:lnTo>
                  <a:lnTo>
                    <a:pt x="667" y="317"/>
                  </a:lnTo>
                  <a:lnTo>
                    <a:pt x="646" y="315"/>
                  </a:lnTo>
                  <a:lnTo>
                    <a:pt x="625" y="315"/>
                  </a:lnTo>
                  <a:lnTo>
                    <a:pt x="602" y="314"/>
                  </a:lnTo>
                  <a:lnTo>
                    <a:pt x="569" y="315"/>
                  </a:lnTo>
                  <a:lnTo>
                    <a:pt x="537" y="316"/>
                  </a:lnTo>
                  <a:lnTo>
                    <a:pt x="505" y="319"/>
                  </a:lnTo>
                  <a:lnTo>
                    <a:pt x="473" y="323"/>
                  </a:lnTo>
                  <a:lnTo>
                    <a:pt x="442" y="327"/>
                  </a:lnTo>
                  <a:lnTo>
                    <a:pt x="410" y="333"/>
                  </a:lnTo>
                  <a:lnTo>
                    <a:pt x="379" y="340"/>
                  </a:lnTo>
                  <a:lnTo>
                    <a:pt x="347" y="348"/>
                  </a:lnTo>
                  <a:lnTo>
                    <a:pt x="347" y="1469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14652" y="7554"/>
              <a:ext cx="135" cy="202"/>
            </a:xfrm>
            <a:custGeom>
              <a:avLst/>
              <a:gdLst/>
              <a:ahLst/>
              <a:cxnLst>
                <a:cxn ang="0">
                  <a:pos x="828" y="1858"/>
                </a:cxn>
                <a:cxn ang="0">
                  <a:pos x="676" y="1647"/>
                </a:cxn>
                <a:cxn ang="0">
                  <a:pos x="590" y="1532"/>
                </a:cxn>
                <a:cxn ang="0">
                  <a:pos x="516" y="1438"/>
                </a:cxn>
                <a:cxn ang="0">
                  <a:pos x="453" y="1363"/>
                </a:cxn>
                <a:cxn ang="0">
                  <a:pos x="402" y="1311"/>
                </a:cxn>
                <a:cxn ang="0">
                  <a:pos x="371" y="1285"/>
                </a:cxn>
                <a:cxn ang="0">
                  <a:pos x="354" y="1273"/>
                </a:cxn>
                <a:cxn ang="0">
                  <a:pos x="347" y="2024"/>
                </a:cxn>
                <a:cxn ang="0">
                  <a:pos x="0" y="0"/>
                </a:cxn>
                <a:cxn ang="0">
                  <a:pos x="347" y="1270"/>
                </a:cxn>
                <a:cxn ang="0">
                  <a:pos x="386" y="1235"/>
                </a:cxn>
                <a:cxn ang="0">
                  <a:pos x="434" y="1186"/>
                </a:cxn>
                <a:cxn ang="0">
                  <a:pos x="490" y="1123"/>
                </a:cxn>
                <a:cxn ang="0">
                  <a:pos x="554" y="1045"/>
                </a:cxn>
                <a:cxn ang="0">
                  <a:pos x="709" y="849"/>
                </a:cxn>
                <a:cxn ang="0">
                  <a:pos x="900" y="597"/>
                </a:cxn>
                <a:cxn ang="0">
                  <a:pos x="1217" y="722"/>
                </a:cxn>
                <a:cxn ang="0">
                  <a:pos x="1051" y="934"/>
                </a:cxn>
                <a:cxn ang="0">
                  <a:pos x="945" y="1061"/>
                </a:cxn>
                <a:cxn ang="0">
                  <a:pos x="884" y="1129"/>
                </a:cxn>
                <a:cxn ang="0">
                  <a:pos x="831" y="1185"/>
                </a:cxn>
                <a:cxn ang="0">
                  <a:pos x="785" y="1228"/>
                </a:cxn>
                <a:cxn ang="0">
                  <a:pos x="773" y="1250"/>
                </a:cxn>
                <a:cxn ang="0">
                  <a:pos x="791" y="1265"/>
                </a:cxn>
                <a:cxn ang="0">
                  <a:pos x="825" y="1297"/>
                </a:cxn>
                <a:cxn ang="0">
                  <a:pos x="880" y="1357"/>
                </a:cxn>
                <a:cxn ang="0">
                  <a:pos x="946" y="1438"/>
                </a:cxn>
                <a:cxn ang="0">
                  <a:pos x="1023" y="1537"/>
                </a:cxn>
                <a:cxn ang="0">
                  <a:pos x="1108" y="1656"/>
                </a:cxn>
                <a:cxn ang="0">
                  <a:pos x="1201" y="1791"/>
                </a:cxn>
                <a:cxn ang="0">
                  <a:pos x="1300" y="1943"/>
                </a:cxn>
                <a:cxn ang="0">
                  <a:pos x="943" y="2024"/>
                </a:cxn>
              </a:cxnLst>
              <a:rect l="0" t="0" r="r" b="b"/>
              <a:pathLst>
                <a:path w="1353" h="2024">
                  <a:moveTo>
                    <a:pt x="943" y="2024"/>
                  </a:moveTo>
                  <a:lnTo>
                    <a:pt x="828" y="1858"/>
                  </a:lnTo>
                  <a:lnTo>
                    <a:pt x="724" y="1713"/>
                  </a:lnTo>
                  <a:lnTo>
                    <a:pt x="676" y="1647"/>
                  </a:lnTo>
                  <a:lnTo>
                    <a:pt x="632" y="1587"/>
                  </a:lnTo>
                  <a:lnTo>
                    <a:pt x="590" y="1532"/>
                  </a:lnTo>
                  <a:lnTo>
                    <a:pt x="551" y="1482"/>
                  </a:lnTo>
                  <a:lnTo>
                    <a:pt x="516" y="1438"/>
                  </a:lnTo>
                  <a:lnTo>
                    <a:pt x="483" y="1398"/>
                  </a:lnTo>
                  <a:lnTo>
                    <a:pt x="453" y="1363"/>
                  </a:lnTo>
                  <a:lnTo>
                    <a:pt x="426" y="1334"/>
                  </a:lnTo>
                  <a:lnTo>
                    <a:pt x="402" y="1311"/>
                  </a:lnTo>
                  <a:lnTo>
                    <a:pt x="381" y="1292"/>
                  </a:lnTo>
                  <a:lnTo>
                    <a:pt x="371" y="1285"/>
                  </a:lnTo>
                  <a:lnTo>
                    <a:pt x="363" y="1278"/>
                  </a:lnTo>
                  <a:lnTo>
                    <a:pt x="354" y="1273"/>
                  </a:lnTo>
                  <a:lnTo>
                    <a:pt x="347" y="1270"/>
                  </a:lnTo>
                  <a:lnTo>
                    <a:pt x="347" y="2024"/>
                  </a:lnTo>
                  <a:lnTo>
                    <a:pt x="0" y="2024"/>
                  </a:lnTo>
                  <a:lnTo>
                    <a:pt x="0" y="0"/>
                  </a:lnTo>
                  <a:lnTo>
                    <a:pt x="347" y="0"/>
                  </a:lnTo>
                  <a:lnTo>
                    <a:pt x="347" y="1270"/>
                  </a:lnTo>
                  <a:lnTo>
                    <a:pt x="366" y="1255"/>
                  </a:lnTo>
                  <a:lnTo>
                    <a:pt x="386" y="1235"/>
                  </a:lnTo>
                  <a:lnTo>
                    <a:pt x="409" y="1211"/>
                  </a:lnTo>
                  <a:lnTo>
                    <a:pt x="434" y="1186"/>
                  </a:lnTo>
                  <a:lnTo>
                    <a:pt x="460" y="1156"/>
                  </a:lnTo>
                  <a:lnTo>
                    <a:pt x="490" y="1123"/>
                  </a:lnTo>
                  <a:lnTo>
                    <a:pt x="521" y="1086"/>
                  </a:lnTo>
                  <a:lnTo>
                    <a:pt x="554" y="1045"/>
                  </a:lnTo>
                  <a:lnTo>
                    <a:pt x="628" y="954"/>
                  </a:lnTo>
                  <a:lnTo>
                    <a:pt x="709" y="849"/>
                  </a:lnTo>
                  <a:lnTo>
                    <a:pt x="800" y="730"/>
                  </a:lnTo>
                  <a:lnTo>
                    <a:pt x="900" y="597"/>
                  </a:lnTo>
                  <a:lnTo>
                    <a:pt x="1310" y="597"/>
                  </a:lnTo>
                  <a:lnTo>
                    <a:pt x="1217" y="722"/>
                  </a:lnTo>
                  <a:lnTo>
                    <a:pt x="1130" y="834"/>
                  </a:lnTo>
                  <a:lnTo>
                    <a:pt x="1051" y="934"/>
                  </a:lnTo>
                  <a:lnTo>
                    <a:pt x="979" y="1022"/>
                  </a:lnTo>
                  <a:lnTo>
                    <a:pt x="945" y="1061"/>
                  </a:lnTo>
                  <a:lnTo>
                    <a:pt x="914" y="1097"/>
                  </a:lnTo>
                  <a:lnTo>
                    <a:pt x="884" y="1129"/>
                  </a:lnTo>
                  <a:lnTo>
                    <a:pt x="857" y="1159"/>
                  </a:lnTo>
                  <a:lnTo>
                    <a:pt x="831" y="1185"/>
                  </a:lnTo>
                  <a:lnTo>
                    <a:pt x="807" y="1208"/>
                  </a:lnTo>
                  <a:lnTo>
                    <a:pt x="785" y="1228"/>
                  </a:lnTo>
                  <a:lnTo>
                    <a:pt x="765" y="1245"/>
                  </a:lnTo>
                  <a:lnTo>
                    <a:pt x="773" y="1250"/>
                  </a:lnTo>
                  <a:lnTo>
                    <a:pt x="781" y="1257"/>
                  </a:lnTo>
                  <a:lnTo>
                    <a:pt x="791" y="1265"/>
                  </a:lnTo>
                  <a:lnTo>
                    <a:pt x="801" y="1273"/>
                  </a:lnTo>
                  <a:lnTo>
                    <a:pt x="825" y="1297"/>
                  </a:lnTo>
                  <a:lnTo>
                    <a:pt x="851" y="1324"/>
                  </a:lnTo>
                  <a:lnTo>
                    <a:pt x="880" y="1357"/>
                  </a:lnTo>
                  <a:lnTo>
                    <a:pt x="912" y="1395"/>
                  </a:lnTo>
                  <a:lnTo>
                    <a:pt x="946" y="1438"/>
                  </a:lnTo>
                  <a:lnTo>
                    <a:pt x="983" y="1485"/>
                  </a:lnTo>
                  <a:lnTo>
                    <a:pt x="1023" y="1537"/>
                  </a:lnTo>
                  <a:lnTo>
                    <a:pt x="1064" y="1594"/>
                  </a:lnTo>
                  <a:lnTo>
                    <a:pt x="1108" y="1656"/>
                  </a:lnTo>
                  <a:lnTo>
                    <a:pt x="1153" y="1721"/>
                  </a:lnTo>
                  <a:lnTo>
                    <a:pt x="1201" y="1791"/>
                  </a:lnTo>
                  <a:lnTo>
                    <a:pt x="1250" y="1864"/>
                  </a:lnTo>
                  <a:lnTo>
                    <a:pt x="1300" y="1943"/>
                  </a:lnTo>
                  <a:lnTo>
                    <a:pt x="1353" y="2024"/>
                  </a:lnTo>
                  <a:lnTo>
                    <a:pt x="943" y="2024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14805" y="7716"/>
              <a:ext cx="44" cy="41"/>
            </a:xfrm>
            <a:custGeom>
              <a:avLst/>
              <a:gdLst/>
              <a:ahLst/>
              <a:cxnLst>
                <a:cxn ang="0">
                  <a:pos x="439" y="228"/>
                </a:cxn>
                <a:cxn ang="0">
                  <a:pos x="435" y="283"/>
                </a:cxn>
                <a:cxn ang="0">
                  <a:pos x="427" y="316"/>
                </a:cxn>
                <a:cxn ang="0">
                  <a:pos x="420" y="336"/>
                </a:cxn>
                <a:cxn ang="0">
                  <a:pos x="411" y="352"/>
                </a:cxn>
                <a:cxn ang="0">
                  <a:pos x="400" y="366"/>
                </a:cxn>
                <a:cxn ang="0">
                  <a:pos x="387" y="378"/>
                </a:cxn>
                <a:cxn ang="0">
                  <a:pos x="373" y="388"/>
                </a:cxn>
                <a:cxn ang="0">
                  <a:pos x="355" y="397"/>
                </a:cxn>
                <a:cxn ang="0">
                  <a:pos x="336" y="403"/>
                </a:cxn>
                <a:cxn ang="0">
                  <a:pos x="302" y="410"/>
                </a:cxn>
                <a:cxn ang="0">
                  <a:pos x="248" y="414"/>
                </a:cxn>
                <a:cxn ang="0">
                  <a:pos x="186" y="414"/>
                </a:cxn>
                <a:cxn ang="0">
                  <a:pos x="134" y="410"/>
                </a:cxn>
                <a:cxn ang="0">
                  <a:pos x="101" y="403"/>
                </a:cxn>
                <a:cxn ang="0">
                  <a:pos x="83" y="397"/>
                </a:cxn>
                <a:cxn ang="0">
                  <a:pos x="66" y="388"/>
                </a:cxn>
                <a:cxn ang="0">
                  <a:pos x="52" y="378"/>
                </a:cxn>
                <a:cxn ang="0">
                  <a:pos x="39" y="366"/>
                </a:cxn>
                <a:cxn ang="0">
                  <a:pos x="28" y="352"/>
                </a:cxn>
                <a:cxn ang="0">
                  <a:pos x="20" y="336"/>
                </a:cxn>
                <a:cxn ang="0">
                  <a:pos x="13" y="316"/>
                </a:cxn>
                <a:cxn ang="0">
                  <a:pos x="5" y="283"/>
                </a:cxn>
                <a:cxn ang="0">
                  <a:pos x="1" y="228"/>
                </a:cxn>
                <a:cxn ang="0">
                  <a:pos x="1" y="166"/>
                </a:cxn>
                <a:cxn ang="0">
                  <a:pos x="5" y="116"/>
                </a:cxn>
                <a:cxn ang="0">
                  <a:pos x="13" y="86"/>
                </a:cxn>
                <a:cxn ang="0">
                  <a:pos x="20" y="69"/>
                </a:cxn>
                <a:cxn ang="0">
                  <a:pos x="27" y="54"/>
                </a:cxn>
                <a:cxn ang="0">
                  <a:pos x="38" y="41"/>
                </a:cxn>
                <a:cxn ang="0">
                  <a:pos x="51" y="31"/>
                </a:cxn>
                <a:cxn ang="0">
                  <a:pos x="65" y="22"/>
                </a:cxn>
                <a:cxn ang="0">
                  <a:pos x="90" y="12"/>
                </a:cxn>
                <a:cxn ang="0">
                  <a:pos x="132" y="4"/>
                </a:cxn>
                <a:cxn ang="0">
                  <a:pos x="186" y="0"/>
                </a:cxn>
                <a:cxn ang="0">
                  <a:pos x="249" y="0"/>
                </a:cxn>
                <a:cxn ang="0">
                  <a:pos x="303" y="4"/>
                </a:cxn>
                <a:cxn ang="0">
                  <a:pos x="347" y="12"/>
                </a:cxn>
                <a:cxn ang="0">
                  <a:pos x="374" y="22"/>
                </a:cxn>
                <a:cxn ang="0">
                  <a:pos x="388" y="31"/>
                </a:cxn>
                <a:cxn ang="0">
                  <a:pos x="401" y="41"/>
                </a:cxn>
                <a:cxn ang="0">
                  <a:pos x="411" y="54"/>
                </a:cxn>
                <a:cxn ang="0">
                  <a:pos x="420" y="69"/>
                </a:cxn>
                <a:cxn ang="0">
                  <a:pos x="427" y="86"/>
                </a:cxn>
                <a:cxn ang="0">
                  <a:pos x="435" y="116"/>
                </a:cxn>
                <a:cxn ang="0">
                  <a:pos x="439" y="166"/>
                </a:cxn>
              </a:cxnLst>
              <a:rect l="0" t="0" r="r" b="b"/>
              <a:pathLst>
                <a:path w="440" h="414">
                  <a:moveTo>
                    <a:pt x="440" y="196"/>
                  </a:moveTo>
                  <a:lnTo>
                    <a:pt x="439" y="228"/>
                  </a:lnTo>
                  <a:lnTo>
                    <a:pt x="438" y="257"/>
                  </a:lnTo>
                  <a:lnTo>
                    <a:pt x="435" y="283"/>
                  </a:lnTo>
                  <a:lnTo>
                    <a:pt x="430" y="306"/>
                  </a:lnTo>
                  <a:lnTo>
                    <a:pt x="427" y="316"/>
                  </a:lnTo>
                  <a:lnTo>
                    <a:pt x="424" y="326"/>
                  </a:lnTo>
                  <a:lnTo>
                    <a:pt x="420" y="336"/>
                  </a:lnTo>
                  <a:lnTo>
                    <a:pt x="416" y="344"/>
                  </a:lnTo>
                  <a:lnTo>
                    <a:pt x="411" y="352"/>
                  </a:lnTo>
                  <a:lnTo>
                    <a:pt x="406" y="359"/>
                  </a:lnTo>
                  <a:lnTo>
                    <a:pt x="400" y="366"/>
                  </a:lnTo>
                  <a:lnTo>
                    <a:pt x="394" y="372"/>
                  </a:lnTo>
                  <a:lnTo>
                    <a:pt x="387" y="378"/>
                  </a:lnTo>
                  <a:lnTo>
                    <a:pt x="380" y="383"/>
                  </a:lnTo>
                  <a:lnTo>
                    <a:pt x="373" y="388"/>
                  </a:lnTo>
                  <a:lnTo>
                    <a:pt x="364" y="392"/>
                  </a:lnTo>
                  <a:lnTo>
                    <a:pt x="355" y="397"/>
                  </a:lnTo>
                  <a:lnTo>
                    <a:pt x="346" y="400"/>
                  </a:lnTo>
                  <a:lnTo>
                    <a:pt x="336" y="403"/>
                  </a:lnTo>
                  <a:lnTo>
                    <a:pt x="325" y="406"/>
                  </a:lnTo>
                  <a:lnTo>
                    <a:pt x="302" y="410"/>
                  </a:lnTo>
                  <a:lnTo>
                    <a:pt x="276" y="412"/>
                  </a:lnTo>
                  <a:lnTo>
                    <a:pt x="248" y="414"/>
                  </a:lnTo>
                  <a:lnTo>
                    <a:pt x="217" y="414"/>
                  </a:lnTo>
                  <a:lnTo>
                    <a:pt x="186" y="414"/>
                  </a:lnTo>
                  <a:lnTo>
                    <a:pt x="159" y="412"/>
                  </a:lnTo>
                  <a:lnTo>
                    <a:pt x="134" y="410"/>
                  </a:lnTo>
                  <a:lnTo>
                    <a:pt x="111" y="406"/>
                  </a:lnTo>
                  <a:lnTo>
                    <a:pt x="101" y="403"/>
                  </a:lnTo>
                  <a:lnTo>
                    <a:pt x="91" y="400"/>
                  </a:lnTo>
                  <a:lnTo>
                    <a:pt x="83" y="397"/>
                  </a:lnTo>
                  <a:lnTo>
                    <a:pt x="74" y="392"/>
                  </a:lnTo>
                  <a:lnTo>
                    <a:pt x="66" y="388"/>
                  </a:lnTo>
                  <a:lnTo>
                    <a:pt x="58" y="383"/>
                  </a:lnTo>
                  <a:lnTo>
                    <a:pt x="52" y="378"/>
                  </a:lnTo>
                  <a:lnTo>
                    <a:pt x="45" y="372"/>
                  </a:lnTo>
                  <a:lnTo>
                    <a:pt x="39" y="366"/>
                  </a:lnTo>
                  <a:lnTo>
                    <a:pt x="34" y="359"/>
                  </a:lnTo>
                  <a:lnTo>
                    <a:pt x="28" y="352"/>
                  </a:lnTo>
                  <a:lnTo>
                    <a:pt x="24" y="344"/>
                  </a:lnTo>
                  <a:lnTo>
                    <a:pt x="20" y="336"/>
                  </a:lnTo>
                  <a:lnTo>
                    <a:pt x="16" y="326"/>
                  </a:lnTo>
                  <a:lnTo>
                    <a:pt x="13" y="316"/>
                  </a:lnTo>
                  <a:lnTo>
                    <a:pt x="11" y="306"/>
                  </a:lnTo>
                  <a:lnTo>
                    <a:pt x="5" y="283"/>
                  </a:lnTo>
                  <a:lnTo>
                    <a:pt x="3" y="257"/>
                  </a:lnTo>
                  <a:lnTo>
                    <a:pt x="1" y="228"/>
                  </a:lnTo>
                  <a:lnTo>
                    <a:pt x="0" y="196"/>
                  </a:lnTo>
                  <a:lnTo>
                    <a:pt x="1" y="166"/>
                  </a:lnTo>
                  <a:lnTo>
                    <a:pt x="3" y="140"/>
                  </a:lnTo>
                  <a:lnTo>
                    <a:pt x="5" y="116"/>
                  </a:lnTo>
                  <a:lnTo>
                    <a:pt x="10" y="95"/>
                  </a:lnTo>
                  <a:lnTo>
                    <a:pt x="13" y="86"/>
                  </a:lnTo>
                  <a:lnTo>
                    <a:pt x="16" y="77"/>
                  </a:lnTo>
                  <a:lnTo>
                    <a:pt x="20" y="69"/>
                  </a:lnTo>
                  <a:lnTo>
                    <a:pt x="23" y="61"/>
                  </a:lnTo>
                  <a:lnTo>
                    <a:pt x="27" y="54"/>
                  </a:lnTo>
                  <a:lnTo>
                    <a:pt x="33" y="48"/>
                  </a:lnTo>
                  <a:lnTo>
                    <a:pt x="38" y="41"/>
                  </a:lnTo>
                  <a:lnTo>
                    <a:pt x="44" y="35"/>
                  </a:lnTo>
                  <a:lnTo>
                    <a:pt x="51" y="31"/>
                  </a:lnTo>
                  <a:lnTo>
                    <a:pt x="57" y="26"/>
                  </a:lnTo>
                  <a:lnTo>
                    <a:pt x="65" y="22"/>
                  </a:lnTo>
                  <a:lnTo>
                    <a:pt x="73" y="19"/>
                  </a:lnTo>
                  <a:lnTo>
                    <a:pt x="90" y="12"/>
                  </a:lnTo>
                  <a:lnTo>
                    <a:pt x="110" y="8"/>
                  </a:lnTo>
                  <a:lnTo>
                    <a:pt x="132" y="4"/>
                  </a:lnTo>
                  <a:lnTo>
                    <a:pt x="158" y="2"/>
                  </a:lnTo>
                  <a:lnTo>
                    <a:pt x="186" y="0"/>
                  </a:lnTo>
                  <a:lnTo>
                    <a:pt x="217" y="0"/>
                  </a:lnTo>
                  <a:lnTo>
                    <a:pt x="249" y="0"/>
                  </a:lnTo>
                  <a:lnTo>
                    <a:pt x="277" y="2"/>
                  </a:lnTo>
                  <a:lnTo>
                    <a:pt x="303" y="4"/>
                  </a:lnTo>
                  <a:lnTo>
                    <a:pt x="326" y="8"/>
                  </a:lnTo>
                  <a:lnTo>
                    <a:pt x="347" y="12"/>
                  </a:lnTo>
                  <a:lnTo>
                    <a:pt x="366" y="19"/>
                  </a:lnTo>
                  <a:lnTo>
                    <a:pt x="374" y="22"/>
                  </a:lnTo>
                  <a:lnTo>
                    <a:pt x="381" y="26"/>
                  </a:lnTo>
                  <a:lnTo>
                    <a:pt x="388" y="31"/>
                  </a:lnTo>
                  <a:lnTo>
                    <a:pt x="395" y="35"/>
                  </a:lnTo>
                  <a:lnTo>
                    <a:pt x="401" y="41"/>
                  </a:lnTo>
                  <a:lnTo>
                    <a:pt x="407" y="48"/>
                  </a:lnTo>
                  <a:lnTo>
                    <a:pt x="411" y="54"/>
                  </a:lnTo>
                  <a:lnTo>
                    <a:pt x="417" y="61"/>
                  </a:lnTo>
                  <a:lnTo>
                    <a:pt x="420" y="69"/>
                  </a:lnTo>
                  <a:lnTo>
                    <a:pt x="425" y="77"/>
                  </a:lnTo>
                  <a:lnTo>
                    <a:pt x="427" y="86"/>
                  </a:lnTo>
                  <a:lnTo>
                    <a:pt x="430" y="95"/>
                  </a:lnTo>
                  <a:lnTo>
                    <a:pt x="435" y="116"/>
                  </a:lnTo>
                  <a:lnTo>
                    <a:pt x="438" y="140"/>
                  </a:lnTo>
                  <a:lnTo>
                    <a:pt x="439" y="166"/>
                  </a:lnTo>
                  <a:lnTo>
                    <a:pt x="440" y="196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14886" y="7609"/>
              <a:ext cx="86" cy="147"/>
            </a:xfrm>
            <a:custGeom>
              <a:avLst/>
              <a:gdLst/>
              <a:ahLst/>
              <a:cxnLst>
                <a:cxn ang="0">
                  <a:pos x="858" y="8"/>
                </a:cxn>
                <a:cxn ang="0">
                  <a:pos x="858" y="339"/>
                </a:cxn>
                <a:cxn ang="0">
                  <a:pos x="836" y="335"/>
                </a:cxn>
                <a:cxn ang="0">
                  <a:pos x="814" y="330"/>
                </a:cxn>
                <a:cxn ang="0">
                  <a:pos x="790" y="327"/>
                </a:cxn>
                <a:cxn ang="0">
                  <a:pos x="768" y="325"/>
                </a:cxn>
                <a:cxn ang="0">
                  <a:pos x="745" y="323"/>
                </a:cxn>
                <a:cxn ang="0">
                  <a:pos x="722" y="320"/>
                </a:cxn>
                <a:cxn ang="0">
                  <a:pos x="698" y="320"/>
                </a:cxn>
                <a:cxn ang="0">
                  <a:pos x="675" y="319"/>
                </a:cxn>
                <a:cxn ang="0">
                  <a:pos x="642" y="320"/>
                </a:cxn>
                <a:cxn ang="0">
                  <a:pos x="609" y="323"/>
                </a:cxn>
                <a:cxn ang="0">
                  <a:pos x="578" y="326"/>
                </a:cxn>
                <a:cxn ang="0">
                  <a:pos x="547" y="330"/>
                </a:cxn>
                <a:cxn ang="0">
                  <a:pos x="519" y="337"/>
                </a:cxn>
                <a:cxn ang="0">
                  <a:pos x="492" y="344"/>
                </a:cxn>
                <a:cxn ang="0">
                  <a:pos x="466" y="353"/>
                </a:cxn>
                <a:cxn ang="0">
                  <a:pos x="443" y="361"/>
                </a:cxn>
                <a:cxn ang="0">
                  <a:pos x="422" y="373"/>
                </a:cxn>
                <a:cxn ang="0">
                  <a:pos x="403" y="385"/>
                </a:cxn>
                <a:cxn ang="0">
                  <a:pos x="395" y="391"/>
                </a:cxn>
                <a:cxn ang="0">
                  <a:pos x="386" y="398"/>
                </a:cxn>
                <a:cxn ang="0">
                  <a:pos x="380" y="405"/>
                </a:cxn>
                <a:cxn ang="0">
                  <a:pos x="373" y="412"/>
                </a:cxn>
                <a:cxn ang="0">
                  <a:pos x="368" y="419"/>
                </a:cxn>
                <a:cxn ang="0">
                  <a:pos x="362" y="427"/>
                </a:cxn>
                <a:cxn ang="0">
                  <a:pos x="358" y="436"/>
                </a:cxn>
                <a:cxn ang="0">
                  <a:pos x="354" y="444"/>
                </a:cxn>
                <a:cxn ang="0">
                  <a:pos x="351" y="452"/>
                </a:cxn>
                <a:cxn ang="0">
                  <a:pos x="349" y="461"/>
                </a:cxn>
                <a:cxn ang="0">
                  <a:pos x="348" y="470"/>
                </a:cxn>
                <a:cxn ang="0">
                  <a:pos x="348" y="479"/>
                </a:cxn>
                <a:cxn ang="0">
                  <a:pos x="348" y="1469"/>
                </a:cxn>
                <a:cxn ang="0">
                  <a:pos x="0" y="1469"/>
                </a:cxn>
                <a:cxn ang="0">
                  <a:pos x="0" y="42"/>
                </a:cxn>
                <a:cxn ang="0">
                  <a:pos x="348" y="42"/>
                </a:cxn>
                <a:cxn ang="0">
                  <a:pos x="348" y="149"/>
                </a:cxn>
                <a:cxn ang="0">
                  <a:pos x="361" y="131"/>
                </a:cxn>
                <a:cxn ang="0">
                  <a:pos x="374" y="114"/>
                </a:cxn>
                <a:cxn ang="0">
                  <a:pos x="390" y="99"/>
                </a:cxn>
                <a:cxn ang="0">
                  <a:pos x="406" y="84"/>
                </a:cxn>
                <a:cxn ang="0">
                  <a:pos x="425" y="71"/>
                </a:cxn>
                <a:cxn ang="0">
                  <a:pos x="444" y="59"/>
                </a:cxn>
                <a:cxn ang="0">
                  <a:pos x="465" y="48"/>
                </a:cxn>
                <a:cxn ang="0">
                  <a:pos x="487" y="38"/>
                </a:cxn>
                <a:cxn ang="0">
                  <a:pos x="510" y="29"/>
                </a:cxn>
                <a:cxn ang="0">
                  <a:pos x="535" y="21"/>
                </a:cxn>
                <a:cxn ang="0">
                  <a:pos x="561" y="14"/>
                </a:cxn>
                <a:cxn ang="0">
                  <a:pos x="588" y="9"/>
                </a:cxn>
                <a:cxn ang="0">
                  <a:pos x="618" y="6"/>
                </a:cxn>
                <a:cxn ang="0">
                  <a:pos x="648" y="2"/>
                </a:cxn>
                <a:cxn ang="0">
                  <a:pos x="679" y="0"/>
                </a:cxn>
                <a:cxn ang="0">
                  <a:pos x="712" y="0"/>
                </a:cxn>
                <a:cxn ang="0">
                  <a:pos x="748" y="0"/>
                </a:cxn>
                <a:cxn ang="0">
                  <a:pos x="784" y="2"/>
                </a:cxn>
                <a:cxn ang="0">
                  <a:pos x="820" y="4"/>
                </a:cxn>
                <a:cxn ang="0">
                  <a:pos x="858" y="8"/>
                </a:cxn>
              </a:cxnLst>
              <a:rect l="0" t="0" r="r" b="b"/>
              <a:pathLst>
                <a:path w="858" h="1469">
                  <a:moveTo>
                    <a:pt x="858" y="8"/>
                  </a:moveTo>
                  <a:lnTo>
                    <a:pt x="858" y="339"/>
                  </a:lnTo>
                  <a:lnTo>
                    <a:pt x="836" y="335"/>
                  </a:lnTo>
                  <a:lnTo>
                    <a:pt x="814" y="330"/>
                  </a:lnTo>
                  <a:lnTo>
                    <a:pt x="790" y="327"/>
                  </a:lnTo>
                  <a:lnTo>
                    <a:pt x="768" y="325"/>
                  </a:lnTo>
                  <a:lnTo>
                    <a:pt x="745" y="323"/>
                  </a:lnTo>
                  <a:lnTo>
                    <a:pt x="722" y="320"/>
                  </a:lnTo>
                  <a:lnTo>
                    <a:pt x="698" y="320"/>
                  </a:lnTo>
                  <a:lnTo>
                    <a:pt x="675" y="319"/>
                  </a:lnTo>
                  <a:lnTo>
                    <a:pt x="642" y="320"/>
                  </a:lnTo>
                  <a:lnTo>
                    <a:pt x="609" y="323"/>
                  </a:lnTo>
                  <a:lnTo>
                    <a:pt x="578" y="326"/>
                  </a:lnTo>
                  <a:lnTo>
                    <a:pt x="547" y="330"/>
                  </a:lnTo>
                  <a:lnTo>
                    <a:pt x="519" y="337"/>
                  </a:lnTo>
                  <a:lnTo>
                    <a:pt x="492" y="344"/>
                  </a:lnTo>
                  <a:lnTo>
                    <a:pt x="466" y="353"/>
                  </a:lnTo>
                  <a:lnTo>
                    <a:pt x="443" y="361"/>
                  </a:lnTo>
                  <a:lnTo>
                    <a:pt x="422" y="373"/>
                  </a:lnTo>
                  <a:lnTo>
                    <a:pt x="403" y="385"/>
                  </a:lnTo>
                  <a:lnTo>
                    <a:pt x="395" y="391"/>
                  </a:lnTo>
                  <a:lnTo>
                    <a:pt x="386" y="398"/>
                  </a:lnTo>
                  <a:lnTo>
                    <a:pt x="380" y="405"/>
                  </a:lnTo>
                  <a:lnTo>
                    <a:pt x="373" y="412"/>
                  </a:lnTo>
                  <a:lnTo>
                    <a:pt x="368" y="419"/>
                  </a:lnTo>
                  <a:lnTo>
                    <a:pt x="362" y="427"/>
                  </a:lnTo>
                  <a:lnTo>
                    <a:pt x="358" y="436"/>
                  </a:lnTo>
                  <a:lnTo>
                    <a:pt x="354" y="444"/>
                  </a:lnTo>
                  <a:lnTo>
                    <a:pt x="351" y="452"/>
                  </a:lnTo>
                  <a:lnTo>
                    <a:pt x="349" y="461"/>
                  </a:lnTo>
                  <a:lnTo>
                    <a:pt x="348" y="470"/>
                  </a:lnTo>
                  <a:lnTo>
                    <a:pt x="348" y="479"/>
                  </a:lnTo>
                  <a:lnTo>
                    <a:pt x="348" y="1469"/>
                  </a:lnTo>
                  <a:lnTo>
                    <a:pt x="0" y="1469"/>
                  </a:lnTo>
                  <a:lnTo>
                    <a:pt x="0" y="42"/>
                  </a:lnTo>
                  <a:lnTo>
                    <a:pt x="348" y="42"/>
                  </a:lnTo>
                  <a:lnTo>
                    <a:pt x="348" y="149"/>
                  </a:lnTo>
                  <a:lnTo>
                    <a:pt x="361" y="131"/>
                  </a:lnTo>
                  <a:lnTo>
                    <a:pt x="374" y="114"/>
                  </a:lnTo>
                  <a:lnTo>
                    <a:pt x="390" y="99"/>
                  </a:lnTo>
                  <a:lnTo>
                    <a:pt x="406" y="84"/>
                  </a:lnTo>
                  <a:lnTo>
                    <a:pt x="425" y="71"/>
                  </a:lnTo>
                  <a:lnTo>
                    <a:pt x="444" y="59"/>
                  </a:lnTo>
                  <a:lnTo>
                    <a:pt x="465" y="48"/>
                  </a:lnTo>
                  <a:lnTo>
                    <a:pt x="487" y="38"/>
                  </a:lnTo>
                  <a:lnTo>
                    <a:pt x="510" y="29"/>
                  </a:lnTo>
                  <a:lnTo>
                    <a:pt x="535" y="21"/>
                  </a:lnTo>
                  <a:lnTo>
                    <a:pt x="561" y="14"/>
                  </a:lnTo>
                  <a:lnTo>
                    <a:pt x="588" y="9"/>
                  </a:lnTo>
                  <a:lnTo>
                    <a:pt x="618" y="6"/>
                  </a:lnTo>
                  <a:lnTo>
                    <a:pt x="648" y="2"/>
                  </a:lnTo>
                  <a:lnTo>
                    <a:pt x="679" y="0"/>
                  </a:lnTo>
                  <a:lnTo>
                    <a:pt x="712" y="0"/>
                  </a:lnTo>
                  <a:lnTo>
                    <a:pt x="748" y="0"/>
                  </a:lnTo>
                  <a:lnTo>
                    <a:pt x="784" y="2"/>
                  </a:lnTo>
                  <a:lnTo>
                    <a:pt x="820" y="4"/>
                  </a:lnTo>
                  <a:lnTo>
                    <a:pt x="858" y="8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14992" y="7613"/>
              <a:ext cx="125" cy="147"/>
            </a:xfrm>
            <a:custGeom>
              <a:avLst/>
              <a:gdLst/>
              <a:ahLst/>
              <a:cxnLst>
                <a:cxn ang="0">
                  <a:pos x="1254" y="0"/>
                </a:cxn>
                <a:cxn ang="0">
                  <a:pos x="1213" y="1358"/>
                </a:cxn>
                <a:cxn ang="0">
                  <a:pos x="1131" y="1385"/>
                </a:cxn>
                <a:cxn ang="0">
                  <a:pos x="1048" y="1408"/>
                </a:cxn>
                <a:cxn ang="0">
                  <a:pos x="965" y="1427"/>
                </a:cxn>
                <a:cxn ang="0">
                  <a:pos x="880" y="1443"/>
                </a:cxn>
                <a:cxn ang="0">
                  <a:pos x="795" y="1455"/>
                </a:cxn>
                <a:cxn ang="0">
                  <a:pos x="708" y="1463"/>
                </a:cxn>
                <a:cxn ang="0">
                  <a:pos x="622" y="1466"/>
                </a:cxn>
                <a:cxn ang="0">
                  <a:pos x="541" y="1466"/>
                </a:cxn>
                <a:cxn ang="0">
                  <a:pos x="469" y="1461"/>
                </a:cxn>
                <a:cxn ang="0">
                  <a:pos x="404" y="1453"/>
                </a:cxn>
                <a:cxn ang="0">
                  <a:pos x="343" y="1438"/>
                </a:cxn>
                <a:cxn ang="0">
                  <a:pos x="287" y="1419"/>
                </a:cxn>
                <a:cxn ang="0">
                  <a:pos x="237" y="1396"/>
                </a:cxn>
                <a:cxn ang="0">
                  <a:pos x="191" y="1368"/>
                </a:cxn>
                <a:cxn ang="0">
                  <a:pos x="152" y="1336"/>
                </a:cxn>
                <a:cxn ang="0">
                  <a:pos x="117" y="1300"/>
                </a:cxn>
                <a:cxn ang="0">
                  <a:pos x="87" y="1255"/>
                </a:cxn>
                <a:cxn ang="0">
                  <a:pos x="63" y="1203"/>
                </a:cxn>
                <a:cxn ang="0">
                  <a:pos x="42" y="1144"/>
                </a:cxn>
                <a:cxn ang="0">
                  <a:pos x="25" y="1079"/>
                </a:cxn>
                <a:cxn ang="0">
                  <a:pos x="12" y="1006"/>
                </a:cxn>
                <a:cxn ang="0">
                  <a:pos x="4" y="926"/>
                </a:cxn>
                <a:cxn ang="0">
                  <a:pos x="0" y="839"/>
                </a:cxn>
                <a:cxn ang="0">
                  <a:pos x="0" y="0"/>
                </a:cxn>
                <a:cxn ang="0">
                  <a:pos x="345" y="760"/>
                </a:cxn>
                <a:cxn ang="0">
                  <a:pos x="350" y="869"/>
                </a:cxn>
                <a:cxn ang="0">
                  <a:pos x="354" y="917"/>
                </a:cxn>
                <a:cxn ang="0">
                  <a:pos x="361" y="958"/>
                </a:cxn>
                <a:cxn ang="0">
                  <a:pos x="370" y="996"/>
                </a:cxn>
                <a:cxn ang="0">
                  <a:pos x="380" y="1028"/>
                </a:cxn>
                <a:cxn ang="0">
                  <a:pos x="392" y="1055"/>
                </a:cxn>
                <a:cxn ang="0">
                  <a:pos x="405" y="1077"/>
                </a:cxn>
                <a:cxn ang="0">
                  <a:pos x="423" y="1094"/>
                </a:cxn>
                <a:cxn ang="0">
                  <a:pos x="445" y="1110"/>
                </a:cxn>
                <a:cxn ang="0">
                  <a:pos x="469" y="1123"/>
                </a:cxn>
                <a:cxn ang="0">
                  <a:pos x="498" y="1134"/>
                </a:cxn>
                <a:cxn ang="0">
                  <a:pos x="530" y="1142"/>
                </a:cxn>
                <a:cxn ang="0">
                  <a:pos x="567" y="1148"/>
                </a:cxn>
                <a:cxn ang="0">
                  <a:pos x="606" y="1152"/>
                </a:cxn>
                <a:cxn ang="0">
                  <a:pos x="650" y="1153"/>
                </a:cxn>
                <a:cxn ang="0">
                  <a:pos x="714" y="1151"/>
                </a:cxn>
                <a:cxn ang="0">
                  <a:pos x="778" y="1144"/>
                </a:cxn>
                <a:cxn ang="0">
                  <a:pos x="843" y="1134"/>
                </a:cxn>
                <a:cxn ang="0">
                  <a:pos x="906" y="1119"/>
                </a:cxn>
              </a:cxnLst>
              <a:rect l="0" t="0" r="r" b="b"/>
              <a:pathLst>
                <a:path w="1254" h="1467">
                  <a:moveTo>
                    <a:pt x="906" y="0"/>
                  </a:moveTo>
                  <a:lnTo>
                    <a:pt x="1254" y="0"/>
                  </a:lnTo>
                  <a:lnTo>
                    <a:pt x="1254" y="1344"/>
                  </a:lnTo>
                  <a:lnTo>
                    <a:pt x="1213" y="1358"/>
                  </a:lnTo>
                  <a:lnTo>
                    <a:pt x="1172" y="1373"/>
                  </a:lnTo>
                  <a:lnTo>
                    <a:pt x="1131" y="1385"/>
                  </a:lnTo>
                  <a:lnTo>
                    <a:pt x="1090" y="1397"/>
                  </a:lnTo>
                  <a:lnTo>
                    <a:pt x="1048" y="1408"/>
                  </a:lnTo>
                  <a:lnTo>
                    <a:pt x="1007" y="1418"/>
                  </a:lnTo>
                  <a:lnTo>
                    <a:pt x="965" y="1427"/>
                  </a:lnTo>
                  <a:lnTo>
                    <a:pt x="922" y="1436"/>
                  </a:lnTo>
                  <a:lnTo>
                    <a:pt x="880" y="1443"/>
                  </a:lnTo>
                  <a:lnTo>
                    <a:pt x="838" y="1449"/>
                  </a:lnTo>
                  <a:lnTo>
                    <a:pt x="795" y="1455"/>
                  </a:lnTo>
                  <a:lnTo>
                    <a:pt x="751" y="1459"/>
                  </a:lnTo>
                  <a:lnTo>
                    <a:pt x="708" y="1463"/>
                  </a:lnTo>
                  <a:lnTo>
                    <a:pt x="665" y="1465"/>
                  </a:lnTo>
                  <a:lnTo>
                    <a:pt x="622" y="1466"/>
                  </a:lnTo>
                  <a:lnTo>
                    <a:pt x="579" y="1467"/>
                  </a:lnTo>
                  <a:lnTo>
                    <a:pt x="541" y="1466"/>
                  </a:lnTo>
                  <a:lnTo>
                    <a:pt x="505" y="1465"/>
                  </a:lnTo>
                  <a:lnTo>
                    <a:pt x="469" y="1461"/>
                  </a:lnTo>
                  <a:lnTo>
                    <a:pt x="436" y="1457"/>
                  </a:lnTo>
                  <a:lnTo>
                    <a:pt x="404" y="1453"/>
                  </a:lnTo>
                  <a:lnTo>
                    <a:pt x="372" y="1446"/>
                  </a:lnTo>
                  <a:lnTo>
                    <a:pt x="343" y="1438"/>
                  </a:lnTo>
                  <a:lnTo>
                    <a:pt x="314" y="1429"/>
                  </a:lnTo>
                  <a:lnTo>
                    <a:pt x="287" y="1419"/>
                  </a:lnTo>
                  <a:lnTo>
                    <a:pt x="261" y="1408"/>
                  </a:lnTo>
                  <a:lnTo>
                    <a:pt x="237" y="1396"/>
                  </a:lnTo>
                  <a:lnTo>
                    <a:pt x="214" y="1383"/>
                  </a:lnTo>
                  <a:lnTo>
                    <a:pt x="191" y="1368"/>
                  </a:lnTo>
                  <a:lnTo>
                    <a:pt x="170" y="1353"/>
                  </a:lnTo>
                  <a:lnTo>
                    <a:pt x="152" y="1336"/>
                  </a:lnTo>
                  <a:lnTo>
                    <a:pt x="134" y="1318"/>
                  </a:lnTo>
                  <a:lnTo>
                    <a:pt x="117" y="1300"/>
                  </a:lnTo>
                  <a:lnTo>
                    <a:pt x="102" y="1277"/>
                  </a:lnTo>
                  <a:lnTo>
                    <a:pt x="87" y="1255"/>
                  </a:lnTo>
                  <a:lnTo>
                    <a:pt x="75" y="1230"/>
                  </a:lnTo>
                  <a:lnTo>
                    <a:pt x="63" y="1203"/>
                  </a:lnTo>
                  <a:lnTo>
                    <a:pt x="52" y="1175"/>
                  </a:lnTo>
                  <a:lnTo>
                    <a:pt x="42" y="1144"/>
                  </a:lnTo>
                  <a:lnTo>
                    <a:pt x="33" y="1112"/>
                  </a:lnTo>
                  <a:lnTo>
                    <a:pt x="25" y="1079"/>
                  </a:lnTo>
                  <a:lnTo>
                    <a:pt x="18" y="1043"/>
                  </a:lnTo>
                  <a:lnTo>
                    <a:pt x="12" y="1006"/>
                  </a:lnTo>
                  <a:lnTo>
                    <a:pt x="8" y="967"/>
                  </a:lnTo>
                  <a:lnTo>
                    <a:pt x="4" y="926"/>
                  </a:lnTo>
                  <a:lnTo>
                    <a:pt x="1" y="884"/>
                  </a:lnTo>
                  <a:lnTo>
                    <a:pt x="0" y="839"/>
                  </a:lnTo>
                  <a:lnTo>
                    <a:pt x="0" y="794"/>
                  </a:lnTo>
                  <a:lnTo>
                    <a:pt x="0" y="0"/>
                  </a:lnTo>
                  <a:lnTo>
                    <a:pt x="345" y="0"/>
                  </a:lnTo>
                  <a:lnTo>
                    <a:pt x="345" y="760"/>
                  </a:lnTo>
                  <a:lnTo>
                    <a:pt x="346" y="817"/>
                  </a:lnTo>
                  <a:lnTo>
                    <a:pt x="350" y="869"/>
                  </a:lnTo>
                  <a:lnTo>
                    <a:pt x="352" y="894"/>
                  </a:lnTo>
                  <a:lnTo>
                    <a:pt x="354" y="917"/>
                  </a:lnTo>
                  <a:lnTo>
                    <a:pt x="357" y="938"/>
                  </a:lnTo>
                  <a:lnTo>
                    <a:pt x="361" y="958"/>
                  </a:lnTo>
                  <a:lnTo>
                    <a:pt x="365" y="978"/>
                  </a:lnTo>
                  <a:lnTo>
                    <a:pt x="370" y="996"/>
                  </a:lnTo>
                  <a:lnTo>
                    <a:pt x="374" y="1012"/>
                  </a:lnTo>
                  <a:lnTo>
                    <a:pt x="380" y="1028"/>
                  </a:lnTo>
                  <a:lnTo>
                    <a:pt x="385" y="1041"/>
                  </a:lnTo>
                  <a:lnTo>
                    <a:pt x="392" y="1055"/>
                  </a:lnTo>
                  <a:lnTo>
                    <a:pt x="398" y="1067"/>
                  </a:lnTo>
                  <a:lnTo>
                    <a:pt x="405" y="1077"/>
                  </a:lnTo>
                  <a:lnTo>
                    <a:pt x="414" y="1087"/>
                  </a:lnTo>
                  <a:lnTo>
                    <a:pt x="423" y="1094"/>
                  </a:lnTo>
                  <a:lnTo>
                    <a:pt x="434" y="1103"/>
                  </a:lnTo>
                  <a:lnTo>
                    <a:pt x="445" y="1110"/>
                  </a:lnTo>
                  <a:lnTo>
                    <a:pt x="457" y="1117"/>
                  </a:lnTo>
                  <a:lnTo>
                    <a:pt x="469" y="1123"/>
                  </a:lnTo>
                  <a:lnTo>
                    <a:pt x="484" y="1129"/>
                  </a:lnTo>
                  <a:lnTo>
                    <a:pt x="498" y="1134"/>
                  </a:lnTo>
                  <a:lnTo>
                    <a:pt x="514" y="1139"/>
                  </a:lnTo>
                  <a:lnTo>
                    <a:pt x="530" y="1142"/>
                  </a:lnTo>
                  <a:lnTo>
                    <a:pt x="548" y="1145"/>
                  </a:lnTo>
                  <a:lnTo>
                    <a:pt x="567" y="1148"/>
                  </a:lnTo>
                  <a:lnTo>
                    <a:pt x="585" y="1150"/>
                  </a:lnTo>
                  <a:lnTo>
                    <a:pt x="606" y="1152"/>
                  </a:lnTo>
                  <a:lnTo>
                    <a:pt x="628" y="1152"/>
                  </a:lnTo>
                  <a:lnTo>
                    <a:pt x="650" y="1153"/>
                  </a:lnTo>
                  <a:lnTo>
                    <a:pt x="682" y="1152"/>
                  </a:lnTo>
                  <a:lnTo>
                    <a:pt x="714" y="1151"/>
                  </a:lnTo>
                  <a:lnTo>
                    <a:pt x="746" y="1148"/>
                  </a:lnTo>
                  <a:lnTo>
                    <a:pt x="778" y="1144"/>
                  </a:lnTo>
                  <a:lnTo>
                    <a:pt x="811" y="1140"/>
                  </a:lnTo>
                  <a:lnTo>
                    <a:pt x="843" y="1134"/>
                  </a:lnTo>
                  <a:lnTo>
                    <a:pt x="875" y="1127"/>
                  </a:lnTo>
                  <a:lnTo>
                    <a:pt x="906" y="1119"/>
                  </a:lnTo>
                  <a:lnTo>
                    <a:pt x="906" y="0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0" y="6134100"/>
            <a:ext cx="8793216" cy="280494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 flipH="1">
            <a:off x="8793217" y="6134100"/>
            <a:ext cx="599090" cy="2804948"/>
          </a:xfrm>
          <a:prstGeom prst="rect">
            <a:avLst/>
          </a:prstGeom>
          <a:solidFill>
            <a:srgbClr val="9FC54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9395357" y="6134100"/>
            <a:ext cx="597600" cy="280494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991397" y="6686550"/>
            <a:ext cx="8215665" cy="199400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5500" dirty="0">
                <a:solidFill>
                  <a:srgbClr val="2F444E"/>
                </a:solidFill>
              </a:rPr>
              <a:t>Семейная ипотека.</a:t>
            </a:r>
          </a:p>
          <a:p>
            <a:r>
              <a:rPr lang="ru-RU" sz="5500" dirty="0">
                <a:solidFill>
                  <a:srgbClr val="2F444E"/>
                </a:solidFill>
              </a:rPr>
              <a:t>Мифы и реальность</a:t>
            </a:r>
          </a:p>
        </p:txBody>
      </p:sp>
    </p:spTree>
    <p:extLst>
      <p:ext uri="{BB962C8B-B14F-4D97-AF65-F5344CB8AC3E}">
        <p14:creationId xmlns:p14="http://schemas.microsoft.com/office/powerpoint/2010/main" val="2882635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>
            <a:grpSpLocks noChangeAspect="1"/>
          </p:cNvGrpSpPr>
          <p:nvPr/>
        </p:nvGrpSpPr>
        <p:grpSpPr>
          <a:xfrm>
            <a:off x="1080960" y="510651"/>
            <a:ext cx="2502000" cy="940250"/>
            <a:chOff x="6778625" y="411163"/>
            <a:chExt cx="5707063" cy="2144712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10464800" y="1212850"/>
              <a:ext cx="2020888" cy="568325"/>
            </a:xfrm>
            <a:custGeom>
              <a:avLst/>
              <a:gdLst/>
              <a:ahLst/>
              <a:cxnLst>
                <a:cxn ang="0">
                  <a:pos x="5917" y="0"/>
                </a:cxn>
                <a:cxn ang="0">
                  <a:pos x="5045" y="0"/>
                </a:cxn>
                <a:cxn ang="0">
                  <a:pos x="5373" y="853"/>
                </a:cxn>
                <a:cxn ang="0">
                  <a:pos x="5745" y="839"/>
                </a:cxn>
                <a:cxn ang="0">
                  <a:pos x="4532" y="0"/>
                </a:cxn>
                <a:cxn ang="0">
                  <a:pos x="3634" y="731"/>
                </a:cxn>
                <a:cxn ang="0">
                  <a:pos x="3306" y="1788"/>
                </a:cxn>
                <a:cxn ang="0">
                  <a:pos x="4204" y="1039"/>
                </a:cxn>
                <a:cxn ang="0">
                  <a:pos x="2962" y="1788"/>
                </a:cxn>
                <a:cxn ang="0">
                  <a:pos x="1480" y="1788"/>
                </a:cxn>
                <a:cxn ang="0">
                  <a:pos x="2521" y="1471"/>
                </a:cxn>
                <a:cxn ang="0">
                  <a:pos x="2016" y="1178"/>
                </a:cxn>
                <a:cxn ang="0">
                  <a:pos x="328" y="673"/>
                </a:cxn>
                <a:cxn ang="0">
                  <a:pos x="1112" y="0"/>
                </a:cxn>
                <a:cxn ang="0">
                  <a:pos x="673" y="1788"/>
                </a:cxn>
                <a:cxn ang="0">
                  <a:pos x="765" y="1782"/>
                </a:cxn>
                <a:cxn ang="0">
                  <a:pos x="849" y="1764"/>
                </a:cxn>
                <a:cxn ang="0">
                  <a:pos x="925" y="1736"/>
                </a:cxn>
                <a:cxn ang="0">
                  <a:pos x="994" y="1698"/>
                </a:cxn>
                <a:cxn ang="0">
                  <a:pos x="1055" y="1650"/>
                </a:cxn>
                <a:cxn ang="0">
                  <a:pos x="1105" y="1592"/>
                </a:cxn>
                <a:cxn ang="0">
                  <a:pos x="1148" y="1527"/>
                </a:cxn>
                <a:cxn ang="0">
                  <a:pos x="1180" y="1455"/>
                </a:cxn>
                <a:cxn ang="0">
                  <a:pos x="1203" y="1376"/>
                </a:cxn>
                <a:cxn ang="0">
                  <a:pos x="1215" y="1290"/>
                </a:cxn>
                <a:cxn ang="0">
                  <a:pos x="1217" y="1199"/>
                </a:cxn>
                <a:cxn ang="0">
                  <a:pos x="1208" y="1113"/>
                </a:cxn>
                <a:cxn ang="0">
                  <a:pos x="1188" y="1031"/>
                </a:cxn>
                <a:cxn ang="0">
                  <a:pos x="1159" y="957"/>
                </a:cxn>
                <a:cxn ang="0">
                  <a:pos x="1120" y="888"/>
                </a:cxn>
                <a:cxn ang="0">
                  <a:pos x="1071" y="829"/>
                </a:cxn>
                <a:cxn ang="0">
                  <a:pos x="1014" y="778"/>
                </a:cxn>
                <a:cxn ang="0">
                  <a:pos x="948" y="735"/>
                </a:cxn>
                <a:cxn ang="0">
                  <a:pos x="875" y="704"/>
                </a:cxn>
                <a:cxn ang="0">
                  <a:pos x="793" y="683"/>
                </a:cxn>
                <a:cxn ang="0">
                  <a:pos x="704" y="673"/>
                </a:cxn>
                <a:cxn ang="0">
                  <a:pos x="328" y="984"/>
                </a:cxn>
                <a:cxn ang="0">
                  <a:pos x="683" y="985"/>
                </a:cxn>
                <a:cxn ang="0">
                  <a:pos x="720" y="991"/>
                </a:cxn>
                <a:cxn ang="0">
                  <a:pos x="753" y="1002"/>
                </a:cxn>
                <a:cxn ang="0">
                  <a:pos x="785" y="1017"/>
                </a:cxn>
                <a:cxn ang="0">
                  <a:pos x="812" y="1037"/>
                </a:cxn>
                <a:cxn ang="0">
                  <a:pos x="834" y="1061"/>
                </a:cxn>
                <a:cxn ang="0">
                  <a:pos x="853" y="1088"/>
                </a:cxn>
                <a:cxn ang="0">
                  <a:pos x="869" y="1119"/>
                </a:cxn>
                <a:cxn ang="0">
                  <a:pos x="885" y="1178"/>
                </a:cxn>
                <a:cxn ang="0">
                  <a:pos x="888" y="1258"/>
                </a:cxn>
                <a:cxn ang="0">
                  <a:pos x="874" y="1332"/>
                </a:cxn>
                <a:cxn ang="0">
                  <a:pos x="859" y="1363"/>
                </a:cxn>
                <a:cxn ang="0">
                  <a:pos x="841" y="1392"/>
                </a:cxn>
                <a:cxn ang="0">
                  <a:pos x="820" y="1417"/>
                </a:cxn>
                <a:cxn ang="0">
                  <a:pos x="794" y="1437"/>
                </a:cxn>
                <a:cxn ang="0">
                  <a:pos x="765" y="1454"/>
                </a:cxn>
                <a:cxn ang="0">
                  <a:pos x="732" y="1466"/>
                </a:cxn>
                <a:cxn ang="0">
                  <a:pos x="695" y="1473"/>
                </a:cxn>
                <a:cxn ang="0">
                  <a:pos x="656" y="1477"/>
                </a:cxn>
              </a:cxnLst>
              <a:rect l="0" t="0" r="r" b="b"/>
              <a:pathLst>
                <a:path w="6365" h="1788">
                  <a:moveTo>
                    <a:pt x="5745" y="839"/>
                  </a:moveTo>
                  <a:lnTo>
                    <a:pt x="6309" y="0"/>
                  </a:lnTo>
                  <a:lnTo>
                    <a:pt x="5917" y="0"/>
                  </a:lnTo>
                  <a:lnTo>
                    <a:pt x="5373" y="848"/>
                  </a:lnTo>
                  <a:lnTo>
                    <a:pt x="5373" y="0"/>
                  </a:lnTo>
                  <a:lnTo>
                    <a:pt x="5045" y="0"/>
                  </a:lnTo>
                  <a:lnTo>
                    <a:pt x="5045" y="1788"/>
                  </a:lnTo>
                  <a:lnTo>
                    <a:pt x="5373" y="1788"/>
                  </a:lnTo>
                  <a:lnTo>
                    <a:pt x="5373" y="853"/>
                  </a:lnTo>
                  <a:lnTo>
                    <a:pt x="5964" y="1788"/>
                  </a:lnTo>
                  <a:lnTo>
                    <a:pt x="6365" y="1788"/>
                  </a:lnTo>
                  <a:lnTo>
                    <a:pt x="5745" y="839"/>
                  </a:lnTo>
                  <a:close/>
                  <a:moveTo>
                    <a:pt x="4204" y="1788"/>
                  </a:moveTo>
                  <a:lnTo>
                    <a:pt x="4532" y="1788"/>
                  </a:lnTo>
                  <a:lnTo>
                    <a:pt x="4532" y="0"/>
                  </a:lnTo>
                  <a:lnTo>
                    <a:pt x="4204" y="0"/>
                  </a:lnTo>
                  <a:lnTo>
                    <a:pt x="4204" y="731"/>
                  </a:lnTo>
                  <a:lnTo>
                    <a:pt x="3634" y="731"/>
                  </a:lnTo>
                  <a:lnTo>
                    <a:pt x="3634" y="0"/>
                  </a:lnTo>
                  <a:lnTo>
                    <a:pt x="3306" y="0"/>
                  </a:lnTo>
                  <a:lnTo>
                    <a:pt x="3306" y="1788"/>
                  </a:lnTo>
                  <a:lnTo>
                    <a:pt x="3634" y="1788"/>
                  </a:lnTo>
                  <a:lnTo>
                    <a:pt x="3634" y="1039"/>
                  </a:lnTo>
                  <a:lnTo>
                    <a:pt x="4204" y="1039"/>
                  </a:lnTo>
                  <a:lnTo>
                    <a:pt x="4204" y="1788"/>
                  </a:lnTo>
                  <a:close/>
                  <a:moveTo>
                    <a:pt x="2619" y="1788"/>
                  </a:moveTo>
                  <a:lnTo>
                    <a:pt x="2962" y="1788"/>
                  </a:lnTo>
                  <a:lnTo>
                    <a:pt x="2349" y="0"/>
                  </a:lnTo>
                  <a:lnTo>
                    <a:pt x="2091" y="0"/>
                  </a:lnTo>
                  <a:lnTo>
                    <a:pt x="1480" y="1788"/>
                  </a:lnTo>
                  <a:lnTo>
                    <a:pt x="1822" y="1788"/>
                  </a:lnTo>
                  <a:lnTo>
                    <a:pt x="1923" y="1471"/>
                  </a:lnTo>
                  <a:lnTo>
                    <a:pt x="2521" y="1471"/>
                  </a:lnTo>
                  <a:lnTo>
                    <a:pt x="2619" y="1788"/>
                  </a:lnTo>
                  <a:close/>
                  <a:moveTo>
                    <a:pt x="2434" y="1178"/>
                  </a:moveTo>
                  <a:lnTo>
                    <a:pt x="2016" y="1178"/>
                  </a:lnTo>
                  <a:lnTo>
                    <a:pt x="2229" y="528"/>
                  </a:lnTo>
                  <a:lnTo>
                    <a:pt x="2434" y="1178"/>
                  </a:lnTo>
                  <a:close/>
                  <a:moveTo>
                    <a:pt x="328" y="673"/>
                  </a:moveTo>
                  <a:lnTo>
                    <a:pt x="328" y="311"/>
                  </a:lnTo>
                  <a:lnTo>
                    <a:pt x="1112" y="311"/>
                  </a:lnTo>
                  <a:lnTo>
                    <a:pt x="1112" y="0"/>
                  </a:lnTo>
                  <a:lnTo>
                    <a:pt x="0" y="0"/>
                  </a:lnTo>
                  <a:lnTo>
                    <a:pt x="0" y="1788"/>
                  </a:lnTo>
                  <a:lnTo>
                    <a:pt x="673" y="1788"/>
                  </a:lnTo>
                  <a:lnTo>
                    <a:pt x="704" y="1787"/>
                  </a:lnTo>
                  <a:lnTo>
                    <a:pt x="734" y="1785"/>
                  </a:lnTo>
                  <a:lnTo>
                    <a:pt x="765" y="1782"/>
                  </a:lnTo>
                  <a:lnTo>
                    <a:pt x="793" y="1778"/>
                  </a:lnTo>
                  <a:lnTo>
                    <a:pt x="821" y="1771"/>
                  </a:lnTo>
                  <a:lnTo>
                    <a:pt x="849" y="1764"/>
                  </a:lnTo>
                  <a:lnTo>
                    <a:pt x="875" y="1756"/>
                  </a:lnTo>
                  <a:lnTo>
                    <a:pt x="901" y="1746"/>
                  </a:lnTo>
                  <a:lnTo>
                    <a:pt x="925" y="1736"/>
                  </a:lnTo>
                  <a:lnTo>
                    <a:pt x="949" y="1724"/>
                  </a:lnTo>
                  <a:lnTo>
                    <a:pt x="973" y="1711"/>
                  </a:lnTo>
                  <a:lnTo>
                    <a:pt x="994" y="1698"/>
                  </a:lnTo>
                  <a:lnTo>
                    <a:pt x="1015" y="1682"/>
                  </a:lnTo>
                  <a:lnTo>
                    <a:pt x="1035" y="1666"/>
                  </a:lnTo>
                  <a:lnTo>
                    <a:pt x="1055" y="1650"/>
                  </a:lnTo>
                  <a:lnTo>
                    <a:pt x="1072" y="1632"/>
                  </a:lnTo>
                  <a:lnTo>
                    <a:pt x="1089" y="1612"/>
                  </a:lnTo>
                  <a:lnTo>
                    <a:pt x="1105" y="1592"/>
                  </a:lnTo>
                  <a:lnTo>
                    <a:pt x="1121" y="1572"/>
                  </a:lnTo>
                  <a:lnTo>
                    <a:pt x="1134" y="1550"/>
                  </a:lnTo>
                  <a:lnTo>
                    <a:pt x="1148" y="1527"/>
                  </a:lnTo>
                  <a:lnTo>
                    <a:pt x="1160" y="1505"/>
                  </a:lnTo>
                  <a:lnTo>
                    <a:pt x="1170" y="1480"/>
                  </a:lnTo>
                  <a:lnTo>
                    <a:pt x="1180" y="1455"/>
                  </a:lnTo>
                  <a:lnTo>
                    <a:pt x="1189" y="1429"/>
                  </a:lnTo>
                  <a:lnTo>
                    <a:pt x="1196" y="1402"/>
                  </a:lnTo>
                  <a:lnTo>
                    <a:pt x="1203" y="1376"/>
                  </a:lnTo>
                  <a:lnTo>
                    <a:pt x="1208" y="1347"/>
                  </a:lnTo>
                  <a:lnTo>
                    <a:pt x="1213" y="1319"/>
                  </a:lnTo>
                  <a:lnTo>
                    <a:pt x="1215" y="1290"/>
                  </a:lnTo>
                  <a:lnTo>
                    <a:pt x="1217" y="1260"/>
                  </a:lnTo>
                  <a:lnTo>
                    <a:pt x="1217" y="1230"/>
                  </a:lnTo>
                  <a:lnTo>
                    <a:pt x="1217" y="1199"/>
                  </a:lnTo>
                  <a:lnTo>
                    <a:pt x="1215" y="1170"/>
                  </a:lnTo>
                  <a:lnTo>
                    <a:pt x="1212" y="1141"/>
                  </a:lnTo>
                  <a:lnTo>
                    <a:pt x="1208" y="1113"/>
                  </a:lnTo>
                  <a:lnTo>
                    <a:pt x="1203" y="1085"/>
                  </a:lnTo>
                  <a:lnTo>
                    <a:pt x="1196" y="1058"/>
                  </a:lnTo>
                  <a:lnTo>
                    <a:pt x="1188" y="1031"/>
                  </a:lnTo>
                  <a:lnTo>
                    <a:pt x="1180" y="1005"/>
                  </a:lnTo>
                  <a:lnTo>
                    <a:pt x="1170" y="980"/>
                  </a:lnTo>
                  <a:lnTo>
                    <a:pt x="1159" y="957"/>
                  </a:lnTo>
                  <a:lnTo>
                    <a:pt x="1148" y="933"/>
                  </a:lnTo>
                  <a:lnTo>
                    <a:pt x="1134" y="911"/>
                  </a:lnTo>
                  <a:lnTo>
                    <a:pt x="1120" y="888"/>
                  </a:lnTo>
                  <a:lnTo>
                    <a:pt x="1105" y="868"/>
                  </a:lnTo>
                  <a:lnTo>
                    <a:pt x="1088" y="848"/>
                  </a:lnTo>
                  <a:lnTo>
                    <a:pt x="1071" y="829"/>
                  </a:lnTo>
                  <a:lnTo>
                    <a:pt x="1053" y="811"/>
                  </a:lnTo>
                  <a:lnTo>
                    <a:pt x="1034" y="794"/>
                  </a:lnTo>
                  <a:lnTo>
                    <a:pt x="1014" y="778"/>
                  </a:lnTo>
                  <a:lnTo>
                    <a:pt x="993" y="762"/>
                  </a:lnTo>
                  <a:lnTo>
                    <a:pt x="971" y="749"/>
                  </a:lnTo>
                  <a:lnTo>
                    <a:pt x="948" y="735"/>
                  </a:lnTo>
                  <a:lnTo>
                    <a:pt x="924" y="724"/>
                  </a:lnTo>
                  <a:lnTo>
                    <a:pt x="899" y="714"/>
                  </a:lnTo>
                  <a:lnTo>
                    <a:pt x="875" y="704"/>
                  </a:lnTo>
                  <a:lnTo>
                    <a:pt x="848" y="696"/>
                  </a:lnTo>
                  <a:lnTo>
                    <a:pt x="821" y="688"/>
                  </a:lnTo>
                  <a:lnTo>
                    <a:pt x="793" y="683"/>
                  </a:lnTo>
                  <a:lnTo>
                    <a:pt x="764" y="678"/>
                  </a:lnTo>
                  <a:lnTo>
                    <a:pt x="734" y="675"/>
                  </a:lnTo>
                  <a:lnTo>
                    <a:pt x="704" y="673"/>
                  </a:lnTo>
                  <a:lnTo>
                    <a:pt x="673" y="673"/>
                  </a:lnTo>
                  <a:lnTo>
                    <a:pt x="328" y="673"/>
                  </a:lnTo>
                  <a:close/>
                  <a:moveTo>
                    <a:pt x="328" y="984"/>
                  </a:moveTo>
                  <a:lnTo>
                    <a:pt x="656" y="984"/>
                  </a:lnTo>
                  <a:lnTo>
                    <a:pt x="669" y="985"/>
                  </a:lnTo>
                  <a:lnTo>
                    <a:pt x="683" y="985"/>
                  </a:lnTo>
                  <a:lnTo>
                    <a:pt x="695" y="987"/>
                  </a:lnTo>
                  <a:lnTo>
                    <a:pt x="707" y="988"/>
                  </a:lnTo>
                  <a:lnTo>
                    <a:pt x="720" y="991"/>
                  </a:lnTo>
                  <a:lnTo>
                    <a:pt x="732" y="995"/>
                  </a:lnTo>
                  <a:lnTo>
                    <a:pt x="743" y="998"/>
                  </a:lnTo>
                  <a:lnTo>
                    <a:pt x="753" y="1002"/>
                  </a:lnTo>
                  <a:lnTo>
                    <a:pt x="765" y="1007"/>
                  </a:lnTo>
                  <a:lnTo>
                    <a:pt x="775" y="1012"/>
                  </a:lnTo>
                  <a:lnTo>
                    <a:pt x="785" y="1017"/>
                  </a:lnTo>
                  <a:lnTo>
                    <a:pt x="794" y="1024"/>
                  </a:lnTo>
                  <a:lnTo>
                    <a:pt x="803" y="1031"/>
                  </a:lnTo>
                  <a:lnTo>
                    <a:pt x="812" y="1037"/>
                  </a:lnTo>
                  <a:lnTo>
                    <a:pt x="820" y="1044"/>
                  </a:lnTo>
                  <a:lnTo>
                    <a:pt x="828" y="1053"/>
                  </a:lnTo>
                  <a:lnTo>
                    <a:pt x="834" y="1061"/>
                  </a:lnTo>
                  <a:lnTo>
                    <a:pt x="841" y="1070"/>
                  </a:lnTo>
                  <a:lnTo>
                    <a:pt x="848" y="1079"/>
                  </a:lnTo>
                  <a:lnTo>
                    <a:pt x="853" y="1088"/>
                  </a:lnTo>
                  <a:lnTo>
                    <a:pt x="859" y="1098"/>
                  </a:lnTo>
                  <a:lnTo>
                    <a:pt x="865" y="1108"/>
                  </a:lnTo>
                  <a:lnTo>
                    <a:pt x="869" y="1119"/>
                  </a:lnTo>
                  <a:lnTo>
                    <a:pt x="874" y="1131"/>
                  </a:lnTo>
                  <a:lnTo>
                    <a:pt x="880" y="1153"/>
                  </a:lnTo>
                  <a:lnTo>
                    <a:pt x="885" y="1178"/>
                  </a:lnTo>
                  <a:lnTo>
                    <a:pt x="888" y="1204"/>
                  </a:lnTo>
                  <a:lnTo>
                    <a:pt x="889" y="1230"/>
                  </a:lnTo>
                  <a:lnTo>
                    <a:pt x="888" y="1258"/>
                  </a:lnTo>
                  <a:lnTo>
                    <a:pt x="885" y="1283"/>
                  </a:lnTo>
                  <a:lnTo>
                    <a:pt x="880" y="1308"/>
                  </a:lnTo>
                  <a:lnTo>
                    <a:pt x="874" y="1332"/>
                  </a:lnTo>
                  <a:lnTo>
                    <a:pt x="869" y="1342"/>
                  </a:lnTo>
                  <a:lnTo>
                    <a:pt x="865" y="1353"/>
                  </a:lnTo>
                  <a:lnTo>
                    <a:pt x="859" y="1363"/>
                  </a:lnTo>
                  <a:lnTo>
                    <a:pt x="853" y="1373"/>
                  </a:lnTo>
                  <a:lnTo>
                    <a:pt x="848" y="1382"/>
                  </a:lnTo>
                  <a:lnTo>
                    <a:pt x="841" y="1392"/>
                  </a:lnTo>
                  <a:lnTo>
                    <a:pt x="834" y="1400"/>
                  </a:lnTo>
                  <a:lnTo>
                    <a:pt x="828" y="1409"/>
                  </a:lnTo>
                  <a:lnTo>
                    <a:pt x="820" y="1417"/>
                  </a:lnTo>
                  <a:lnTo>
                    <a:pt x="812" y="1424"/>
                  </a:lnTo>
                  <a:lnTo>
                    <a:pt x="803" y="1431"/>
                  </a:lnTo>
                  <a:lnTo>
                    <a:pt x="794" y="1437"/>
                  </a:lnTo>
                  <a:lnTo>
                    <a:pt x="785" y="1443"/>
                  </a:lnTo>
                  <a:lnTo>
                    <a:pt x="775" y="1449"/>
                  </a:lnTo>
                  <a:lnTo>
                    <a:pt x="765" y="1454"/>
                  </a:lnTo>
                  <a:lnTo>
                    <a:pt x="753" y="1459"/>
                  </a:lnTo>
                  <a:lnTo>
                    <a:pt x="743" y="1463"/>
                  </a:lnTo>
                  <a:lnTo>
                    <a:pt x="732" y="1466"/>
                  </a:lnTo>
                  <a:lnTo>
                    <a:pt x="720" y="1469"/>
                  </a:lnTo>
                  <a:lnTo>
                    <a:pt x="707" y="1472"/>
                  </a:lnTo>
                  <a:lnTo>
                    <a:pt x="695" y="1473"/>
                  </a:lnTo>
                  <a:lnTo>
                    <a:pt x="683" y="1475"/>
                  </a:lnTo>
                  <a:lnTo>
                    <a:pt x="669" y="1475"/>
                  </a:lnTo>
                  <a:lnTo>
                    <a:pt x="656" y="1477"/>
                  </a:lnTo>
                  <a:lnTo>
                    <a:pt x="328" y="1477"/>
                  </a:lnTo>
                  <a:lnTo>
                    <a:pt x="328" y="984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6778625" y="411163"/>
              <a:ext cx="2020888" cy="2144712"/>
            </a:xfrm>
            <a:custGeom>
              <a:avLst/>
              <a:gdLst/>
              <a:ahLst/>
              <a:cxnLst>
                <a:cxn ang="0">
                  <a:pos x="6365" y="6357"/>
                </a:cxn>
                <a:cxn ang="0">
                  <a:pos x="2996" y="4768"/>
                </a:cxn>
                <a:cxn ang="0">
                  <a:pos x="4494" y="6357"/>
                </a:cxn>
                <a:cxn ang="0">
                  <a:pos x="4868" y="6755"/>
                </a:cxn>
                <a:cxn ang="0">
                  <a:pos x="4494" y="5960"/>
                </a:cxn>
                <a:cxn ang="0">
                  <a:pos x="3370" y="5166"/>
                </a:cxn>
                <a:cxn ang="0">
                  <a:pos x="4494" y="5960"/>
                </a:cxn>
                <a:cxn ang="0">
                  <a:pos x="5991" y="5166"/>
                </a:cxn>
                <a:cxn ang="0">
                  <a:pos x="4868" y="5961"/>
                </a:cxn>
                <a:cxn ang="0">
                  <a:pos x="0" y="4371"/>
                </a:cxn>
                <a:cxn ang="0">
                  <a:pos x="6365" y="3973"/>
                </a:cxn>
                <a:cxn ang="0">
                  <a:pos x="0" y="4371"/>
                </a:cxn>
                <a:cxn ang="0">
                  <a:pos x="6365" y="3576"/>
                </a:cxn>
                <a:cxn ang="0">
                  <a:pos x="5804" y="0"/>
                </a:cxn>
                <a:cxn ang="0">
                  <a:pos x="5243" y="597"/>
                </a:cxn>
                <a:cxn ang="0">
                  <a:pos x="4681" y="0"/>
                </a:cxn>
                <a:cxn ang="0">
                  <a:pos x="3744" y="3576"/>
                </a:cxn>
                <a:cxn ang="0">
                  <a:pos x="4120" y="1193"/>
                </a:cxn>
                <a:cxn ang="0">
                  <a:pos x="4868" y="3576"/>
                </a:cxn>
                <a:cxn ang="0">
                  <a:pos x="5243" y="1193"/>
                </a:cxn>
                <a:cxn ang="0">
                  <a:pos x="5991" y="3576"/>
                </a:cxn>
                <a:cxn ang="0">
                  <a:pos x="3370" y="3576"/>
                </a:cxn>
                <a:cxn ang="0">
                  <a:pos x="1873" y="0"/>
                </a:cxn>
                <a:cxn ang="0">
                  <a:pos x="2247" y="398"/>
                </a:cxn>
                <a:cxn ang="0">
                  <a:pos x="2996" y="3178"/>
                </a:cxn>
                <a:cxn ang="0">
                  <a:pos x="2247" y="398"/>
                </a:cxn>
                <a:cxn ang="0">
                  <a:pos x="1499" y="3576"/>
                </a:cxn>
                <a:cxn ang="0">
                  <a:pos x="936" y="0"/>
                </a:cxn>
                <a:cxn ang="0">
                  <a:pos x="0" y="994"/>
                </a:cxn>
                <a:cxn ang="0">
                  <a:pos x="0" y="3576"/>
                </a:cxn>
                <a:cxn ang="0">
                  <a:pos x="1123" y="398"/>
                </a:cxn>
                <a:cxn ang="0">
                  <a:pos x="375" y="3178"/>
                </a:cxn>
                <a:cxn ang="0">
                  <a:pos x="2621" y="4768"/>
                </a:cxn>
                <a:cxn ang="0">
                  <a:pos x="0" y="6755"/>
                </a:cxn>
                <a:cxn ang="0">
                  <a:pos x="375" y="6357"/>
                </a:cxn>
                <a:cxn ang="0">
                  <a:pos x="2621" y="4768"/>
                </a:cxn>
                <a:cxn ang="0">
                  <a:pos x="375" y="5960"/>
                </a:cxn>
                <a:cxn ang="0">
                  <a:pos x="2247" y="5166"/>
                </a:cxn>
              </a:cxnLst>
              <a:rect l="0" t="0" r="r" b="b"/>
              <a:pathLst>
                <a:path w="6365" h="6755">
                  <a:moveTo>
                    <a:pt x="4868" y="6357"/>
                  </a:moveTo>
                  <a:lnTo>
                    <a:pt x="6365" y="6357"/>
                  </a:lnTo>
                  <a:lnTo>
                    <a:pt x="6365" y="4768"/>
                  </a:lnTo>
                  <a:lnTo>
                    <a:pt x="2996" y="4768"/>
                  </a:lnTo>
                  <a:lnTo>
                    <a:pt x="2996" y="6357"/>
                  </a:lnTo>
                  <a:lnTo>
                    <a:pt x="4494" y="6357"/>
                  </a:lnTo>
                  <a:lnTo>
                    <a:pt x="4494" y="6755"/>
                  </a:lnTo>
                  <a:lnTo>
                    <a:pt x="4868" y="6755"/>
                  </a:lnTo>
                  <a:lnTo>
                    <a:pt x="4868" y="6357"/>
                  </a:lnTo>
                  <a:close/>
                  <a:moveTo>
                    <a:pt x="4494" y="5960"/>
                  </a:moveTo>
                  <a:lnTo>
                    <a:pt x="3370" y="5960"/>
                  </a:lnTo>
                  <a:lnTo>
                    <a:pt x="3370" y="5166"/>
                  </a:lnTo>
                  <a:lnTo>
                    <a:pt x="4494" y="5166"/>
                  </a:lnTo>
                  <a:lnTo>
                    <a:pt x="4494" y="5960"/>
                  </a:lnTo>
                  <a:close/>
                  <a:moveTo>
                    <a:pt x="4868" y="5166"/>
                  </a:moveTo>
                  <a:lnTo>
                    <a:pt x="5991" y="5166"/>
                  </a:lnTo>
                  <a:lnTo>
                    <a:pt x="5991" y="5961"/>
                  </a:lnTo>
                  <a:lnTo>
                    <a:pt x="4868" y="5961"/>
                  </a:lnTo>
                  <a:lnTo>
                    <a:pt x="4868" y="5166"/>
                  </a:lnTo>
                  <a:close/>
                  <a:moveTo>
                    <a:pt x="0" y="4371"/>
                  </a:moveTo>
                  <a:lnTo>
                    <a:pt x="6365" y="4371"/>
                  </a:lnTo>
                  <a:lnTo>
                    <a:pt x="6365" y="3973"/>
                  </a:lnTo>
                  <a:lnTo>
                    <a:pt x="0" y="3973"/>
                  </a:lnTo>
                  <a:lnTo>
                    <a:pt x="0" y="4371"/>
                  </a:lnTo>
                  <a:close/>
                  <a:moveTo>
                    <a:pt x="5991" y="3576"/>
                  </a:moveTo>
                  <a:lnTo>
                    <a:pt x="6365" y="3576"/>
                  </a:lnTo>
                  <a:lnTo>
                    <a:pt x="6365" y="0"/>
                  </a:lnTo>
                  <a:lnTo>
                    <a:pt x="5804" y="0"/>
                  </a:lnTo>
                  <a:lnTo>
                    <a:pt x="5804" y="1"/>
                  </a:lnTo>
                  <a:lnTo>
                    <a:pt x="5243" y="597"/>
                  </a:lnTo>
                  <a:lnTo>
                    <a:pt x="5243" y="0"/>
                  </a:lnTo>
                  <a:lnTo>
                    <a:pt x="4681" y="0"/>
                  </a:lnTo>
                  <a:lnTo>
                    <a:pt x="3744" y="994"/>
                  </a:lnTo>
                  <a:lnTo>
                    <a:pt x="3744" y="3576"/>
                  </a:lnTo>
                  <a:lnTo>
                    <a:pt x="4120" y="3576"/>
                  </a:lnTo>
                  <a:lnTo>
                    <a:pt x="4120" y="1193"/>
                  </a:lnTo>
                  <a:lnTo>
                    <a:pt x="4868" y="398"/>
                  </a:lnTo>
                  <a:lnTo>
                    <a:pt x="4868" y="3576"/>
                  </a:lnTo>
                  <a:lnTo>
                    <a:pt x="5243" y="3576"/>
                  </a:lnTo>
                  <a:lnTo>
                    <a:pt x="5243" y="1193"/>
                  </a:lnTo>
                  <a:lnTo>
                    <a:pt x="5991" y="398"/>
                  </a:lnTo>
                  <a:lnTo>
                    <a:pt x="5991" y="3576"/>
                  </a:lnTo>
                  <a:close/>
                  <a:moveTo>
                    <a:pt x="1873" y="3576"/>
                  </a:moveTo>
                  <a:lnTo>
                    <a:pt x="3370" y="3576"/>
                  </a:lnTo>
                  <a:lnTo>
                    <a:pt x="3370" y="0"/>
                  </a:lnTo>
                  <a:lnTo>
                    <a:pt x="1873" y="0"/>
                  </a:lnTo>
                  <a:lnTo>
                    <a:pt x="1873" y="3576"/>
                  </a:lnTo>
                  <a:close/>
                  <a:moveTo>
                    <a:pt x="2247" y="398"/>
                  </a:moveTo>
                  <a:lnTo>
                    <a:pt x="2996" y="398"/>
                  </a:lnTo>
                  <a:lnTo>
                    <a:pt x="2996" y="3178"/>
                  </a:lnTo>
                  <a:lnTo>
                    <a:pt x="2247" y="3178"/>
                  </a:lnTo>
                  <a:lnTo>
                    <a:pt x="2247" y="398"/>
                  </a:lnTo>
                  <a:close/>
                  <a:moveTo>
                    <a:pt x="0" y="3576"/>
                  </a:moveTo>
                  <a:lnTo>
                    <a:pt x="1499" y="3576"/>
                  </a:lnTo>
                  <a:lnTo>
                    <a:pt x="1499" y="0"/>
                  </a:lnTo>
                  <a:lnTo>
                    <a:pt x="936" y="0"/>
                  </a:lnTo>
                  <a:lnTo>
                    <a:pt x="936" y="0"/>
                  </a:lnTo>
                  <a:lnTo>
                    <a:pt x="0" y="994"/>
                  </a:lnTo>
                  <a:lnTo>
                    <a:pt x="0" y="994"/>
                  </a:lnTo>
                  <a:lnTo>
                    <a:pt x="0" y="3576"/>
                  </a:lnTo>
                  <a:close/>
                  <a:moveTo>
                    <a:pt x="375" y="1193"/>
                  </a:moveTo>
                  <a:lnTo>
                    <a:pt x="1123" y="398"/>
                  </a:lnTo>
                  <a:lnTo>
                    <a:pt x="1123" y="3178"/>
                  </a:lnTo>
                  <a:lnTo>
                    <a:pt x="375" y="3178"/>
                  </a:lnTo>
                  <a:lnTo>
                    <a:pt x="375" y="1193"/>
                  </a:lnTo>
                  <a:close/>
                  <a:moveTo>
                    <a:pt x="2621" y="4768"/>
                  </a:moveTo>
                  <a:lnTo>
                    <a:pt x="0" y="4768"/>
                  </a:lnTo>
                  <a:lnTo>
                    <a:pt x="0" y="6755"/>
                  </a:lnTo>
                  <a:lnTo>
                    <a:pt x="375" y="6755"/>
                  </a:lnTo>
                  <a:lnTo>
                    <a:pt x="375" y="6357"/>
                  </a:lnTo>
                  <a:lnTo>
                    <a:pt x="2621" y="6357"/>
                  </a:lnTo>
                  <a:lnTo>
                    <a:pt x="2621" y="4768"/>
                  </a:lnTo>
                  <a:close/>
                  <a:moveTo>
                    <a:pt x="2247" y="5960"/>
                  </a:moveTo>
                  <a:lnTo>
                    <a:pt x="375" y="5960"/>
                  </a:lnTo>
                  <a:lnTo>
                    <a:pt x="375" y="5166"/>
                  </a:lnTo>
                  <a:lnTo>
                    <a:pt x="2247" y="5166"/>
                  </a:lnTo>
                  <a:lnTo>
                    <a:pt x="2247" y="5960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9631363" y="411163"/>
              <a:ext cx="119063" cy="2144712"/>
            </a:xfrm>
            <a:prstGeom prst="rect">
              <a:avLst/>
            </a:prstGeom>
            <a:solidFill>
              <a:srgbClr val="95C12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542098" y="8387169"/>
            <a:ext cx="7214473" cy="102867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6000" spc="-20" dirty="0">
                <a:solidFill>
                  <a:srgbClr val="2F444E"/>
                </a:solidFill>
              </a:rPr>
              <a:t>Миф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322114" y="733967"/>
            <a:ext cx="11805309" cy="51538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r"/>
            <a:r>
              <a:rPr lang="ru-RU" sz="2400" spc="-20" dirty="0">
                <a:solidFill>
                  <a:srgbClr val="76787A"/>
                </a:solidFill>
              </a:rPr>
              <a:t>Семейная ипотека. Мифы и реальность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406776" y="733967"/>
            <a:ext cx="1015263" cy="51538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r"/>
            <a:fld id="{71D70AF6-F1AB-42EC-9B47-097709924270}" type="slidenum">
              <a:rPr lang="ru-RU" sz="2400" spc="-20" smtClean="0">
                <a:solidFill>
                  <a:srgbClr val="76787A"/>
                </a:solidFill>
              </a:rPr>
              <a:pPr algn="r"/>
              <a:t>10</a:t>
            </a:fld>
            <a:endParaRPr lang="ru-RU" sz="2400" spc="-20" dirty="0">
              <a:solidFill>
                <a:srgbClr val="76787A"/>
              </a:solidFill>
            </a:endParaRPr>
          </a:p>
        </p:txBody>
      </p:sp>
      <p:sp>
        <p:nvSpPr>
          <p:cNvPr id="297" name="TextBox 296"/>
          <p:cNvSpPr txBox="1"/>
          <p:nvPr/>
        </p:nvSpPr>
        <p:spPr>
          <a:xfrm>
            <a:off x="4577587" y="9620913"/>
            <a:ext cx="7190862" cy="117842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97000"/>
              </a:lnSpc>
            </a:pPr>
            <a:r>
              <a:rPr lang="ru-RU" sz="2600" spc="-20" dirty="0">
                <a:solidFill>
                  <a:srgbClr val="2F444E"/>
                </a:solidFill>
              </a:rPr>
              <a:t>Если квартира была приобретена </a:t>
            </a:r>
          </a:p>
          <a:p>
            <a:pPr>
              <a:lnSpc>
                <a:spcPct val="97000"/>
              </a:lnSpc>
            </a:pPr>
            <a:r>
              <a:rPr lang="ru-RU" sz="2600" spc="-20" dirty="0">
                <a:solidFill>
                  <a:srgbClr val="2F444E"/>
                </a:solidFill>
              </a:rPr>
              <a:t>по ДДУ в рассрочку, но при этом </a:t>
            </a:r>
          </a:p>
          <a:p>
            <a:pPr>
              <a:lnSpc>
                <a:spcPct val="97000"/>
              </a:lnSpc>
            </a:pPr>
            <a:r>
              <a:rPr lang="ru-RU" sz="2600" spc="-20" dirty="0">
                <a:solidFill>
                  <a:srgbClr val="2F444E"/>
                </a:solidFill>
              </a:rPr>
              <a:t>потребовались заемные средства </a:t>
            </a:r>
          </a:p>
          <a:p>
            <a:pPr>
              <a:lnSpc>
                <a:spcPct val="97000"/>
              </a:lnSpc>
            </a:pPr>
            <a:r>
              <a:rPr lang="ru-RU" sz="2600" spc="-20" dirty="0">
                <a:solidFill>
                  <a:srgbClr val="2F444E"/>
                </a:solidFill>
              </a:rPr>
              <a:t>(ипотека), то взять кредит </a:t>
            </a:r>
          </a:p>
          <a:p>
            <a:pPr>
              <a:lnSpc>
                <a:spcPct val="97000"/>
              </a:lnSpc>
            </a:pPr>
            <a:r>
              <a:rPr lang="ru-RU" sz="2600" spc="-20" dirty="0">
                <a:solidFill>
                  <a:srgbClr val="2F444E"/>
                </a:solidFill>
              </a:rPr>
              <a:t>по программе «Семейная ипотека» </a:t>
            </a:r>
          </a:p>
          <a:p>
            <a:pPr>
              <a:lnSpc>
                <a:spcPct val="97000"/>
              </a:lnSpc>
            </a:pPr>
            <a:r>
              <a:rPr lang="ru-RU" sz="2600" spc="-20" dirty="0">
                <a:solidFill>
                  <a:srgbClr val="2F444E"/>
                </a:solidFill>
              </a:rPr>
              <a:t>невозможно.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3899793" y="8387169"/>
            <a:ext cx="7214473" cy="102867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6000" spc="-20" dirty="0">
                <a:solidFill>
                  <a:srgbClr val="92D050"/>
                </a:solidFill>
              </a:rPr>
              <a:t>Реальность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3935281" y="9620913"/>
            <a:ext cx="8841591" cy="83080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97000"/>
              </a:lnSpc>
            </a:pPr>
            <a:r>
              <a:rPr lang="ru-RU" sz="2600" b="1" spc="-20" dirty="0">
                <a:solidFill>
                  <a:srgbClr val="2F444E"/>
                </a:solidFill>
              </a:rPr>
              <a:t>При переоформлении договора с рассрочки </a:t>
            </a:r>
          </a:p>
          <a:p>
            <a:pPr>
              <a:lnSpc>
                <a:spcPct val="97000"/>
              </a:lnSpc>
            </a:pPr>
            <a:r>
              <a:rPr lang="ru-RU" sz="2600" b="1" spc="-20" dirty="0">
                <a:solidFill>
                  <a:srgbClr val="2F444E"/>
                </a:solidFill>
              </a:rPr>
              <a:t>на ипотеку возможно оформление кредита </a:t>
            </a:r>
          </a:p>
          <a:p>
            <a:pPr>
              <a:lnSpc>
                <a:spcPct val="97000"/>
              </a:lnSpc>
            </a:pPr>
            <a:r>
              <a:rPr lang="ru-RU" sz="2600" b="1" spc="-20" dirty="0">
                <a:solidFill>
                  <a:srgbClr val="2F444E"/>
                </a:solidFill>
              </a:rPr>
              <a:t>по программе «Семейная ипотека».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3935281" y="11128816"/>
            <a:ext cx="8841591" cy="117842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97000"/>
              </a:lnSpc>
            </a:pPr>
            <a:r>
              <a:rPr lang="ru-RU" sz="2600" spc="-60" dirty="0">
                <a:solidFill>
                  <a:srgbClr val="2F444E"/>
                </a:solidFill>
              </a:rPr>
              <a:t>При этом составляется дополнительное соглашение </a:t>
            </a:r>
          </a:p>
          <a:p>
            <a:pPr>
              <a:lnSpc>
                <a:spcPct val="97000"/>
              </a:lnSpc>
            </a:pPr>
            <a:r>
              <a:rPr lang="ru-RU" sz="2600" spc="-60" dirty="0">
                <a:solidFill>
                  <a:srgbClr val="2F444E"/>
                </a:solidFill>
              </a:rPr>
              <a:t>к ДДУ, где прописываются условия предоставления </a:t>
            </a:r>
          </a:p>
          <a:p>
            <a:pPr>
              <a:lnSpc>
                <a:spcPct val="97000"/>
              </a:lnSpc>
            </a:pPr>
            <a:r>
              <a:rPr lang="ru-RU" sz="2600" spc="-60" dirty="0">
                <a:solidFill>
                  <a:srgbClr val="2F444E"/>
                </a:solidFill>
              </a:rPr>
              <a:t>заемных (ипотечных) средств.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46800" y="7876561"/>
            <a:ext cx="2733341" cy="410212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98000"/>
              </a:lnSpc>
            </a:pPr>
            <a:r>
              <a:rPr lang="en-US" sz="23000" spc="-30" dirty="0">
                <a:solidFill>
                  <a:srgbClr val="95C12E"/>
                </a:solidFill>
              </a:rPr>
              <a:t>8</a:t>
            </a:r>
            <a:endParaRPr lang="ru-RU" sz="23000" spc="-30" dirty="0">
              <a:solidFill>
                <a:srgbClr val="95C12E"/>
              </a:solidFill>
            </a:endParaRPr>
          </a:p>
        </p:txBody>
      </p:sp>
      <p:pic>
        <p:nvPicPr>
          <p:cNvPr id="47117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03413"/>
            <a:ext cx="24385588" cy="575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12261850" y="8599488"/>
            <a:ext cx="38100" cy="3771900"/>
          </a:xfrm>
          <a:prstGeom prst="rect">
            <a:avLst/>
          </a:prstGeom>
          <a:solidFill>
            <a:srgbClr val="A0C65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124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68200" y="1398588"/>
            <a:ext cx="12117388" cy="1231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3"/>
          <p:cNvGrpSpPr>
            <a:grpSpLocks noChangeAspect="1"/>
          </p:cNvGrpSpPr>
          <p:nvPr/>
        </p:nvGrpSpPr>
        <p:grpSpPr>
          <a:xfrm>
            <a:off x="1080960" y="510651"/>
            <a:ext cx="2502000" cy="940250"/>
            <a:chOff x="6778625" y="411163"/>
            <a:chExt cx="5707063" cy="2144712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10464800" y="1212850"/>
              <a:ext cx="2020888" cy="568325"/>
            </a:xfrm>
            <a:custGeom>
              <a:avLst/>
              <a:gdLst/>
              <a:ahLst/>
              <a:cxnLst>
                <a:cxn ang="0">
                  <a:pos x="5917" y="0"/>
                </a:cxn>
                <a:cxn ang="0">
                  <a:pos x="5045" y="0"/>
                </a:cxn>
                <a:cxn ang="0">
                  <a:pos x="5373" y="853"/>
                </a:cxn>
                <a:cxn ang="0">
                  <a:pos x="5745" y="839"/>
                </a:cxn>
                <a:cxn ang="0">
                  <a:pos x="4532" y="0"/>
                </a:cxn>
                <a:cxn ang="0">
                  <a:pos x="3634" y="731"/>
                </a:cxn>
                <a:cxn ang="0">
                  <a:pos x="3306" y="1788"/>
                </a:cxn>
                <a:cxn ang="0">
                  <a:pos x="4204" y="1039"/>
                </a:cxn>
                <a:cxn ang="0">
                  <a:pos x="2962" y="1788"/>
                </a:cxn>
                <a:cxn ang="0">
                  <a:pos x="1480" y="1788"/>
                </a:cxn>
                <a:cxn ang="0">
                  <a:pos x="2521" y="1471"/>
                </a:cxn>
                <a:cxn ang="0">
                  <a:pos x="2016" y="1178"/>
                </a:cxn>
                <a:cxn ang="0">
                  <a:pos x="328" y="673"/>
                </a:cxn>
                <a:cxn ang="0">
                  <a:pos x="1112" y="0"/>
                </a:cxn>
                <a:cxn ang="0">
                  <a:pos x="673" y="1788"/>
                </a:cxn>
                <a:cxn ang="0">
                  <a:pos x="765" y="1782"/>
                </a:cxn>
                <a:cxn ang="0">
                  <a:pos x="849" y="1764"/>
                </a:cxn>
                <a:cxn ang="0">
                  <a:pos x="925" y="1736"/>
                </a:cxn>
                <a:cxn ang="0">
                  <a:pos x="994" y="1698"/>
                </a:cxn>
                <a:cxn ang="0">
                  <a:pos x="1055" y="1650"/>
                </a:cxn>
                <a:cxn ang="0">
                  <a:pos x="1105" y="1592"/>
                </a:cxn>
                <a:cxn ang="0">
                  <a:pos x="1148" y="1527"/>
                </a:cxn>
                <a:cxn ang="0">
                  <a:pos x="1180" y="1455"/>
                </a:cxn>
                <a:cxn ang="0">
                  <a:pos x="1203" y="1376"/>
                </a:cxn>
                <a:cxn ang="0">
                  <a:pos x="1215" y="1290"/>
                </a:cxn>
                <a:cxn ang="0">
                  <a:pos x="1217" y="1199"/>
                </a:cxn>
                <a:cxn ang="0">
                  <a:pos x="1208" y="1113"/>
                </a:cxn>
                <a:cxn ang="0">
                  <a:pos x="1188" y="1031"/>
                </a:cxn>
                <a:cxn ang="0">
                  <a:pos x="1159" y="957"/>
                </a:cxn>
                <a:cxn ang="0">
                  <a:pos x="1120" y="888"/>
                </a:cxn>
                <a:cxn ang="0">
                  <a:pos x="1071" y="829"/>
                </a:cxn>
                <a:cxn ang="0">
                  <a:pos x="1014" y="778"/>
                </a:cxn>
                <a:cxn ang="0">
                  <a:pos x="948" y="735"/>
                </a:cxn>
                <a:cxn ang="0">
                  <a:pos x="875" y="704"/>
                </a:cxn>
                <a:cxn ang="0">
                  <a:pos x="793" y="683"/>
                </a:cxn>
                <a:cxn ang="0">
                  <a:pos x="704" y="673"/>
                </a:cxn>
                <a:cxn ang="0">
                  <a:pos x="328" y="984"/>
                </a:cxn>
                <a:cxn ang="0">
                  <a:pos x="683" y="985"/>
                </a:cxn>
                <a:cxn ang="0">
                  <a:pos x="720" y="991"/>
                </a:cxn>
                <a:cxn ang="0">
                  <a:pos x="753" y="1002"/>
                </a:cxn>
                <a:cxn ang="0">
                  <a:pos x="785" y="1017"/>
                </a:cxn>
                <a:cxn ang="0">
                  <a:pos x="812" y="1037"/>
                </a:cxn>
                <a:cxn ang="0">
                  <a:pos x="834" y="1061"/>
                </a:cxn>
                <a:cxn ang="0">
                  <a:pos x="853" y="1088"/>
                </a:cxn>
                <a:cxn ang="0">
                  <a:pos x="869" y="1119"/>
                </a:cxn>
                <a:cxn ang="0">
                  <a:pos x="885" y="1178"/>
                </a:cxn>
                <a:cxn ang="0">
                  <a:pos x="888" y="1258"/>
                </a:cxn>
                <a:cxn ang="0">
                  <a:pos x="874" y="1332"/>
                </a:cxn>
                <a:cxn ang="0">
                  <a:pos x="859" y="1363"/>
                </a:cxn>
                <a:cxn ang="0">
                  <a:pos x="841" y="1392"/>
                </a:cxn>
                <a:cxn ang="0">
                  <a:pos x="820" y="1417"/>
                </a:cxn>
                <a:cxn ang="0">
                  <a:pos x="794" y="1437"/>
                </a:cxn>
                <a:cxn ang="0">
                  <a:pos x="765" y="1454"/>
                </a:cxn>
                <a:cxn ang="0">
                  <a:pos x="732" y="1466"/>
                </a:cxn>
                <a:cxn ang="0">
                  <a:pos x="695" y="1473"/>
                </a:cxn>
                <a:cxn ang="0">
                  <a:pos x="656" y="1477"/>
                </a:cxn>
              </a:cxnLst>
              <a:rect l="0" t="0" r="r" b="b"/>
              <a:pathLst>
                <a:path w="6365" h="1788">
                  <a:moveTo>
                    <a:pt x="5745" y="839"/>
                  </a:moveTo>
                  <a:lnTo>
                    <a:pt x="6309" y="0"/>
                  </a:lnTo>
                  <a:lnTo>
                    <a:pt x="5917" y="0"/>
                  </a:lnTo>
                  <a:lnTo>
                    <a:pt x="5373" y="848"/>
                  </a:lnTo>
                  <a:lnTo>
                    <a:pt x="5373" y="0"/>
                  </a:lnTo>
                  <a:lnTo>
                    <a:pt x="5045" y="0"/>
                  </a:lnTo>
                  <a:lnTo>
                    <a:pt x="5045" y="1788"/>
                  </a:lnTo>
                  <a:lnTo>
                    <a:pt x="5373" y="1788"/>
                  </a:lnTo>
                  <a:lnTo>
                    <a:pt x="5373" y="853"/>
                  </a:lnTo>
                  <a:lnTo>
                    <a:pt x="5964" y="1788"/>
                  </a:lnTo>
                  <a:lnTo>
                    <a:pt x="6365" y="1788"/>
                  </a:lnTo>
                  <a:lnTo>
                    <a:pt x="5745" y="839"/>
                  </a:lnTo>
                  <a:close/>
                  <a:moveTo>
                    <a:pt x="4204" y="1788"/>
                  </a:moveTo>
                  <a:lnTo>
                    <a:pt x="4532" y="1788"/>
                  </a:lnTo>
                  <a:lnTo>
                    <a:pt x="4532" y="0"/>
                  </a:lnTo>
                  <a:lnTo>
                    <a:pt x="4204" y="0"/>
                  </a:lnTo>
                  <a:lnTo>
                    <a:pt x="4204" y="731"/>
                  </a:lnTo>
                  <a:lnTo>
                    <a:pt x="3634" y="731"/>
                  </a:lnTo>
                  <a:lnTo>
                    <a:pt x="3634" y="0"/>
                  </a:lnTo>
                  <a:lnTo>
                    <a:pt x="3306" y="0"/>
                  </a:lnTo>
                  <a:lnTo>
                    <a:pt x="3306" y="1788"/>
                  </a:lnTo>
                  <a:lnTo>
                    <a:pt x="3634" y="1788"/>
                  </a:lnTo>
                  <a:lnTo>
                    <a:pt x="3634" y="1039"/>
                  </a:lnTo>
                  <a:lnTo>
                    <a:pt x="4204" y="1039"/>
                  </a:lnTo>
                  <a:lnTo>
                    <a:pt x="4204" y="1788"/>
                  </a:lnTo>
                  <a:close/>
                  <a:moveTo>
                    <a:pt x="2619" y="1788"/>
                  </a:moveTo>
                  <a:lnTo>
                    <a:pt x="2962" y="1788"/>
                  </a:lnTo>
                  <a:lnTo>
                    <a:pt x="2349" y="0"/>
                  </a:lnTo>
                  <a:lnTo>
                    <a:pt x="2091" y="0"/>
                  </a:lnTo>
                  <a:lnTo>
                    <a:pt x="1480" y="1788"/>
                  </a:lnTo>
                  <a:lnTo>
                    <a:pt x="1822" y="1788"/>
                  </a:lnTo>
                  <a:lnTo>
                    <a:pt x="1923" y="1471"/>
                  </a:lnTo>
                  <a:lnTo>
                    <a:pt x="2521" y="1471"/>
                  </a:lnTo>
                  <a:lnTo>
                    <a:pt x="2619" y="1788"/>
                  </a:lnTo>
                  <a:close/>
                  <a:moveTo>
                    <a:pt x="2434" y="1178"/>
                  </a:moveTo>
                  <a:lnTo>
                    <a:pt x="2016" y="1178"/>
                  </a:lnTo>
                  <a:lnTo>
                    <a:pt x="2229" y="528"/>
                  </a:lnTo>
                  <a:lnTo>
                    <a:pt x="2434" y="1178"/>
                  </a:lnTo>
                  <a:close/>
                  <a:moveTo>
                    <a:pt x="328" y="673"/>
                  </a:moveTo>
                  <a:lnTo>
                    <a:pt x="328" y="311"/>
                  </a:lnTo>
                  <a:lnTo>
                    <a:pt x="1112" y="311"/>
                  </a:lnTo>
                  <a:lnTo>
                    <a:pt x="1112" y="0"/>
                  </a:lnTo>
                  <a:lnTo>
                    <a:pt x="0" y="0"/>
                  </a:lnTo>
                  <a:lnTo>
                    <a:pt x="0" y="1788"/>
                  </a:lnTo>
                  <a:lnTo>
                    <a:pt x="673" y="1788"/>
                  </a:lnTo>
                  <a:lnTo>
                    <a:pt x="704" y="1787"/>
                  </a:lnTo>
                  <a:lnTo>
                    <a:pt x="734" y="1785"/>
                  </a:lnTo>
                  <a:lnTo>
                    <a:pt x="765" y="1782"/>
                  </a:lnTo>
                  <a:lnTo>
                    <a:pt x="793" y="1778"/>
                  </a:lnTo>
                  <a:lnTo>
                    <a:pt x="821" y="1771"/>
                  </a:lnTo>
                  <a:lnTo>
                    <a:pt x="849" y="1764"/>
                  </a:lnTo>
                  <a:lnTo>
                    <a:pt x="875" y="1756"/>
                  </a:lnTo>
                  <a:lnTo>
                    <a:pt x="901" y="1746"/>
                  </a:lnTo>
                  <a:lnTo>
                    <a:pt x="925" y="1736"/>
                  </a:lnTo>
                  <a:lnTo>
                    <a:pt x="949" y="1724"/>
                  </a:lnTo>
                  <a:lnTo>
                    <a:pt x="973" y="1711"/>
                  </a:lnTo>
                  <a:lnTo>
                    <a:pt x="994" y="1698"/>
                  </a:lnTo>
                  <a:lnTo>
                    <a:pt x="1015" y="1682"/>
                  </a:lnTo>
                  <a:lnTo>
                    <a:pt x="1035" y="1666"/>
                  </a:lnTo>
                  <a:lnTo>
                    <a:pt x="1055" y="1650"/>
                  </a:lnTo>
                  <a:lnTo>
                    <a:pt x="1072" y="1632"/>
                  </a:lnTo>
                  <a:lnTo>
                    <a:pt x="1089" y="1612"/>
                  </a:lnTo>
                  <a:lnTo>
                    <a:pt x="1105" y="1592"/>
                  </a:lnTo>
                  <a:lnTo>
                    <a:pt x="1121" y="1572"/>
                  </a:lnTo>
                  <a:lnTo>
                    <a:pt x="1134" y="1550"/>
                  </a:lnTo>
                  <a:lnTo>
                    <a:pt x="1148" y="1527"/>
                  </a:lnTo>
                  <a:lnTo>
                    <a:pt x="1160" y="1505"/>
                  </a:lnTo>
                  <a:lnTo>
                    <a:pt x="1170" y="1480"/>
                  </a:lnTo>
                  <a:lnTo>
                    <a:pt x="1180" y="1455"/>
                  </a:lnTo>
                  <a:lnTo>
                    <a:pt x="1189" y="1429"/>
                  </a:lnTo>
                  <a:lnTo>
                    <a:pt x="1196" y="1402"/>
                  </a:lnTo>
                  <a:lnTo>
                    <a:pt x="1203" y="1376"/>
                  </a:lnTo>
                  <a:lnTo>
                    <a:pt x="1208" y="1347"/>
                  </a:lnTo>
                  <a:lnTo>
                    <a:pt x="1213" y="1319"/>
                  </a:lnTo>
                  <a:lnTo>
                    <a:pt x="1215" y="1290"/>
                  </a:lnTo>
                  <a:lnTo>
                    <a:pt x="1217" y="1260"/>
                  </a:lnTo>
                  <a:lnTo>
                    <a:pt x="1217" y="1230"/>
                  </a:lnTo>
                  <a:lnTo>
                    <a:pt x="1217" y="1199"/>
                  </a:lnTo>
                  <a:lnTo>
                    <a:pt x="1215" y="1170"/>
                  </a:lnTo>
                  <a:lnTo>
                    <a:pt x="1212" y="1141"/>
                  </a:lnTo>
                  <a:lnTo>
                    <a:pt x="1208" y="1113"/>
                  </a:lnTo>
                  <a:lnTo>
                    <a:pt x="1203" y="1085"/>
                  </a:lnTo>
                  <a:lnTo>
                    <a:pt x="1196" y="1058"/>
                  </a:lnTo>
                  <a:lnTo>
                    <a:pt x="1188" y="1031"/>
                  </a:lnTo>
                  <a:lnTo>
                    <a:pt x="1180" y="1005"/>
                  </a:lnTo>
                  <a:lnTo>
                    <a:pt x="1170" y="980"/>
                  </a:lnTo>
                  <a:lnTo>
                    <a:pt x="1159" y="957"/>
                  </a:lnTo>
                  <a:lnTo>
                    <a:pt x="1148" y="933"/>
                  </a:lnTo>
                  <a:lnTo>
                    <a:pt x="1134" y="911"/>
                  </a:lnTo>
                  <a:lnTo>
                    <a:pt x="1120" y="888"/>
                  </a:lnTo>
                  <a:lnTo>
                    <a:pt x="1105" y="868"/>
                  </a:lnTo>
                  <a:lnTo>
                    <a:pt x="1088" y="848"/>
                  </a:lnTo>
                  <a:lnTo>
                    <a:pt x="1071" y="829"/>
                  </a:lnTo>
                  <a:lnTo>
                    <a:pt x="1053" y="811"/>
                  </a:lnTo>
                  <a:lnTo>
                    <a:pt x="1034" y="794"/>
                  </a:lnTo>
                  <a:lnTo>
                    <a:pt x="1014" y="778"/>
                  </a:lnTo>
                  <a:lnTo>
                    <a:pt x="993" y="762"/>
                  </a:lnTo>
                  <a:lnTo>
                    <a:pt x="971" y="749"/>
                  </a:lnTo>
                  <a:lnTo>
                    <a:pt x="948" y="735"/>
                  </a:lnTo>
                  <a:lnTo>
                    <a:pt x="924" y="724"/>
                  </a:lnTo>
                  <a:lnTo>
                    <a:pt x="899" y="714"/>
                  </a:lnTo>
                  <a:lnTo>
                    <a:pt x="875" y="704"/>
                  </a:lnTo>
                  <a:lnTo>
                    <a:pt x="848" y="696"/>
                  </a:lnTo>
                  <a:lnTo>
                    <a:pt x="821" y="688"/>
                  </a:lnTo>
                  <a:lnTo>
                    <a:pt x="793" y="683"/>
                  </a:lnTo>
                  <a:lnTo>
                    <a:pt x="764" y="678"/>
                  </a:lnTo>
                  <a:lnTo>
                    <a:pt x="734" y="675"/>
                  </a:lnTo>
                  <a:lnTo>
                    <a:pt x="704" y="673"/>
                  </a:lnTo>
                  <a:lnTo>
                    <a:pt x="673" y="673"/>
                  </a:lnTo>
                  <a:lnTo>
                    <a:pt x="328" y="673"/>
                  </a:lnTo>
                  <a:close/>
                  <a:moveTo>
                    <a:pt x="328" y="984"/>
                  </a:moveTo>
                  <a:lnTo>
                    <a:pt x="656" y="984"/>
                  </a:lnTo>
                  <a:lnTo>
                    <a:pt x="669" y="985"/>
                  </a:lnTo>
                  <a:lnTo>
                    <a:pt x="683" y="985"/>
                  </a:lnTo>
                  <a:lnTo>
                    <a:pt x="695" y="987"/>
                  </a:lnTo>
                  <a:lnTo>
                    <a:pt x="707" y="988"/>
                  </a:lnTo>
                  <a:lnTo>
                    <a:pt x="720" y="991"/>
                  </a:lnTo>
                  <a:lnTo>
                    <a:pt x="732" y="995"/>
                  </a:lnTo>
                  <a:lnTo>
                    <a:pt x="743" y="998"/>
                  </a:lnTo>
                  <a:lnTo>
                    <a:pt x="753" y="1002"/>
                  </a:lnTo>
                  <a:lnTo>
                    <a:pt x="765" y="1007"/>
                  </a:lnTo>
                  <a:lnTo>
                    <a:pt x="775" y="1012"/>
                  </a:lnTo>
                  <a:lnTo>
                    <a:pt x="785" y="1017"/>
                  </a:lnTo>
                  <a:lnTo>
                    <a:pt x="794" y="1024"/>
                  </a:lnTo>
                  <a:lnTo>
                    <a:pt x="803" y="1031"/>
                  </a:lnTo>
                  <a:lnTo>
                    <a:pt x="812" y="1037"/>
                  </a:lnTo>
                  <a:lnTo>
                    <a:pt x="820" y="1044"/>
                  </a:lnTo>
                  <a:lnTo>
                    <a:pt x="828" y="1053"/>
                  </a:lnTo>
                  <a:lnTo>
                    <a:pt x="834" y="1061"/>
                  </a:lnTo>
                  <a:lnTo>
                    <a:pt x="841" y="1070"/>
                  </a:lnTo>
                  <a:lnTo>
                    <a:pt x="848" y="1079"/>
                  </a:lnTo>
                  <a:lnTo>
                    <a:pt x="853" y="1088"/>
                  </a:lnTo>
                  <a:lnTo>
                    <a:pt x="859" y="1098"/>
                  </a:lnTo>
                  <a:lnTo>
                    <a:pt x="865" y="1108"/>
                  </a:lnTo>
                  <a:lnTo>
                    <a:pt x="869" y="1119"/>
                  </a:lnTo>
                  <a:lnTo>
                    <a:pt x="874" y="1131"/>
                  </a:lnTo>
                  <a:lnTo>
                    <a:pt x="880" y="1153"/>
                  </a:lnTo>
                  <a:lnTo>
                    <a:pt x="885" y="1178"/>
                  </a:lnTo>
                  <a:lnTo>
                    <a:pt x="888" y="1204"/>
                  </a:lnTo>
                  <a:lnTo>
                    <a:pt x="889" y="1230"/>
                  </a:lnTo>
                  <a:lnTo>
                    <a:pt x="888" y="1258"/>
                  </a:lnTo>
                  <a:lnTo>
                    <a:pt x="885" y="1283"/>
                  </a:lnTo>
                  <a:lnTo>
                    <a:pt x="880" y="1308"/>
                  </a:lnTo>
                  <a:lnTo>
                    <a:pt x="874" y="1332"/>
                  </a:lnTo>
                  <a:lnTo>
                    <a:pt x="869" y="1342"/>
                  </a:lnTo>
                  <a:lnTo>
                    <a:pt x="865" y="1353"/>
                  </a:lnTo>
                  <a:lnTo>
                    <a:pt x="859" y="1363"/>
                  </a:lnTo>
                  <a:lnTo>
                    <a:pt x="853" y="1373"/>
                  </a:lnTo>
                  <a:lnTo>
                    <a:pt x="848" y="1382"/>
                  </a:lnTo>
                  <a:lnTo>
                    <a:pt x="841" y="1392"/>
                  </a:lnTo>
                  <a:lnTo>
                    <a:pt x="834" y="1400"/>
                  </a:lnTo>
                  <a:lnTo>
                    <a:pt x="828" y="1409"/>
                  </a:lnTo>
                  <a:lnTo>
                    <a:pt x="820" y="1417"/>
                  </a:lnTo>
                  <a:lnTo>
                    <a:pt x="812" y="1424"/>
                  </a:lnTo>
                  <a:lnTo>
                    <a:pt x="803" y="1431"/>
                  </a:lnTo>
                  <a:lnTo>
                    <a:pt x="794" y="1437"/>
                  </a:lnTo>
                  <a:lnTo>
                    <a:pt x="785" y="1443"/>
                  </a:lnTo>
                  <a:lnTo>
                    <a:pt x="775" y="1449"/>
                  </a:lnTo>
                  <a:lnTo>
                    <a:pt x="765" y="1454"/>
                  </a:lnTo>
                  <a:lnTo>
                    <a:pt x="753" y="1459"/>
                  </a:lnTo>
                  <a:lnTo>
                    <a:pt x="743" y="1463"/>
                  </a:lnTo>
                  <a:lnTo>
                    <a:pt x="732" y="1466"/>
                  </a:lnTo>
                  <a:lnTo>
                    <a:pt x="720" y="1469"/>
                  </a:lnTo>
                  <a:lnTo>
                    <a:pt x="707" y="1472"/>
                  </a:lnTo>
                  <a:lnTo>
                    <a:pt x="695" y="1473"/>
                  </a:lnTo>
                  <a:lnTo>
                    <a:pt x="683" y="1475"/>
                  </a:lnTo>
                  <a:lnTo>
                    <a:pt x="669" y="1475"/>
                  </a:lnTo>
                  <a:lnTo>
                    <a:pt x="656" y="1477"/>
                  </a:lnTo>
                  <a:lnTo>
                    <a:pt x="328" y="1477"/>
                  </a:lnTo>
                  <a:lnTo>
                    <a:pt x="328" y="984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6778625" y="411163"/>
              <a:ext cx="2020888" cy="2144712"/>
            </a:xfrm>
            <a:custGeom>
              <a:avLst/>
              <a:gdLst/>
              <a:ahLst/>
              <a:cxnLst>
                <a:cxn ang="0">
                  <a:pos x="6365" y="6357"/>
                </a:cxn>
                <a:cxn ang="0">
                  <a:pos x="2996" y="4768"/>
                </a:cxn>
                <a:cxn ang="0">
                  <a:pos x="4494" y="6357"/>
                </a:cxn>
                <a:cxn ang="0">
                  <a:pos x="4868" y="6755"/>
                </a:cxn>
                <a:cxn ang="0">
                  <a:pos x="4494" y="5960"/>
                </a:cxn>
                <a:cxn ang="0">
                  <a:pos x="3370" y="5166"/>
                </a:cxn>
                <a:cxn ang="0">
                  <a:pos x="4494" y="5960"/>
                </a:cxn>
                <a:cxn ang="0">
                  <a:pos x="5991" y="5166"/>
                </a:cxn>
                <a:cxn ang="0">
                  <a:pos x="4868" y="5961"/>
                </a:cxn>
                <a:cxn ang="0">
                  <a:pos x="0" y="4371"/>
                </a:cxn>
                <a:cxn ang="0">
                  <a:pos x="6365" y="3973"/>
                </a:cxn>
                <a:cxn ang="0">
                  <a:pos x="0" y="4371"/>
                </a:cxn>
                <a:cxn ang="0">
                  <a:pos x="6365" y="3576"/>
                </a:cxn>
                <a:cxn ang="0">
                  <a:pos x="5804" y="0"/>
                </a:cxn>
                <a:cxn ang="0">
                  <a:pos x="5243" y="597"/>
                </a:cxn>
                <a:cxn ang="0">
                  <a:pos x="4681" y="0"/>
                </a:cxn>
                <a:cxn ang="0">
                  <a:pos x="3744" y="3576"/>
                </a:cxn>
                <a:cxn ang="0">
                  <a:pos x="4120" y="1193"/>
                </a:cxn>
                <a:cxn ang="0">
                  <a:pos x="4868" y="3576"/>
                </a:cxn>
                <a:cxn ang="0">
                  <a:pos x="5243" y="1193"/>
                </a:cxn>
                <a:cxn ang="0">
                  <a:pos x="5991" y="3576"/>
                </a:cxn>
                <a:cxn ang="0">
                  <a:pos x="3370" y="3576"/>
                </a:cxn>
                <a:cxn ang="0">
                  <a:pos x="1873" y="0"/>
                </a:cxn>
                <a:cxn ang="0">
                  <a:pos x="2247" y="398"/>
                </a:cxn>
                <a:cxn ang="0">
                  <a:pos x="2996" y="3178"/>
                </a:cxn>
                <a:cxn ang="0">
                  <a:pos x="2247" y="398"/>
                </a:cxn>
                <a:cxn ang="0">
                  <a:pos x="1499" y="3576"/>
                </a:cxn>
                <a:cxn ang="0">
                  <a:pos x="936" y="0"/>
                </a:cxn>
                <a:cxn ang="0">
                  <a:pos x="0" y="994"/>
                </a:cxn>
                <a:cxn ang="0">
                  <a:pos x="0" y="3576"/>
                </a:cxn>
                <a:cxn ang="0">
                  <a:pos x="1123" y="398"/>
                </a:cxn>
                <a:cxn ang="0">
                  <a:pos x="375" y="3178"/>
                </a:cxn>
                <a:cxn ang="0">
                  <a:pos x="2621" y="4768"/>
                </a:cxn>
                <a:cxn ang="0">
                  <a:pos x="0" y="6755"/>
                </a:cxn>
                <a:cxn ang="0">
                  <a:pos x="375" y="6357"/>
                </a:cxn>
                <a:cxn ang="0">
                  <a:pos x="2621" y="4768"/>
                </a:cxn>
                <a:cxn ang="0">
                  <a:pos x="375" y="5960"/>
                </a:cxn>
                <a:cxn ang="0">
                  <a:pos x="2247" y="5166"/>
                </a:cxn>
              </a:cxnLst>
              <a:rect l="0" t="0" r="r" b="b"/>
              <a:pathLst>
                <a:path w="6365" h="6755">
                  <a:moveTo>
                    <a:pt x="4868" y="6357"/>
                  </a:moveTo>
                  <a:lnTo>
                    <a:pt x="6365" y="6357"/>
                  </a:lnTo>
                  <a:lnTo>
                    <a:pt x="6365" y="4768"/>
                  </a:lnTo>
                  <a:lnTo>
                    <a:pt x="2996" y="4768"/>
                  </a:lnTo>
                  <a:lnTo>
                    <a:pt x="2996" y="6357"/>
                  </a:lnTo>
                  <a:lnTo>
                    <a:pt x="4494" y="6357"/>
                  </a:lnTo>
                  <a:lnTo>
                    <a:pt x="4494" y="6755"/>
                  </a:lnTo>
                  <a:lnTo>
                    <a:pt x="4868" y="6755"/>
                  </a:lnTo>
                  <a:lnTo>
                    <a:pt x="4868" y="6357"/>
                  </a:lnTo>
                  <a:close/>
                  <a:moveTo>
                    <a:pt x="4494" y="5960"/>
                  </a:moveTo>
                  <a:lnTo>
                    <a:pt x="3370" y="5960"/>
                  </a:lnTo>
                  <a:lnTo>
                    <a:pt x="3370" y="5166"/>
                  </a:lnTo>
                  <a:lnTo>
                    <a:pt x="4494" y="5166"/>
                  </a:lnTo>
                  <a:lnTo>
                    <a:pt x="4494" y="5960"/>
                  </a:lnTo>
                  <a:close/>
                  <a:moveTo>
                    <a:pt x="4868" y="5166"/>
                  </a:moveTo>
                  <a:lnTo>
                    <a:pt x="5991" y="5166"/>
                  </a:lnTo>
                  <a:lnTo>
                    <a:pt x="5991" y="5961"/>
                  </a:lnTo>
                  <a:lnTo>
                    <a:pt x="4868" y="5961"/>
                  </a:lnTo>
                  <a:lnTo>
                    <a:pt x="4868" y="5166"/>
                  </a:lnTo>
                  <a:close/>
                  <a:moveTo>
                    <a:pt x="0" y="4371"/>
                  </a:moveTo>
                  <a:lnTo>
                    <a:pt x="6365" y="4371"/>
                  </a:lnTo>
                  <a:lnTo>
                    <a:pt x="6365" y="3973"/>
                  </a:lnTo>
                  <a:lnTo>
                    <a:pt x="0" y="3973"/>
                  </a:lnTo>
                  <a:lnTo>
                    <a:pt x="0" y="4371"/>
                  </a:lnTo>
                  <a:close/>
                  <a:moveTo>
                    <a:pt x="5991" y="3576"/>
                  </a:moveTo>
                  <a:lnTo>
                    <a:pt x="6365" y="3576"/>
                  </a:lnTo>
                  <a:lnTo>
                    <a:pt x="6365" y="0"/>
                  </a:lnTo>
                  <a:lnTo>
                    <a:pt x="5804" y="0"/>
                  </a:lnTo>
                  <a:lnTo>
                    <a:pt x="5804" y="1"/>
                  </a:lnTo>
                  <a:lnTo>
                    <a:pt x="5243" y="597"/>
                  </a:lnTo>
                  <a:lnTo>
                    <a:pt x="5243" y="0"/>
                  </a:lnTo>
                  <a:lnTo>
                    <a:pt x="4681" y="0"/>
                  </a:lnTo>
                  <a:lnTo>
                    <a:pt x="3744" y="994"/>
                  </a:lnTo>
                  <a:lnTo>
                    <a:pt x="3744" y="3576"/>
                  </a:lnTo>
                  <a:lnTo>
                    <a:pt x="4120" y="3576"/>
                  </a:lnTo>
                  <a:lnTo>
                    <a:pt x="4120" y="1193"/>
                  </a:lnTo>
                  <a:lnTo>
                    <a:pt x="4868" y="398"/>
                  </a:lnTo>
                  <a:lnTo>
                    <a:pt x="4868" y="3576"/>
                  </a:lnTo>
                  <a:lnTo>
                    <a:pt x="5243" y="3576"/>
                  </a:lnTo>
                  <a:lnTo>
                    <a:pt x="5243" y="1193"/>
                  </a:lnTo>
                  <a:lnTo>
                    <a:pt x="5991" y="398"/>
                  </a:lnTo>
                  <a:lnTo>
                    <a:pt x="5991" y="3576"/>
                  </a:lnTo>
                  <a:close/>
                  <a:moveTo>
                    <a:pt x="1873" y="3576"/>
                  </a:moveTo>
                  <a:lnTo>
                    <a:pt x="3370" y="3576"/>
                  </a:lnTo>
                  <a:lnTo>
                    <a:pt x="3370" y="0"/>
                  </a:lnTo>
                  <a:lnTo>
                    <a:pt x="1873" y="0"/>
                  </a:lnTo>
                  <a:lnTo>
                    <a:pt x="1873" y="3576"/>
                  </a:lnTo>
                  <a:close/>
                  <a:moveTo>
                    <a:pt x="2247" y="398"/>
                  </a:moveTo>
                  <a:lnTo>
                    <a:pt x="2996" y="398"/>
                  </a:lnTo>
                  <a:lnTo>
                    <a:pt x="2996" y="3178"/>
                  </a:lnTo>
                  <a:lnTo>
                    <a:pt x="2247" y="3178"/>
                  </a:lnTo>
                  <a:lnTo>
                    <a:pt x="2247" y="398"/>
                  </a:lnTo>
                  <a:close/>
                  <a:moveTo>
                    <a:pt x="0" y="3576"/>
                  </a:moveTo>
                  <a:lnTo>
                    <a:pt x="1499" y="3576"/>
                  </a:lnTo>
                  <a:lnTo>
                    <a:pt x="1499" y="0"/>
                  </a:lnTo>
                  <a:lnTo>
                    <a:pt x="936" y="0"/>
                  </a:lnTo>
                  <a:lnTo>
                    <a:pt x="936" y="0"/>
                  </a:lnTo>
                  <a:lnTo>
                    <a:pt x="0" y="994"/>
                  </a:lnTo>
                  <a:lnTo>
                    <a:pt x="0" y="994"/>
                  </a:lnTo>
                  <a:lnTo>
                    <a:pt x="0" y="3576"/>
                  </a:lnTo>
                  <a:close/>
                  <a:moveTo>
                    <a:pt x="375" y="1193"/>
                  </a:moveTo>
                  <a:lnTo>
                    <a:pt x="1123" y="398"/>
                  </a:lnTo>
                  <a:lnTo>
                    <a:pt x="1123" y="3178"/>
                  </a:lnTo>
                  <a:lnTo>
                    <a:pt x="375" y="3178"/>
                  </a:lnTo>
                  <a:lnTo>
                    <a:pt x="375" y="1193"/>
                  </a:lnTo>
                  <a:close/>
                  <a:moveTo>
                    <a:pt x="2621" y="4768"/>
                  </a:moveTo>
                  <a:lnTo>
                    <a:pt x="0" y="4768"/>
                  </a:lnTo>
                  <a:lnTo>
                    <a:pt x="0" y="6755"/>
                  </a:lnTo>
                  <a:lnTo>
                    <a:pt x="375" y="6755"/>
                  </a:lnTo>
                  <a:lnTo>
                    <a:pt x="375" y="6357"/>
                  </a:lnTo>
                  <a:lnTo>
                    <a:pt x="2621" y="6357"/>
                  </a:lnTo>
                  <a:lnTo>
                    <a:pt x="2621" y="4768"/>
                  </a:lnTo>
                  <a:close/>
                  <a:moveTo>
                    <a:pt x="2247" y="5960"/>
                  </a:moveTo>
                  <a:lnTo>
                    <a:pt x="375" y="5960"/>
                  </a:lnTo>
                  <a:lnTo>
                    <a:pt x="375" y="5166"/>
                  </a:lnTo>
                  <a:lnTo>
                    <a:pt x="2247" y="5166"/>
                  </a:lnTo>
                  <a:lnTo>
                    <a:pt x="2247" y="5960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9631363" y="411163"/>
              <a:ext cx="119063" cy="2144712"/>
            </a:xfrm>
            <a:prstGeom prst="rect">
              <a:avLst/>
            </a:prstGeom>
            <a:solidFill>
              <a:srgbClr val="95C12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0322114" y="733967"/>
            <a:ext cx="11805309" cy="51538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r"/>
            <a:r>
              <a:rPr lang="ru-RU" sz="2400" spc="-20" dirty="0">
                <a:solidFill>
                  <a:srgbClr val="76787A"/>
                </a:solidFill>
              </a:rPr>
              <a:t>Семейная ипотека. Мифы и реальность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406776" y="733967"/>
            <a:ext cx="1015263" cy="51538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r"/>
            <a:fld id="{71D70AF6-F1AB-42EC-9B47-097709924270}" type="slidenum">
              <a:rPr lang="ru-RU" sz="2400" spc="-20" smtClean="0">
                <a:solidFill>
                  <a:srgbClr val="76787A"/>
                </a:solidFill>
              </a:rPr>
              <a:pPr algn="r"/>
              <a:t>11</a:t>
            </a:fld>
            <a:endParaRPr lang="ru-RU" sz="2400" spc="-20" dirty="0">
              <a:solidFill>
                <a:srgbClr val="76787A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46983" y="2654457"/>
            <a:ext cx="7214473" cy="102867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6000" spc="-20" dirty="0">
                <a:solidFill>
                  <a:srgbClr val="2F444E"/>
                </a:solidFill>
              </a:rPr>
              <a:t>Миф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82471" y="3833609"/>
            <a:ext cx="7940704" cy="117842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97000"/>
              </a:lnSpc>
            </a:pPr>
            <a:r>
              <a:rPr lang="ru-RU" sz="2600" spc="-20" dirty="0">
                <a:solidFill>
                  <a:srgbClr val="2F444E"/>
                </a:solidFill>
              </a:rPr>
              <a:t>Если квартира была приобретена семьей </a:t>
            </a:r>
          </a:p>
          <a:p>
            <a:pPr>
              <a:lnSpc>
                <a:spcPct val="97000"/>
              </a:lnSpc>
            </a:pPr>
            <a:r>
              <a:rPr lang="ru-RU" sz="2600" spc="-20" dirty="0">
                <a:solidFill>
                  <a:srgbClr val="2F444E"/>
                </a:solidFill>
              </a:rPr>
              <a:t>с детьми по ДДУ/ДКП/ДУПТ в ипотеку </a:t>
            </a:r>
          </a:p>
          <a:p>
            <a:pPr>
              <a:lnSpc>
                <a:spcPct val="97000"/>
              </a:lnSpc>
            </a:pPr>
            <a:r>
              <a:rPr lang="ru-RU" sz="2600" spc="-20" dirty="0">
                <a:solidFill>
                  <a:srgbClr val="2F444E"/>
                </a:solidFill>
              </a:rPr>
              <a:t>до 01.01.2018, а позднее в семье </a:t>
            </a:r>
          </a:p>
          <a:p>
            <a:pPr>
              <a:lnSpc>
                <a:spcPct val="97000"/>
              </a:lnSpc>
            </a:pPr>
            <a:r>
              <a:rPr lang="ru-RU" sz="2600" spc="-20" dirty="0">
                <a:solidFill>
                  <a:srgbClr val="2F444E"/>
                </a:solidFill>
              </a:rPr>
              <a:t>родился еще  ребенок, то рефинансировать </a:t>
            </a:r>
          </a:p>
          <a:p>
            <a:pPr>
              <a:lnSpc>
                <a:spcPct val="97000"/>
              </a:lnSpc>
            </a:pPr>
            <a:r>
              <a:rPr lang="ru-RU" sz="2600" spc="-20" dirty="0">
                <a:solidFill>
                  <a:srgbClr val="2F444E"/>
                </a:solidFill>
              </a:rPr>
              <a:t>действующий кредит невозможно.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48208" y="7557538"/>
            <a:ext cx="7214473" cy="102867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6000" spc="-20" dirty="0">
                <a:solidFill>
                  <a:srgbClr val="92D050"/>
                </a:solidFill>
              </a:rPr>
              <a:t>Реальность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83697" y="8736691"/>
            <a:ext cx="8580924" cy="53367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97000"/>
              </a:lnSpc>
            </a:pPr>
            <a:r>
              <a:rPr lang="ru-RU" sz="2600" b="1" spc="-20" dirty="0">
                <a:solidFill>
                  <a:srgbClr val="2F444E"/>
                </a:solidFill>
              </a:rPr>
              <a:t>В рамках программы «Семейная </a:t>
            </a:r>
          </a:p>
          <a:p>
            <a:pPr>
              <a:lnSpc>
                <a:spcPct val="97000"/>
              </a:lnSpc>
            </a:pPr>
            <a:r>
              <a:rPr lang="ru-RU" sz="2600" b="1" spc="-20" dirty="0">
                <a:solidFill>
                  <a:srgbClr val="2F444E"/>
                </a:solidFill>
              </a:rPr>
              <a:t>ипотека» возможно рефинансирование</a:t>
            </a:r>
            <a:r>
              <a:rPr lang="ru-RU" sz="2600" spc="-20" dirty="0">
                <a:solidFill>
                  <a:srgbClr val="2F444E"/>
                </a:solidFill>
              </a:rPr>
              <a:t>*</a:t>
            </a:r>
            <a:r>
              <a:rPr lang="ru-RU" sz="2600" b="1" spc="-20" dirty="0">
                <a:solidFill>
                  <a:srgbClr val="2F444E"/>
                </a:solidFill>
              </a:rPr>
              <a:t> </a:t>
            </a:r>
          </a:p>
          <a:p>
            <a:pPr>
              <a:lnSpc>
                <a:spcPct val="97000"/>
              </a:lnSpc>
            </a:pPr>
            <a:r>
              <a:rPr lang="ru-RU" sz="2600" b="1" spc="-20" dirty="0">
                <a:solidFill>
                  <a:srgbClr val="2F444E"/>
                </a:solidFill>
              </a:rPr>
              <a:t>ранее оформленной ипотеки, </a:t>
            </a:r>
            <a:r>
              <a:rPr lang="ru-RU" sz="2600" spc="-20" dirty="0">
                <a:solidFill>
                  <a:srgbClr val="2F444E"/>
                </a:solidFill>
              </a:rPr>
              <a:t>при условии </a:t>
            </a:r>
          </a:p>
          <a:p>
            <a:pPr>
              <a:lnSpc>
                <a:spcPct val="97000"/>
              </a:lnSpc>
            </a:pPr>
            <a:r>
              <a:rPr lang="ru-RU" sz="2600" spc="-20" dirty="0">
                <a:solidFill>
                  <a:srgbClr val="2F444E"/>
                </a:solidFill>
              </a:rPr>
              <a:t>приобретения квартиры по ДДУ/ДКП/ДУПТ </a:t>
            </a:r>
          </a:p>
          <a:p>
            <a:pPr>
              <a:lnSpc>
                <a:spcPct val="97000"/>
              </a:lnSpc>
            </a:pPr>
            <a:r>
              <a:rPr lang="ru-RU" sz="2600" spc="-20" dirty="0">
                <a:solidFill>
                  <a:srgbClr val="2F444E"/>
                </a:solidFill>
              </a:rPr>
              <a:t>от юридического лица</a:t>
            </a:r>
            <a:r>
              <a:rPr lang="ru-RU" sz="2600" spc="-100" dirty="0">
                <a:solidFill>
                  <a:srgbClr val="2F444E"/>
                </a:solidFill>
              </a:rPr>
              <a:t>**</a:t>
            </a:r>
            <a:r>
              <a:rPr lang="ru-RU" sz="2600" spc="-20" dirty="0">
                <a:solidFill>
                  <a:srgbClr val="2F444E"/>
                </a:solidFill>
              </a:rPr>
              <a:t>, и рождении </a:t>
            </a:r>
          </a:p>
          <a:p>
            <a:pPr>
              <a:lnSpc>
                <a:spcPct val="97000"/>
              </a:lnSpc>
            </a:pPr>
            <a:r>
              <a:rPr lang="ru-RU" sz="2600" spc="-20" dirty="0">
                <a:solidFill>
                  <a:srgbClr val="2F444E"/>
                </a:solidFill>
              </a:rPr>
              <a:t>2-го или последующего ребенка </a:t>
            </a:r>
          </a:p>
          <a:p>
            <a:pPr>
              <a:lnSpc>
                <a:spcPct val="97000"/>
              </a:lnSpc>
            </a:pPr>
            <a:r>
              <a:rPr lang="ru-RU" sz="2600" spc="-20" dirty="0">
                <a:solidFill>
                  <a:srgbClr val="2F444E"/>
                </a:solidFill>
              </a:rPr>
              <a:t>после 01.01.2018 года.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83696" y="11818961"/>
            <a:ext cx="8430799" cy="696038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97000"/>
              </a:lnSpc>
            </a:pPr>
            <a:r>
              <a:rPr lang="ru-RU" sz="2600" spc="-40" dirty="0">
                <a:solidFill>
                  <a:srgbClr val="2F444E"/>
                </a:solidFill>
              </a:rPr>
              <a:t>Также возможно рефинансирование </a:t>
            </a:r>
          </a:p>
          <a:p>
            <a:pPr>
              <a:lnSpc>
                <a:spcPct val="97000"/>
              </a:lnSpc>
            </a:pPr>
            <a:r>
              <a:rPr lang="ru-RU" sz="2600" spc="-40" dirty="0">
                <a:solidFill>
                  <a:srgbClr val="2F444E"/>
                </a:solidFill>
              </a:rPr>
              <a:t>уже ранее рефинансированных кредитов!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55817" y="2130201"/>
            <a:ext cx="2733341" cy="410212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98000"/>
              </a:lnSpc>
            </a:pPr>
            <a:r>
              <a:rPr lang="en-US" sz="23000" spc="-30" dirty="0">
                <a:solidFill>
                  <a:srgbClr val="95C12E"/>
                </a:solidFill>
              </a:rPr>
              <a:t>9</a:t>
            </a:r>
            <a:endParaRPr lang="ru-RU" sz="23000" spc="-30" dirty="0">
              <a:solidFill>
                <a:srgbClr val="95C12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470617" y="11961625"/>
            <a:ext cx="9587789" cy="63294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1500" spc="-20" dirty="0">
                <a:solidFill>
                  <a:schemeClr val="bg1"/>
                </a:solidFill>
              </a:rPr>
              <a:t>До государственной регистрации ипотеки в пользу Банка — ключевая ставка ЦБ РФ +4</a:t>
            </a:r>
            <a:r>
              <a:rPr lang="ru-RU" sz="800" spc="-20" dirty="0">
                <a:solidFill>
                  <a:schemeClr val="bg1"/>
                </a:solidFill>
              </a:rPr>
              <a:t> </a:t>
            </a:r>
            <a:r>
              <a:rPr lang="ru-RU" sz="1500" spc="-20" dirty="0">
                <a:solidFill>
                  <a:schemeClr val="bg1"/>
                </a:solidFill>
              </a:rPr>
              <a:t>%</a:t>
            </a:r>
          </a:p>
          <a:p>
            <a:r>
              <a:rPr lang="ru-RU" sz="1500" spc="-20" dirty="0" err="1">
                <a:solidFill>
                  <a:schemeClr val="bg1"/>
                </a:solidFill>
              </a:rPr>
              <a:t>Продавцом-юридическим</a:t>
            </a:r>
            <a:r>
              <a:rPr lang="ru-RU" sz="1500" spc="-20" dirty="0">
                <a:solidFill>
                  <a:schemeClr val="bg1"/>
                </a:solidFill>
              </a:rPr>
              <a:t> лицом по данной программе не могут выступать инвестиционный </a:t>
            </a:r>
          </a:p>
          <a:p>
            <a:r>
              <a:rPr lang="ru-RU" sz="1500" spc="-20" dirty="0">
                <a:solidFill>
                  <a:schemeClr val="bg1"/>
                </a:solidFill>
              </a:rPr>
              <a:t>фонд или управляющая компания инвестиционного фонда</a:t>
            </a:r>
            <a:endParaRPr lang="ru-RU" sz="1500" spc="-4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094895" y="11961625"/>
            <a:ext cx="462649" cy="63294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r"/>
            <a:r>
              <a:rPr lang="en-US" sz="1500" spc="-20" dirty="0">
                <a:solidFill>
                  <a:schemeClr val="bg1"/>
                </a:solidFill>
              </a:rPr>
              <a:t>*</a:t>
            </a:r>
          </a:p>
          <a:p>
            <a:pPr algn="r"/>
            <a:r>
              <a:rPr lang="en-US" sz="1500" spc="-20" dirty="0">
                <a:solidFill>
                  <a:schemeClr val="bg1"/>
                </a:solidFill>
              </a:rPr>
              <a:t>**</a:t>
            </a:r>
            <a:endParaRPr lang="ru-RU" sz="1500" spc="-40" dirty="0">
              <a:solidFill>
                <a:schemeClr val="bg1"/>
              </a:solidFill>
            </a:endParaRPr>
          </a:p>
        </p:txBody>
      </p:sp>
      <p:sp>
        <p:nvSpPr>
          <p:cNvPr id="48131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24385588" cy="137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3530600" y="6777038"/>
            <a:ext cx="7899400" cy="38100"/>
          </a:xfrm>
          <a:prstGeom prst="rect">
            <a:avLst/>
          </a:prstGeom>
          <a:solidFill>
            <a:srgbClr val="A0C65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124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>
            <a:grpSpLocks noChangeAspect="1"/>
          </p:cNvGrpSpPr>
          <p:nvPr/>
        </p:nvGrpSpPr>
        <p:grpSpPr>
          <a:xfrm>
            <a:off x="1080960" y="510651"/>
            <a:ext cx="2502000" cy="940250"/>
            <a:chOff x="6778625" y="411163"/>
            <a:chExt cx="5707063" cy="2144712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10464800" y="1212850"/>
              <a:ext cx="2020888" cy="568325"/>
            </a:xfrm>
            <a:custGeom>
              <a:avLst/>
              <a:gdLst/>
              <a:ahLst/>
              <a:cxnLst>
                <a:cxn ang="0">
                  <a:pos x="5917" y="0"/>
                </a:cxn>
                <a:cxn ang="0">
                  <a:pos x="5045" y="0"/>
                </a:cxn>
                <a:cxn ang="0">
                  <a:pos x="5373" y="853"/>
                </a:cxn>
                <a:cxn ang="0">
                  <a:pos x="5745" y="839"/>
                </a:cxn>
                <a:cxn ang="0">
                  <a:pos x="4532" y="0"/>
                </a:cxn>
                <a:cxn ang="0">
                  <a:pos x="3634" y="731"/>
                </a:cxn>
                <a:cxn ang="0">
                  <a:pos x="3306" y="1788"/>
                </a:cxn>
                <a:cxn ang="0">
                  <a:pos x="4204" y="1039"/>
                </a:cxn>
                <a:cxn ang="0">
                  <a:pos x="2962" y="1788"/>
                </a:cxn>
                <a:cxn ang="0">
                  <a:pos x="1480" y="1788"/>
                </a:cxn>
                <a:cxn ang="0">
                  <a:pos x="2521" y="1471"/>
                </a:cxn>
                <a:cxn ang="0">
                  <a:pos x="2016" y="1178"/>
                </a:cxn>
                <a:cxn ang="0">
                  <a:pos x="328" y="673"/>
                </a:cxn>
                <a:cxn ang="0">
                  <a:pos x="1112" y="0"/>
                </a:cxn>
                <a:cxn ang="0">
                  <a:pos x="673" y="1788"/>
                </a:cxn>
                <a:cxn ang="0">
                  <a:pos x="765" y="1782"/>
                </a:cxn>
                <a:cxn ang="0">
                  <a:pos x="849" y="1764"/>
                </a:cxn>
                <a:cxn ang="0">
                  <a:pos x="925" y="1736"/>
                </a:cxn>
                <a:cxn ang="0">
                  <a:pos x="994" y="1698"/>
                </a:cxn>
                <a:cxn ang="0">
                  <a:pos x="1055" y="1650"/>
                </a:cxn>
                <a:cxn ang="0">
                  <a:pos x="1105" y="1592"/>
                </a:cxn>
                <a:cxn ang="0">
                  <a:pos x="1148" y="1527"/>
                </a:cxn>
                <a:cxn ang="0">
                  <a:pos x="1180" y="1455"/>
                </a:cxn>
                <a:cxn ang="0">
                  <a:pos x="1203" y="1376"/>
                </a:cxn>
                <a:cxn ang="0">
                  <a:pos x="1215" y="1290"/>
                </a:cxn>
                <a:cxn ang="0">
                  <a:pos x="1217" y="1199"/>
                </a:cxn>
                <a:cxn ang="0">
                  <a:pos x="1208" y="1113"/>
                </a:cxn>
                <a:cxn ang="0">
                  <a:pos x="1188" y="1031"/>
                </a:cxn>
                <a:cxn ang="0">
                  <a:pos x="1159" y="957"/>
                </a:cxn>
                <a:cxn ang="0">
                  <a:pos x="1120" y="888"/>
                </a:cxn>
                <a:cxn ang="0">
                  <a:pos x="1071" y="829"/>
                </a:cxn>
                <a:cxn ang="0">
                  <a:pos x="1014" y="778"/>
                </a:cxn>
                <a:cxn ang="0">
                  <a:pos x="948" y="735"/>
                </a:cxn>
                <a:cxn ang="0">
                  <a:pos x="875" y="704"/>
                </a:cxn>
                <a:cxn ang="0">
                  <a:pos x="793" y="683"/>
                </a:cxn>
                <a:cxn ang="0">
                  <a:pos x="704" y="673"/>
                </a:cxn>
                <a:cxn ang="0">
                  <a:pos x="328" y="984"/>
                </a:cxn>
                <a:cxn ang="0">
                  <a:pos x="683" y="985"/>
                </a:cxn>
                <a:cxn ang="0">
                  <a:pos x="720" y="991"/>
                </a:cxn>
                <a:cxn ang="0">
                  <a:pos x="753" y="1002"/>
                </a:cxn>
                <a:cxn ang="0">
                  <a:pos x="785" y="1017"/>
                </a:cxn>
                <a:cxn ang="0">
                  <a:pos x="812" y="1037"/>
                </a:cxn>
                <a:cxn ang="0">
                  <a:pos x="834" y="1061"/>
                </a:cxn>
                <a:cxn ang="0">
                  <a:pos x="853" y="1088"/>
                </a:cxn>
                <a:cxn ang="0">
                  <a:pos x="869" y="1119"/>
                </a:cxn>
                <a:cxn ang="0">
                  <a:pos x="885" y="1178"/>
                </a:cxn>
                <a:cxn ang="0">
                  <a:pos x="888" y="1258"/>
                </a:cxn>
                <a:cxn ang="0">
                  <a:pos x="874" y="1332"/>
                </a:cxn>
                <a:cxn ang="0">
                  <a:pos x="859" y="1363"/>
                </a:cxn>
                <a:cxn ang="0">
                  <a:pos x="841" y="1392"/>
                </a:cxn>
                <a:cxn ang="0">
                  <a:pos x="820" y="1417"/>
                </a:cxn>
                <a:cxn ang="0">
                  <a:pos x="794" y="1437"/>
                </a:cxn>
                <a:cxn ang="0">
                  <a:pos x="765" y="1454"/>
                </a:cxn>
                <a:cxn ang="0">
                  <a:pos x="732" y="1466"/>
                </a:cxn>
                <a:cxn ang="0">
                  <a:pos x="695" y="1473"/>
                </a:cxn>
                <a:cxn ang="0">
                  <a:pos x="656" y="1477"/>
                </a:cxn>
              </a:cxnLst>
              <a:rect l="0" t="0" r="r" b="b"/>
              <a:pathLst>
                <a:path w="6365" h="1788">
                  <a:moveTo>
                    <a:pt x="5745" y="839"/>
                  </a:moveTo>
                  <a:lnTo>
                    <a:pt x="6309" y="0"/>
                  </a:lnTo>
                  <a:lnTo>
                    <a:pt x="5917" y="0"/>
                  </a:lnTo>
                  <a:lnTo>
                    <a:pt x="5373" y="848"/>
                  </a:lnTo>
                  <a:lnTo>
                    <a:pt x="5373" y="0"/>
                  </a:lnTo>
                  <a:lnTo>
                    <a:pt x="5045" y="0"/>
                  </a:lnTo>
                  <a:lnTo>
                    <a:pt x="5045" y="1788"/>
                  </a:lnTo>
                  <a:lnTo>
                    <a:pt x="5373" y="1788"/>
                  </a:lnTo>
                  <a:lnTo>
                    <a:pt x="5373" y="853"/>
                  </a:lnTo>
                  <a:lnTo>
                    <a:pt x="5964" y="1788"/>
                  </a:lnTo>
                  <a:lnTo>
                    <a:pt x="6365" y="1788"/>
                  </a:lnTo>
                  <a:lnTo>
                    <a:pt x="5745" y="839"/>
                  </a:lnTo>
                  <a:close/>
                  <a:moveTo>
                    <a:pt x="4204" y="1788"/>
                  </a:moveTo>
                  <a:lnTo>
                    <a:pt x="4532" y="1788"/>
                  </a:lnTo>
                  <a:lnTo>
                    <a:pt x="4532" y="0"/>
                  </a:lnTo>
                  <a:lnTo>
                    <a:pt x="4204" y="0"/>
                  </a:lnTo>
                  <a:lnTo>
                    <a:pt x="4204" y="731"/>
                  </a:lnTo>
                  <a:lnTo>
                    <a:pt x="3634" y="731"/>
                  </a:lnTo>
                  <a:lnTo>
                    <a:pt x="3634" y="0"/>
                  </a:lnTo>
                  <a:lnTo>
                    <a:pt x="3306" y="0"/>
                  </a:lnTo>
                  <a:lnTo>
                    <a:pt x="3306" y="1788"/>
                  </a:lnTo>
                  <a:lnTo>
                    <a:pt x="3634" y="1788"/>
                  </a:lnTo>
                  <a:lnTo>
                    <a:pt x="3634" y="1039"/>
                  </a:lnTo>
                  <a:lnTo>
                    <a:pt x="4204" y="1039"/>
                  </a:lnTo>
                  <a:lnTo>
                    <a:pt x="4204" y="1788"/>
                  </a:lnTo>
                  <a:close/>
                  <a:moveTo>
                    <a:pt x="2619" y="1788"/>
                  </a:moveTo>
                  <a:lnTo>
                    <a:pt x="2962" y="1788"/>
                  </a:lnTo>
                  <a:lnTo>
                    <a:pt x="2349" y="0"/>
                  </a:lnTo>
                  <a:lnTo>
                    <a:pt x="2091" y="0"/>
                  </a:lnTo>
                  <a:lnTo>
                    <a:pt x="1480" y="1788"/>
                  </a:lnTo>
                  <a:lnTo>
                    <a:pt x="1822" y="1788"/>
                  </a:lnTo>
                  <a:lnTo>
                    <a:pt x="1923" y="1471"/>
                  </a:lnTo>
                  <a:lnTo>
                    <a:pt x="2521" y="1471"/>
                  </a:lnTo>
                  <a:lnTo>
                    <a:pt x="2619" y="1788"/>
                  </a:lnTo>
                  <a:close/>
                  <a:moveTo>
                    <a:pt x="2434" y="1178"/>
                  </a:moveTo>
                  <a:lnTo>
                    <a:pt x="2016" y="1178"/>
                  </a:lnTo>
                  <a:lnTo>
                    <a:pt x="2229" y="528"/>
                  </a:lnTo>
                  <a:lnTo>
                    <a:pt x="2434" y="1178"/>
                  </a:lnTo>
                  <a:close/>
                  <a:moveTo>
                    <a:pt x="328" y="673"/>
                  </a:moveTo>
                  <a:lnTo>
                    <a:pt x="328" y="311"/>
                  </a:lnTo>
                  <a:lnTo>
                    <a:pt x="1112" y="311"/>
                  </a:lnTo>
                  <a:lnTo>
                    <a:pt x="1112" y="0"/>
                  </a:lnTo>
                  <a:lnTo>
                    <a:pt x="0" y="0"/>
                  </a:lnTo>
                  <a:lnTo>
                    <a:pt x="0" y="1788"/>
                  </a:lnTo>
                  <a:lnTo>
                    <a:pt x="673" y="1788"/>
                  </a:lnTo>
                  <a:lnTo>
                    <a:pt x="704" y="1787"/>
                  </a:lnTo>
                  <a:lnTo>
                    <a:pt x="734" y="1785"/>
                  </a:lnTo>
                  <a:lnTo>
                    <a:pt x="765" y="1782"/>
                  </a:lnTo>
                  <a:lnTo>
                    <a:pt x="793" y="1778"/>
                  </a:lnTo>
                  <a:lnTo>
                    <a:pt x="821" y="1771"/>
                  </a:lnTo>
                  <a:lnTo>
                    <a:pt x="849" y="1764"/>
                  </a:lnTo>
                  <a:lnTo>
                    <a:pt x="875" y="1756"/>
                  </a:lnTo>
                  <a:lnTo>
                    <a:pt x="901" y="1746"/>
                  </a:lnTo>
                  <a:lnTo>
                    <a:pt x="925" y="1736"/>
                  </a:lnTo>
                  <a:lnTo>
                    <a:pt x="949" y="1724"/>
                  </a:lnTo>
                  <a:lnTo>
                    <a:pt x="973" y="1711"/>
                  </a:lnTo>
                  <a:lnTo>
                    <a:pt x="994" y="1698"/>
                  </a:lnTo>
                  <a:lnTo>
                    <a:pt x="1015" y="1682"/>
                  </a:lnTo>
                  <a:lnTo>
                    <a:pt x="1035" y="1666"/>
                  </a:lnTo>
                  <a:lnTo>
                    <a:pt x="1055" y="1650"/>
                  </a:lnTo>
                  <a:lnTo>
                    <a:pt x="1072" y="1632"/>
                  </a:lnTo>
                  <a:lnTo>
                    <a:pt x="1089" y="1612"/>
                  </a:lnTo>
                  <a:lnTo>
                    <a:pt x="1105" y="1592"/>
                  </a:lnTo>
                  <a:lnTo>
                    <a:pt x="1121" y="1572"/>
                  </a:lnTo>
                  <a:lnTo>
                    <a:pt x="1134" y="1550"/>
                  </a:lnTo>
                  <a:lnTo>
                    <a:pt x="1148" y="1527"/>
                  </a:lnTo>
                  <a:lnTo>
                    <a:pt x="1160" y="1505"/>
                  </a:lnTo>
                  <a:lnTo>
                    <a:pt x="1170" y="1480"/>
                  </a:lnTo>
                  <a:lnTo>
                    <a:pt x="1180" y="1455"/>
                  </a:lnTo>
                  <a:lnTo>
                    <a:pt x="1189" y="1429"/>
                  </a:lnTo>
                  <a:lnTo>
                    <a:pt x="1196" y="1402"/>
                  </a:lnTo>
                  <a:lnTo>
                    <a:pt x="1203" y="1376"/>
                  </a:lnTo>
                  <a:lnTo>
                    <a:pt x="1208" y="1347"/>
                  </a:lnTo>
                  <a:lnTo>
                    <a:pt x="1213" y="1319"/>
                  </a:lnTo>
                  <a:lnTo>
                    <a:pt x="1215" y="1290"/>
                  </a:lnTo>
                  <a:lnTo>
                    <a:pt x="1217" y="1260"/>
                  </a:lnTo>
                  <a:lnTo>
                    <a:pt x="1217" y="1230"/>
                  </a:lnTo>
                  <a:lnTo>
                    <a:pt x="1217" y="1199"/>
                  </a:lnTo>
                  <a:lnTo>
                    <a:pt x="1215" y="1170"/>
                  </a:lnTo>
                  <a:lnTo>
                    <a:pt x="1212" y="1141"/>
                  </a:lnTo>
                  <a:lnTo>
                    <a:pt x="1208" y="1113"/>
                  </a:lnTo>
                  <a:lnTo>
                    <a:pt x="1203" y="1085"/>
                  </a:lnTo>
                  <a:lnTo>
                    <a:pt x="1196" y="1058"/>
                  </a:lnTo>
                  <a:lnTo>
                    <a:pt x="1188" y="1031"/>
                  </a:lnTo>
                  <a:lnTo>
                    <a:pt x="1180" y="1005"/>
                  </a:lnTo>
                  <a:lnTo>
                    <a:pt x="1170" y="980"/>
                  </a:lnTo>
                  <a:lnTo>
                    <a:pt x="1159" y="957"/>
                  </a:lnTo>
                  <a:lnTo>
                    <a:pt x="1148" y="933"/>
                  </a:lnTo>
                  <a:lnTo>
                    <a:pt x="1134" y="911"/>
                  </a:lnTo>
                  <a:lnTo>
                    <a:pt x="1120" y="888"/>
                  </a:lnTo>
                  <a:lnTo>
                    <a:pt x="1105" y="868"/>
                  </a:lnTo>
                  <a:lnTo>
                    <a:pt x="1088" y="848"/>
                  </a:lnTo>
                  <a:lnTo>
                    <a:pt x="1071" y="829"/>
                  </a:lnTo>
                  <a:lnTo>
                    <a:pt x="1053" y="811"/>
                  </a:lnTo>
                  <a:lnTo>
                    <a:pt x="1034" y="794"/>
                  </a:lnTo>
                  <a:lnTo>
                    <a:pt x="1014" y="778"/>
                  </a:lnTo>
                  <a:lnTo>
                    <a:pt x="993" y="762"/>
                  </a:lnTo>
                  <a:lnTo>
                    <a:pt x="971" y="749"/>
                  </a:lnTo>
                  <a:lnTo>
                    <a:pt x="948" y="735"/>
                  </a:lnTo>
                  <a:lnTo>
                    <a:pt x="924" y="724"/>
                  </a:lnTo>
                  <a:lnTo>
                    <a:pt x="899" y="714"/>
                  </a:lnTo>
                  <a:lnTo>
                    <a:pt x="875" y="704"/>
                  </a:lnTo>
                  <a:lnTo>
                    <a:pt x="848" y="696"/>
                  </a:lnTo>
                  <a:lnTo>
                    <a:pt x="821" y="688"/>
                  </a:lnTo>
                  <a:lnTo>
                    <a:pt x="793" y="683"/>
                  </a:lnTo>
                  <a:lnTo>
                    <a:pt x="764" y="678"/>
                  </a:lnTo>
                  <a:lnTo>
                    <a:pt x="734" y="675"/>
                  </a:lnTo>
                  <a:lnTo>
                    <a:pt x="704" y="673"/>
                  </a:lnTo>
                  <a:lnTo>
                    <a:pt x="673" y="673"/>
                  </a:lnTo>
                  <a:lnTo>
                    <a:pt x="328" y="673"/>
                  </a:lnTo>
                  <a:close/>
                  <a:moveTo>
                    <a:pt x="328" y="984"/>
                  </a:moveTo>
                  <a:lnTo>
                    <a:pt x="656" y="984"/>
                  </a:lnTo>
                  <a:lnTo>
                    <a:pt x="669" y="985"/>
                  </a:lnTo>
                  <a:lnTo>
                    <a:pt x="683" y="985"/>
                  </a:lnTo>
                  <a:lnTo>
                    <a:pt x="695" y="987"/>
                  </a:lnTo>
                  <a:lnTo>
                    <a:pt x="707" y="988"/>
                  </a:lnTo>
                  <a:lnTo>
                    <a:pt x="720" y="991"/>
                  </a:lnTo>
                  <a:lnTo>
                    <a:pt x="732" y="995"/>
                  </a:lnTo>
                  <a:lnTo>
                    <a:pt x="743" y="998"/>
                  </a:lnTo>
                  <a:lnTo>
                    <a:pt x="753" y="1002"/>
                  </a:lnTo>
                  <a:lnTo>
                    <a:pt x="765" y="1007"/>
                  </a:lnTo>
                  <a:lnTo>
                    <a:pt x="775" y="1012"/>
                  </a:lnTo>
                  <a:lnTo>
                    <a:pt x="785" y="1017"/>
                  </a:lnTo>
                  <a:lnTo>
                    <a:pt x="794" y="1024"/>
                  </a:lnTo>
                  <a:lnTo>
                    <a:pt x="803" y="1031"/>
                  </a:lnTo>
                  <a:lnTo>
                    <a:pt x="812" y="1037"/>
                  </a:lnTo>
                  <a:lnTo>
                    <a:pt x="820" y="1044"/>
                  </a:lnTo>
                  <a:lnTo>
                    <a:pt x="828" y="1053"/>
                  </a:lnTo>
                  <a:lnTo>
                    <a:pt x="834" y="1061"/>
                  </a:lnTo>
                  <a:lnTo>
                    <a:pt x="841" y="1070"/>
                  </a:lnTo>
                  <a:lnTo>
                    <a:pt x="848" y="1079"/>
                  </a:lnTo>
                  <a:lnTo>
                    <a:pt x="853" y="1088"/>
                  </a:lnTo>
                  <a:lnTo>
                    <a:pt x="859" y="1098"/>
                  </a:lnTo>
                  <a:lnTo>
                    <a:pt x="865" y="1108"/>
                  </a:lnTo>
                  <a:lnTo>
                    <a:pt x="869" y="1119"/>
                  </a:lnTo>
                  <a:lnTo>
                    <a:pt x="874" y="1131"/>
                  </a:lnTo>
                  <a:lnTo>
                    <a:pt x="880" y="1153"/>
                  </a:lnTo>
                  <a:lnTo>
                    <a:pt x="885" y="1178"/>
                  </a:lnTo>
                  <a:lnTo>
                    <a:pt x="888" y="1204"/>
                  </a:lnTo>
                  <a:lnTo>
                    <a:pt x="889" y="1230"/>
                  </a:lnTo>
                  <a:lnTo>
                    <a:pt x="888" y="1258"/>
                  </a:lnTo>
                  <a:lnTo>
                    <a:pt x="885" y="1283"/>
                  </a:lnTo>
                  <a:lnTo>
                    <a:pt x="880" y="1308"/>
                  </a:lnTo>
                  <a:lnTo>
                    <a:pt x="874" y="1332"/>
                  </a:lnTo>
                  <a:lnTo>
                    <a:pt x="869" y="1342"/>
                  </a:lnTo>
                  <a:lnTo>
                    <a:pt x="865" y="1353"/>
                  </a:lnTo>
                  <a:lnTo>
                    <a:pt x="859" y="1363"/>
                  </a:lnTo>
                  <a:lnTo>
                    <a:pt x="853" y="1373"/>
                  </a:lnTo>
                  <a:lnTo>
                    <a:pt x="848" y="1382"/>
                  </a:lnTo>
                  <a:lnTo>
                    <a:pt x="841" y="1392"/>
                  </a:lnTo>
                  <a:lnTo>
                    <a:pt x="834" y="1400"/>
                  </a:lnTo>
                  <a:lnTo>
                    <a:pt x="828" y="1409"/>
                  </a:lnTo>
                  <a:lnTo>
                    <a:pt x="820" y="1417"/>
                  </a:lnTo>
                  <a:lnTo>
                    <a:pt x="812" y="1424"/>
                  </a:lnTo>
                  <a:lnTo>
                    <a:pt x="803" y="1431"/>
                  </a:lnTo>
                  <a:lnTo>
                    <a:pt x="794" y="1437"/>
                  </a:lnTo>
                  <a:lnTo>
                    <a:pt x="785" y="1443"/>
                  </a:lnTo>
                  <a:lnTo>
                    <a:pt x="775" y="1449"/>
                  </a:lnTo>
                  <a:lnTo>
                    <a:pt x="765" y="1454"/>
                  </a:lnTo>
                  <a:lnTo>
                    <a:pt x="753" y="1459"/>
                  </a:lnTo>
                  <a:lnTo>
                    <a:pt x="743" y="1463"/>
                  </a:lnTo>
                  <a:lnTo>
                    <a:pt x="732" y="1466"/>
                  </a:lnTo>
                  <a:lnTo>
                    <a:pt x="720" y="1469"/>
                  </a:lnTo>
                  <a:lnTo>
                    <a:pt x="707" y="1472"/>
                  </a:lnTo>
                  <a:lnTo>
                    <a:pt x="695" y="1473"/>
                  </a:lnTo>
                  <a:lnTo>
                    <a:pt x="683" y="1475"/>
                  </a:lnTo>
                  <a:lnTo>
                    <a:pt x="669" y="1475"/>
                  </a:lnTo>
                  <a:lnTo>
                    <a:pt x="656" y="1477"/>
                  </a:lnTo>
                  <a:lnTo>
                    <a:pt x="328" y="1477"/>
                  </a:lnTo>
                  <a:lnTo>
                    <a:pt x="328" y="984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6778625" y="411163"/>
              <a:ext cx="2020888" cy="2144712"/>
            </a:xfrm>
            <a:custGeom>
              <a:avLst/>
              <a:gdLst/>
              <a:ahLst/>
              <a:cxnLst>
                <a:cxn ang="0">
                  <a:pos x="6365" y="6357"/>
                </a:cxn>
                <a:cxn ang="0">
                  <a:pos x="2996" y="4768"/>
                </a:cxn>
                <a:cxn ang="0">
                  <a:pos x="4494" y="6357"/>
                </a:cxn>
                <a:cxn ang="0">
                  <a:pos x="4868" y="6755"/>
                </a:cxn>
                <a:cxn ang="0">
                  <a:pos x="4494" y="5960"/>
                </a:cxn>
                <a:cxn ang="0">
                  <a:pos x="3370" y="5166"/>
                </a:cxn>
                <a:cxn ang="0">
                  <a:pos x="4494" y="5960"/>
                </a:cxn>
                <a:cxn ang="0">
                  <a:pos x="5991" y="5166"/>
                </a:cxn>
                <a:cxn ang="0">
                  <a:pos x="4868" y="5961"/>
                </a:cxn>
                <a:cxn ang="0">
                  <a:pos x="0" y="4371"/>
                </a:cxn>
                <a:cxn ang="0">
                  <a:pos x="6365" y="3973"/>
                </a:cxn>
                <a:cxn ang="0">
                  <a:pos x="0" y="4371"/>
                </a:cxn>
                <a:cxn ang="0">
                  <a:pos x="6365" y="3576"/>
                </a:cxn>
                <a:cxn ang="0">
                  <a:pos x="5804" y="0"/>
                </a:cxn>
                <a:cxn ang="0">
                  <a:pos x="5243" y="597"/>
                </a:cxn>
                <a:cxn ang="0">
                  <a:pos x="4681" y="0"/>
                </a:cxn>
                <a:cxn ang="0">
                  <a:pos x="3744" y="3576"/>
                </a:cxn>
                <a:cxn ang="0">
                  <a:pos x="4120" y="1193"/>
                </a:cxn>
                <a:cxn ang="0">
                  <a:pos x="4868" y="3576"/>
                </a:cxn>
                <a:cxn ang="0">
                  <a:pos x="5243" y="1193"/>
                </a:cxn>
                <a:cxn ang="0">
                  <a:pos x="5991" y="3576"/>
                </a:cxn>
                <a:cxn ang="0">
                  <a:pos x="3370" y="3576"/>
                </a:cxn>
                <a:cxn ang="0">
                  <a:pos x="1873" y="0"/>
                </a:cxn>
                <a:cxn ang="0">
                  <a:pos x="2247" y="398"/>
                </a:cxn>
                <a:cxn ang="0">
                  <a:pos x="2996" y="3178"/>
                </a:cxn>
                <a:cxn ang="0">
                  <a:pos x="2247" y="398"/>
                </a:cxn>
                <a:cxn ang="0">
                  <a:pos x="1499" y="3576"/>
                </a:cxn>
                <a:cxn ang="0">
                  <a:pos x="936" y="0"/>
                </a:cxn>
                <a:cxn ang="0">
                  <a:pos x="0" y="994"/>
                </a:cxn>
                <a:cxn ang="0">
                  <a:pos x="0" y="3576"/>
                </a:cxn>
                <a:cxn ang="0">
                  <a:pos x="1123" y="398"/>
                </a:cxn>
                <a:cxn ang="0">
                  <a:pos x="375" y="3178"/>
                </a:cxn>
                <a:cxn ang="0">
                  <a:pos x="2621" y="4768"/>
                </a:cxn>
                <a:cxn ang="0">
                  <a:pos x="0" y="6755"/>
                </a:cxn>
                <a:cxn ang="0">
                  <a:pos x="375" y="6357"/>
                </a:cxn>
                <a:cxn ang="0">
                  <a:pos x="2621" y="4768"/>
                </a:cxn>
                <a:cxn ang="0">
                  <a:pos x="375" y="5960"/>
                </a:cxn>
                <a:cxn ang="0">
                  <a:pos x="2247" y="5166"/>
                </a:cxn>
              </a:cxnLst>
              <a:rect l="0" t="0" r="r" b="b"/>
              <a:pathLst>
                <a:path w="6365" h="6755">
                  <a:moveTo>
                    <a:pt x="4868" y="6357"/>
                  </a:moveTo>
                  <a:lnTo>
                    <a:pt x="6365" y="6357"/>
                  </a:lnTo>
                  <a:lnTo>
                    <a:pt x="6365" y="4768"/>
                  </a:lnTo>
                  <a:lnTo>
                    <a:pt x="2996" y="4768"/>
                  </a:lnTo>
                  <a:lnTo>
                    <a:pt x="2996" y="6357"/>
                  </a:lnTo>
                  <a:lnTo>
                    <a:pt x="4494" y="6357"/>
                  </a:lnTo>
                  <a:lnTo>
                    <a:pt x="4494" y="6755"/>
                  </a:lnTo>
                  <a:lnTo>
                    <a:pt x="4868" y="6755"/>
                  </a:lnTo>
                  <a:lnTo>
                    <a:pt x="4868" y="6357"/>
                  </a:lnTo>
                  <a:close/>
                  <a:moveTo>
                    <a:pt x="4494" y="5960"/>
                  </a:moveTo>
                  <a:lnTo>
                    <a:pt x="3370" y="5960"/>
                  </a:lnTo>
                  <a:lnTo>
                    <a:pt x="3370" y="5166"/>
                  </a:lnTo>
                  <a:lnTo>
                    <a:pt x="4494" y="5166"/>
                  </a:lnTo>
                  <a:lnTo>
                    <a:pt x="4494" y="5960"/>
                  </a:lnTo>
                  <a:close/>
                  <a:moveTo>
                    <a:pt x="4868" y="5166"/>
                  </a:moveTo>
                  <a:lnTo>
                    <a:pt x="5991" y="5166"/>
                  </a:lnTo>
                  <a:lnTo>
                    <a:pt x="5991" y="5961"/>
                  </a:lnTo>
                  <a:lnTo>
                    <a:pt x="4868" y="5961"/>
                  </a:lnTo>
                  <a:lnTo>
                    <a:pt x="4868" y="5166"/>
                  </a:lnTo>
                  <a:close/>
                  <a:moveTo>
                    <a:pt x="0" y="4371"/>
                  </a:moveTo>
                  <a:lnTo>
                    <a:pt x="6365" y="4371"/>
                  </a:lnTo>
                  <a:lnTo>
                    <a:pt x="6365" y="3973"/>
                  </a:lnTo>
                  <a:lnTo>
                    <a:pt x="0" y="3973"/>
                  </a:lnTo>
                  <a:lnTo>
                    <a:pt x="0" y="4371"/>
                  </a:lnTo>
                  <a:close/>
                  <a:moveTo>
                    <a:pt x="5991" y="3576"/>
                  </a:moveTo>
                  <a:lnTo>
                    <a:pt x="6365" y="3576"/>
                  </a:lnTo>
                  <a:lnTo>
                    <a:pt x="6365" y="0"/>
                  </a:lnTo>
                  <a:lnTo>
                    <a:pt x="5804" y="0"/>
                  </a:lnTo>
                  <a:lnTo>
                    <a:pt x="5804" y="1"/>
                  </a:lnTo>
                  <a:lnTo>
                    <a:pt x="5243" y="597"/>
                  </a:lnTo>
                  <a:lnTo>
                    <a:pt x="5243" y="0"/>
                  </a:lnTo>
                  <a:lnTo>
                    <a:pt x="4681" y="0"/>
                  </a:lnTo>
                  <a:lnTo>
                    <a:pt x="3744" y="994"/>
                  </a:lnTo>
                  <a:lnTo>
                    <a:pt x="3744" y="3576"/>
                  </a:lnTo>
                  <a:lnTo>
                    <a:pt x="4120" y="3576"/>
                  </a:lnTo>
                  <a:lnTo>
                    <a:pt x="4120" y="1193"/>
                  </a:lnTo>
                  <a:lnTo>
                    <a:pt x="4868" y="398"/>
                  </a:lnTo>
                  <a:lnTo>
                    <a:pt x="4868" y="3576"/>
                  </a:lnTo>
                  <a:lnTo>
                    <a:pt x="5243" y="3576"/>
                  </a:lnTo>
                  <a:lnTo>
                    <a:pt x="5243" y="1193"/>
                  </a:lnTo>
                  <a:lnTo>
                    <a:pt x="5991" y="398"/>
                  </a:lnTo>
                  <a:lnTo>
                    <a:pt x="5991" y="3576"/>
                  </a:lnTo>
                  <a:close/>
                  <a:moveTo>
                    <a:pt x="1873" y="3576"/>
                  </a:moveTo>
                  <a:lnTo>
                    <a:pt x="3370" y="3576"/>
                  </a:lnTo>
                  <a:lnTo>
                    <a:pt x="3370" y="0"/>
                  </a:lnTo>
                  <a:lnTo>
                    <a:pt x="1873" y="0"/>
                  </a:lnTo>
                  <a:lnTo>
                    <a:pt x="1873" y="3576"/>
                  </a:lnTo>
                  <a:close/>
                  <a:moveTo>
                    <a:pt x="2247" y="398"/>
                  </a:moveTo>
                  <a:lnTo>
                    <a:pt x="2996" y="398"/>
                  </a:lnTo>
                  <a:lnTo>
                    <a:pt x="2996" y="3178"/>
                  </a:lnTo>
                  <a:lnTo>
                    <a:pt x="2247" y="3178"/>
                  </a:lnTo>
                  <a:lnTo>
                    <a:pt x="2247" y="398"/>
                  </a:lnTo>
                  <a:close/>
                  <a:moveTo>
                    <a:pt x="0" y="3576"/>
                  </a:moveTo>
                  <a:lnTo>
                    <a:pt x="1499" y="3576"/>
                  </a:lnTo>
                  <a:lnTo>
                    <a:pt x="1499" y="0"/>
                  </a:lnTo>
                  <a:lnTo>
                    <a:pt x="936" y="0"/>
                  </a:lnTo>
                  <a:lnTo>
                    <a:pt x="936" y="0"/>
                  </a:lnTo>
                  <a:lnTo>
                    <a:pt x="0" y="994"/>
                  </a:lnTo>
                  <a:lnTo>
                    <a:pt x="0" y="994"/>
                  </a:lnTo>
                  <a:lnTo>
                    <a:pt x="0" y="3576"/>
                  </a:lnTo>
                  <a:close/>
                  <a:moveTo>
                    <a:pt x="375" y="1193"/>
                  </a:moveTo>
                  <a:lnTo>
                    <a:pt x="1123" y="398"/>
                  </a:lnTo>
                  <a:lnTo>
                    <a:pt x="1123" y="3178"/>
                  </a:lnTo>
                  <a:lnTo>
                    <a:pt x="375" y="3178"/>
                  </a:lnTo>
                  <a:lnTo>
                    <a:pt x="375" y="1193"/>
                  </a:lnTo>
                  <a:close/>
                  <a:moveTo>
                    <a:pt x="2621" y="4768"/>
                  </a:moveTo>
                  <a:lnTo>
                    <a:pt x="0" y="4768"/>
                  </a:lnTo>
                  <a:lnTo>
                    <a:pt x="0" y="6755"/>
                  </a:lnTo>
                  <a:lnTo>
                    <a:pt x="375" y="6755"/>
                  </a:lnTo>
                  <a:lnTo>
                    <a:pt x="375" y="6357"/>
                  </a:lnTo>
                  <a:lnTo>
                    <a:pt x="2621" y="6357"/>
                  </a:lnTo>
                  <a:lnTo>
                    <a:pt x="2621" y="4768"/>
                  </a:lnTo>
                  <a:close/>
                  <a:moveTo>
                    <a:pt x="2247" y="5960"/>
                  </a:moveTo>
                  <a:lnTo>
                    <a:pt x="375" y="5960"/>
                  </a:lnTo>
                  <a:lnTo>
                    <a:pt x="375" y="5166"/>
                  </a:lnTo>
                  <a:lnTo>
                    <a:pt x="2247" y="5166"/>
                  </a:lnTo>
                  <a:lnTo>
                    <a:pt x="2247" y="5960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9631363" y="411163"/>
              <a:ext cx="119063" cy="2144712"/>
            </a:xfrm>
            <a:prstGeom prst="rect">
              <a:avLst/>
            </a:prstGeom>
            <a:solidFill>
              <a:srgbClr val="95C12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542098" y="2531625"/>
            <a:ext cx="7214473" cy="102867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6000" spc="-20" dirty="0">
                <a:solidFill>
                  <a:srgbClr val="2F444E"/>
                </a:solidFill>
              </a:rPr>
              <a:t>Миф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322114" y="733967"/>
            <a:ext cx="11805309" cy="51538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r"/>
            <a:r>
              <a:rPr lang="ru-RU" sz="2400" spc="-20" dirty="0">
                <a:solidFill>
                  <a:srgbClr val="76787A"/>
                </a:solidFill>
              </a:rPr>
              <a:t>Семейная ипотека. Мифы и реальность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406776" y="733967"/>
            <a:ext cx="1015263" cy="51538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r"/>
            <a:fld id="{71D70AF6-F1AB-42EC-9B47-097709924270}" type="slidenum">
              <a:rPr lang="ru-RU" sz="2400" spc="-20" smtClean="0">
                <a:solidFill>
                  <a:srgbClr val="76787A"/>
                </a:solidFill>
              </a:rPr>
              <a:pPr algn="r"/>
              <a:t>12</a:t>
            </a:fld>
            <a:endParaRPr lang="ru-RU" sz="2400" spc="-20" dirty="0">
              <a:solidFill>
                <a:srgbClr val="76787A"/>
              </a:solidFill>
            </a:endParaRPr>
          </a:p>
        </p:txBody>
      </p:sp>
      <p:sp>
        <p:nvSpPr>
          <p:cNvPr id="297" name="TextBox 296"/>
          <p:cNvSpPr txBox="1"/>
          <p:nvPr/>
        </p:nvSpPr>
        <p:spPr>
          <a:xfrm>
            <a:off x="4577587" y="3765369"/>
            <a:ext cx="7190862" cy="117842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97000"/>
              </a:lnSpc>
            </a:pPr>
            <a:r>
              <a:rPr lang="ru-RU" sz="2600" spc="-20" dirty="0">
                <a:solidFill>
                  <a:srgbClr val="2F444E"/>
                </a:solidFill>
              </a:rPr>
              <a:t>Взять ипотеку по программе </a:t>
            </a:r>
          </a:p>
          <a:p>
            <a:pPr>
              <a:lnSpc>
                <a:spcPct val="97000"/>
              </a:lnSpc>
            </a:pPr>
            <a:r>
              <a:rPr lang="ru-RU" sz="2600" spc="-20" dirty="0">
                <a:solidFill>
                  <a:srgbClr val="2F444E"/>
                </a:solidFill>
              </a:rPr>
              <a:t>«Семейная ипотека» могут </a:t>
            </a:r>
          </a:p>
          <a:p>
            <a:pPr>
              <a:lnSpc>
                <a:spcPct val="97000"/>
              </a:lnSpc>
            </a:pPr>
            <a:r>
              <a:rPr lang="ru-RU" sz="2600" spc="-20" dirty="0">
                <a:solidFill>
                  <a:srgbClr val="2F444E"/>
                </a:solidFill>
              </a:rPr>
              <a:t>только семьи с официально </a:t>
            </a:r>
          </a:p>
          <a:p>
            <a:pPr>
              <a:lnSpc>
                <a:spcPct val="97000"/>
              </a:lnSpc>
            </a:pPr>
            <a:r>
              <a:rPr lang="ru-RU" sz="2600" spc="-20" dirty="0">
                <a:solidFill>
                  <a:srgbClr val="2F444E"/>
                </a:solidFill>
              </a:rPr>
              <a:t>зарегистрированным браком.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3899793" y="2531625"/>
            <a:ext cx="7214473" cy="102867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6000" spc="-20" dirty="0">
                <a:solidFill>
                  <a:srgbClr val="92D050"/>
                </a:solidFill>
              </a:rPr>
              <a:t>Реальность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3935281" y="3765370"/>
            <a:ext cx="9430045" cy="176915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97000"/>
              </a:lnSpc>
            </a:pPr>
            <a:r>
              <a:rPr lang="ru-RU" sz="2600" b="1" spc="-60" dirty="0">
                <a:solidFill>
                  <a:srgbClr val="2F444E"/>
                </a:solidFill>
              </a:rPr>
              <a:t>Чтобы воспользоваться данной программой </a:t>
            </a:r>
          </a:p>
          <a:p>
            <a:pPr>
              <a:lnSpc>
                <a:spcPct val="97000"/>
              </a:lnSpc>
            </a:pPr>
            <a:r>
              <a:rPr lang="ru-RU" sz="2600" b="1" spc="-60" dirty="0">
                <a:solidFill>
                  <a:srgbClr val="2F444E"/>
                </a:solidFill>
              </a:rPr>
              <a:t>заемщику необязательно состоять в официально </a:t>
            </a:r>
          </a:p>
          <a:p>
            <a:pPr>
              <a:lnSpc>
                <a:spcPct val="97000"/>
              </a:lnSpc>
            </a:pPr>
            <a:r>
              <a:rPr lang="ru-RU" sz="2600" b="1" spc="-60" dirty="0">
                <a:solidFill>
                  <a:srgbClr val="2F444E"/>
                </a:solidFill>
              </a:rPr>
              <a:t>зарегистрированном браке.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3935280" y="5299168"/>
            <a:ext cx="10143919" cy="977808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97000"/>
              </a:lnSpc>
            </a:pPr>
            <a:r>
              <a:rPr lang="ru-RU" sz="2600" spc="-70" dirty="0">
                <a:solidFill>
                  <a:srgbClr val="2F444E"/>
                </a:solidFill>
              </a:rPr>
              <a:t>В сделке может фигурировать один заемщик, а также </a:t>
            </a:r>
          </a:p>
          <a:p>
            <a:pPr>
              <a:lnSpc>
                <a:spcPct val="97000"/>
              </a:lnSpc>
            </a:pPr>
            <a:r>
              <a:rPr lang="ru-RU" sz="2600" spc="-70" dirty="0">
                <a:solidFill>
                  <a:srgbClr val="2F444E"/>
                </a:solidFill>
              </a:rPr>
              <a:t>могут быть привлечены иные </a:t>
            </a:r>
            <a:r>
              <a:rPr lang="ru-RU" sz="2600" spc="-70" dirty="0" err="1">
                <a:solidFill>
                  <a:srgbClr val="2F444E"/>
                </a:solidFill>
              </a:rPr>
              <a:t>созаемщики</a:t>
            </a:r>
            <a:r>
              <a:rPr lang="ru-RU" sz="2600" spc="-70" dirty="0">
                <a:solidFill>
                  <a:srgbClr val="2F444E"/>
                </a:solidFill>
              </a:rPr>
              <a:t> согласно </a:t>
            </a:r>
          </a:p>
          <a:p>
            <a:pPr>
              <a:lnSpc>
                <a:spcPct val="97000"/>
              </a:lnSpc>
            </a:pPr>
            <a:r>
              <a:rPr lang="ru-RU" sz="2600" spc="-70" dirty="0">
                <a:solidFill>
                  <a:srgbClr val="2F444E"/>
                </a:solidFill>
              </a:rPr>
              <a:t>требованиям Банка.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29350" y="2130201"/>
            <a:ext cx="3935368" cy="410212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98000"/>
              </a:lnSpc>
            </a:pPr>
            <a:r>
              <a:rPr lang="en-US" sz="23000" spc="-4000" dirty="0">
                <a:solidFill>
                  <a:srgbClr val="95C12E"/>
                </a:solidFill>
              </a:rPr>
              <a:t>10</a:t>
            </a:r>
            <a:endParaRPr lang="ru-RU" sz="23000" spc="-4000" dirty="0">
              <a:solidFill>
                <a:srgbClr val="95C12E"/>
              </a:solidFill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12263438" y="2857500"/>
            <a:ext cx="38100" cy="3657600"/>
          </a:xfrm>
          <a:prstGeom prst="rect">
            <a:avLst/>
          </a:prstGeom>
          <a:solidFill>
            <a:srgbClr val="A0C65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916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758113"/>
            <a:ext cx="24385588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8124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/>
          <p:cNvSpPr/>
          <p:nvPr/>
        </p:nvSpPr>
        <p:spPr>
          <a:xfrm>
            <a:off x="0" y="3427591"/>
            <a:ext cx="18079382" cy="4330800"/>
          </a:xfrm>
          <a:prstGeom prst="rect">
            <a:avLst/>
          </a:prstGeom>
          <a:solidFill>
            <a:srgbClr val="9FC54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 descr="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597188" y="3431389"/>
            <a:ext cx="8788400" cy="4330700"/>
          </a:xfrm>
          <a:prstGeom prst="rect">
            <a:avLst/>
          </a:prstGeom>
        </p:spPr>
      </p:pic>
      <p:grpSp>
        <p:nvGrpSpPr>
          <p:cNvPr id="4" name="Группа 3"/>
          <p:cNvGrpSpPr>
            <a:grpSpLocks noChangeAspect="1"/>
          </p:cNvGrpSpPr>
          <p:nvPr/>
        </p:nvGrpSpPr>
        <p:grpSpPr>
          <a:xfrm>
            <a:off x="1080960" y="510651"/>
            <a:ext cx="2502000" cy="940250"/>
            <a:chOff x="6778625" y="411163"/>
            <a:chExt cx="5707063" cy="2144712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10464800" y="1212850"/>
              <a:ext cx="2020888" cy="568325"/>
            </a:xfrm>
            <a:custGeom>
              <a:avLst/>
              <a:gdLst/>
              <a:ahLst/>
              <a:cxnLst>
                <a:cxn ang="0">
                  <a:pos x="5917" y="0"/>
                </a:cxn>
                <a:cxn ang="0">
                  <a:pos x="5045" y="0"/>
                </a:cxn>
                <a:cxn ang="0">
                  <a:pos x="5373" y="853"/>
                </a:cxn>
                <a:cxn ang="0">
                  <a:pos x="5745" y="839"/>
                </a:cxn>
                <a:cxn ang="0">
                  <a:pos x="4532" y="0"/>
                </a:cxn>
                <a:cxn ang="0">
                  <a:pos x="3634" y="731"/>
                </a:cxn>
                <a:cxn ang="0">
                  <a:pos x="3306" y="1788"/>
                </a:cxn>
                <a:cxn ang="0">
                  <a:pos x="4204" y="1039"/>
                </a:cxn>
                <a:cxn ang="0">
                  <a:pos x="2962" y="1788"/>
                </a:cxn>
                <a:cxn ang="0">
                  <a:pos x="1480" y="1788"/>
                </a:cxn>
                <a:cxn ang="0">
                  <a:pos x="2521" y="1471"/>
                </a:cxn>
                <a:cxn ang="0">
                  <a:pos x="2016" y="1178"/>
                </a:cxn>
                <a:cxn ang="0">
                  <a:pos x="328" y="673"/>
                </a:cxn>
                <a:cxn ang="0">
                  <a:pos x="1112" y="0"/>
                </a:cxn>
                <a:cxn ang="0">
                  <a:pos x="673" y="1788"/>
                </a:cxn>
                <a:cxn ang="0">
                  <a:pos x="765" y="1782"/>
                </a:cxn>
                <a:cxn ang="0">
                  <a:pos x="849" y="1764"/>
                </a:cxn>
                <a:cxn ang="0">
                  <a:pos x="925" y="1736"/>
                </a:cxn>
                <a:cxn ang="0">
                  <a:pos x="994" y="1698"/>
                </a:cxn>
                <a:cxn ang="0">
                  <a:pos x="1055" y="1650"/>
                </a:cxn>
                <a:cxn ang="0">
                  <a:pos x="1105" y="1592"/>
                </a:cxn>
                <a:cxn ang="0">
                  <a:pos x="1148" y="1527"/>
                </a:cxn>
                <a:cxn ang="0">
                  <a:pos x="1180" y="1455"/>
                </a:cxn>
                <a:cxn ang="0">
                  <a:pos x="1203" y="1376"/>
                </a:cxn>
                <a:cxn ang="0">
                  <a:pos x="1215" y="1290"/>
                </a:cxn>
                <a:cxn ang="0">
                  <a:pos x="1217" y="1199"/>
                </a:cxn>
                <a:cxn ang="0">
                  <a:pos x="1208" y="1113"/>
                </a:cxn>
                <a:cxn ang="0">
                  <a:pos x="1188" y="1031"/>
                </a:cxn>
                <a:cxn ang="0">
                  <a:pos x="1159" y="957"/>
                </a:cxn>
                <a:cxn ang="0">
                  <a:pos x="1120" y="888"/>
                </a:cxn>
                <a:cxn ang="0">
                  <a:pos x="1071" y="829"/>
                </a:cxn>
                <a:cxn ang="0">
                  <a:pos x="1014" y="778"/>
                </a:cxn>
                <a:cxn ang="0">
                  <a:pos x="948" y="735"/>
                </a:cxn>
                <a:cxn ang="0">
                  <a:pos x="875" y="704"/>
                </a:cxn>
                <a:cxn ang="0">
                  <a:pos x="793" y="683"/>
                </a:cxn>
                <a:cxn ang="0">
                  <a:pos x="704" y="673"/>
                </a:cxn>
                <a:cxn ang="0">
                  <a:pos x="328" y="984"/>
                </a:cxn>
                <a:cxn ang="0">
                  <a:pos x="683" y="985"/>
                </a:cxn>
                <a:cxn ang="0">
                  <a:pos x="720" y="991"/>
                </a:cxn>
                <a:cxn ang="0">
                  <a:pos x="753" y="1002"/>
                </a:cxn>
                <a:cxn ang="0">
                  <a:pos x="785" y="1017"/>
                </a:cxn>
                <a:cxn ang="0">
                  <a:pos x="812" y="1037"/>
                </a:cxn>
                <a:cxn ang="0">
                  <a:pos x="834" y="1061"/>
                </a:cxn>
                <a:cxn ang="0">
                  <a:pos x="853" y="1088"/>
                </a:cxn>
                <a:cxn ang="0">
                  <a:pos x="869" y="1119"/>
                </a:cxn>
                <a:cxn ang="0">
                  <a:pos x="885" y="1178"/>
                </a:cxn>
                <a:cxn ang="0">
                  <a:pos x="888" y="1258"/>
                </a:cxn>
                <a:cxn ang="0">
                  <a:pos x="874" y="1332"/>
                </a:cxn>
                <a:cxn ang="0">
                  <a:pos x="859" y="1363"/>
                </a:cxn>
                <a:cxn ang="0">
                  <a:pos x="841" y="1392"/>
                </a:cxn>
                <a:cxn ang="0">
                  <a:pos x="820" y="1417"/>
                </a:cxn>
                <a:cxn ang="0">
                  <a:pos x="794" y="1437"/>
                </a:cxn>
                <a:cxn ang="0">
                  <a:pos x="765" y="1454"/>
                </a:cxn>
                <a:cxn ang="0">
                  <a:pos x="732" y="1466"/>
                </a:cxn>
                <a:cxn ang="0">
                  <a:pos x="695" y="1473"/>
                </a:cxn>
                <a:cxn ang="0">
                  <a:pos x="656" y="1477"/>
                </a:cxn>
              </a:cxnLst>
              <a:rect l="0" t="0" r="r" b="b"/>
              <a:pathLst>
                <a:path w="6365" h="1788">
                  <a:moveTo>
                    <a:pt x="5745" y="839"/>
                  </a:moveTo>
                  <a:lnTo>
                    <a:pt x="6309" y="0"/>
                  </a:lnTo>
                  <a:lnTo>
                    <a:pt x="5917" y="0"/>
                  </a:lnTo>
                  <a:lnTo>
                    <a:pt x="5373" y="848"/>
                  </a:lnTo>
                  <a:lnTo>
                    <a:pt x="5373" y="0"/>
                  </a:lnTo>
                  <a:lnTo>
                    <a:pt x="5045" y="0"/>
                  </a:lnTo>
                  <a:lnTo>
                    <a:pt x="5045" y="1788"/>
                  </a:lnTo>
                  <a:lnTo>
                    <a:pt x="5373" y="1788"/>
                  </a:lnTo>
                  <a:lnTo>
                    <a:pt x="5373" y="853"/>
                  </a:lnTo>
                  <a:lnTo>
                    <a:pt x="5964" y="1788"/>
                  </a:lnTo>
                  <a:lnTo>
                    <a:pt x="6365" y="1788"/>
                  </a:lnTo>
                  <a:lnTo>
                    <a:pt x="5745" y="839"/>
                  </a:lnTo>
                  <a:close/>
                  <a:moveTo>
                    <a:pt x="4204" y="1788"/>
                  </a:moveTo>
                  <a:lnTo>
                    <a:pt x="4532" y="1788"/>
                  </a:lnTo>
                  <a:lnTo>
                    <a:pt x="4532" y="0"/>
                  </a:lnTo>
                  <a:lnTo>
                    <a:pt x="4204" y="0"/>
                  </a:lnTo>
                  <a:lnTo>
                    <a:pt x="4204" y="731"/>
                  </a:lnTo>
                  <a:lnTo>
                    <a:pt x="3634" y="731"/>
                  </a:lnTo>
                  <a:lnTo>
                    <a:pt x="3634" y="0"/>
                  </a:lnTo>
                  <a:lnTo>
                    <a:pt x="3306" y="0"/>
                  </a:lnTo>
                  <a:lnTo>
                    <a:pt x="3306" y="1788"/>
                  </a:lnTo>
                  <a:lnTo>
                    <a:pt x="3634" y="1788"/>
                  </a:lnTo>
                  <a:lnTo>
                    <a:pt x="3634" y="1039"/>
                  </a:lnTo>
                  <a:lnTo>
                    <a:pt x="4204" y="1039"/>
                  </a:lnTo>
                  <a:lnTo>
                    <a:pt x="4204" y="1788"/>
                  </a:lnTo>
                  <a:close/>
                  <a:moveTo>
                    <a:pt x="2619" y="1788"/>
                  </a:moveTo>
                  <a:lnTo>
                    <a:pt x="2962" y="1788"/>
                  </a:lnTo>
                  <a:lnTo>
                    <a:pt x="2349" y="0"/>
                  </a:lnTo>
                  <a:lnTo>
                    <a:pt x="2091" y="0"/>
                  </a:lnTo>
                  <a:lnTo>
                    <a:pt x="1480" y="1788"/>
                  </a:lnTo>
                  <a:lnTo>
                    <a:pt x="1822" y="1788"/>
                  </a:lnTo>
                  <a:lnTo>
                    <a:pt x="1923" y="1471"/>
                  </a:lnTo>
                  <a:lnTo>
                    <a:pt x="2521" y="1471"/>
                  </a:lnTo>
                  <a:lnTo>
                    <a:pt x="2619" y="1788"/>
                  </a:lnTo>
                  <a:close/>
                  <a:moveTo>
                    <a:pt x="2434" y="1178"/>
                  </a:moveTo>
                  <a:lnTo>
                    <a:pt x="2016" y="1178"/>
                  </a:lnTo>
                  <a:lnTo>
                    <a:pt x="2229" y="528"/>
                  </a:lnTo>
                  <a:lnTo>
                    <a:pt x="2434" y="1178"/>
                  </a:lnTo>
                  <a:close/>
                  <a:moveTo>
                    <a:pt x="328" y="673"/>
                  </a:moveTo>
                  <a:lnTo>
                    <a:pt x="328" y="311"/>
                  </a:lnTo>
                  <a:lnTo>
                    <a:pt x="1112" y="311"/>
                  </a:lnTo>
                  <a:lnTo>
                    <a:pt x="1112" y="0"/>
                  </a:lnTo>
                  <a:lnTo>
                    <a:pt x="0" y="0"/>
                  </a:lnTo>
                  <a:lnTo>
                    <a:pt x="0" y="1788"/>
                  </a:lnTo>
                  <a:lnTo>
                    <a:pt x="673" y="1788"/>
                  </a:lnTo>
                  <a:lnTo>
                    <a:pt x="704" y="1787"/>
                  </a:lnTo>
                  <a:lnTo>
                    <a:pt x="734" y="1785"/>
                  </a:lnTo>
                  <a:lnTo>
                    <a:pt x="765" y="1782"/>
                  </a:lnTo>
                  <a:lnTo>
                    <a:pt x="793" y="1778"/>
                  </a:lnTo>
                  <a:lnTo>
                    <a:pt x="821" y="1771"/>
                  </a:lnTo>
                  <a:lnTo>
                    <a:pt x="849" y="1764"/>
                  </a:lnTo>
                  <a:lnTo>
                    <a:pt x="875" y="1756"/>
                  </a:lnTo>
                  <a:lnTo>
                    <a:pt x="901" y="1746"/>
                  </a:lnTo>
                  <a:lnTo>
                    <a:pt x="925" y="1736"/>
                  </a:lnTo>
                  <a:lnTo>
                    <a:pt x="949" y="1724"/>
                  </a:lnTo>
                  <a:lnTo>
                    <a:pt x="973" y="1711"/>
                  </a:lnTo>
                  <a:lnTo>
                    <a:pt x="994" y="1698"/>
                  </a:lnTo>
                  <a:lnTo>
                    <a:pt x="1015" y="1682"/>
                  </a:lnTo>
                  <a:lnTo>
                    <a:pt x="1035" y="1666"/>
                  </a:lnTo>
                  <a:lnTo>
                    <a:pt x="1055" y="1650"/>
                  </a:lnTo>
                  <a:lnTo>
                    <a:pt x="1072" y="1632"/>
                  </a:lnTo>
                  <a:lnTo>
                    <a:pt x="1089" y="1612"/>
                  </a:lnTo>
                  <a:lnTo>
                    <a:pt x="1105" y="1592"/>
                  </a:lnTo>
                  <a:lnTo>
                    <a:pt x="1121" y="1572"/>
                  </a:lnTo>
                  <a:lnTo>
                    <a:pt x="1134" y="1550"/>
                  </a:lnTo>
                  <a:lnTo>
                    <a:pt x="1148" y="1527"/>
                  </a:lnTo>
                  <a:lnTo>
                    <a:pt x="1160" y="1505"/>
                  </a:lnTo>
                  <a:lnTo>
                    <a:pt x="1170" y="1480"/>
                  </a:lnTo>
                  <a:lnTo>
                    <a:pt x="1180" y="1455"/>
                  </a:lnTo>
                  <a:lnTo>
                    <a:pt x="1189" y="1429"/>
                  </a:lnTo>
                  <a:lnTo>
                    <a:pt x="1196" y="1402"/>
                  </a:lnTo>
                  <a:lnTo>
                    <a:pt x="1203" y="1376"/>
                  </a:lnTo>
                  <a:lnTo>
                    <a:pt x="1208" y="1347"/>
                  </a:lnTo>
                  <a:lnTo>
                    <a:pt x="1213" y="1319"/>
                  </a:lnTo>
                  <a:lnTo>
                    <a:pt x="1215" y="1290"/>
                  </a:lnTo>
                  <a:lnTo>
                    <a:pt x="1217" y="1260"/>
                  </a:lnTo>
                  <a:lnTo>
                    <a:pt x="1217" y="1230"/>
                  </a:lnTo>
                  <a:lnTo>
                    <a:pt x="1217" y="1199"/>
                  </a:lnTo>
                  <a:lnTo>
                    <a:pt x="1215" y="1170"/>
                  </a:lnTo>
                  <a:lnTo>
                    <a:pt x="1212" y="1141"/>
                  </a:lnTo>
                  <a:lnTo>
                    <a:pt x="1208" y="1113"/>
                  </a:lnTo>
                  <a:lnTo>
                    <a:pt x="1203" y="1085"/>
                  </a:lnTo>
                  <a:lnTo>
                    <a:pt x="1196" y="1058"/>
                  </a:lnTo>
                  <a:lnTo>
                    <a:pt x="1188" y="1031"/>
                  </a:lnTo>
                  <a:lnTo>
                    <a:pt x="1180" y="1005"/>
                  </a:lnTo>
                  <a:lnTo>
                    <a:pt x="1170" y="980"/>
                  </a:lnTo>
                  <a:lnTo>
                    <a:pt x="1159" y="957"/>
                  </a:lnTo>
                  <a:lnTo>
                    <a:pt x="1148" y="933"/>
                  </a:lnTo>
                  <a:lnTo>
                    <a:pt x="1134" y="911"/>
                  </a:lnTo>
                  <a:lnTo>
                    <a:pt x="1120" y="888"/>
                  </a:lnTo>
                  <a:lnTo>
                    <a:pt x="1105" y="868"/>
                  </a:lnTo>
                  <a:lnTo>
                    <a:pt x="1088" y="848"/>
                  </a:lnTo>
                  <a:lnTo>
                    <a:pt x="1071" y="829"/>
                  </a:lnTo>
                  <a:lnTo>
                    <a:pt x="1053" y="811"/>
                  </a:lnTo>
                  <a:lnTo>
                    <a:pt x="1034" y="794"/>
                  </a:lnTo>
                  <a:lnTo>
                    <a:pt x="1014" y="778"/>
                  </a:lnTo>
                  <a:lnTo>
                    <a:pt x="993" y="762"/>
                  </a:lnTo>
                  <a:lnTo>
                    <a:pt x="971" y="749"/>
                  </a:lnTo>
                  <a:lnTo>
                    <a:pt x="948" y="735"/>
                  </a:lnTo>
                  <a:lnTo>
                    <a:pt x="924" y="724"/>
                  </a:lnTo>
                  <a:lnTo>
                    <a:pt x="899" y="714"/>
                  </a:lnTo>
                  <a:lnTo>
                    <a:pt x="875" y="704"/>
                  </a:lnTo>
                  <a:lnTo>
                    <a:pt x="848" y="696"/>
                  </a:lnTo>
                  <a:lnTo>
                    <a:pt x="821" y="688"/>
                  </a:lnTo>
                  <a:lnTo>
                    <a:pt x="793" y="683"/>
                  </a:lnTo>
                  <a:lnTo>
                    <a:pt x="764" y="678"/>
                  </a:lnTo>
                  <a:lnTo>
                    <a:pt x="734" y="675"/>
                  </a:lnTo>
                  <a:lnTo>
                    <a:pt x="704" y="673"/>
                  </a:lnTo>
                  <a:lnTo>
                    <a:pt x="673" y="673"/>
                  </a:lnTo>
                  <a:lnTo>
                    <a:pt x="328" y="673"/>
                  </a:lnTo>
                  <a:close/>
                  <a:moveTo>
                    <a:pt x="328" y="984"/>
                  </a:moveTo>
                  <a:lnTo>
                    <a:pt x="656" y="984"/>
                  </a:lnTo>
                  <a:lnTo>
                    <a:pt x="669" y="985"/>
                  </a:lnTo>
                  <a:lnTo>
                    <a:pt x="683" y="985"/>
                  </a:lnTo>
                  <a:lnTo>
                    <a:pt x="695" y="987"/>
                  </a:lnTo>
                  <a:lnTo>
                    <a:pt x="707" y="988"/>
                  </a:lnTo>
                  <a:lnTo>
                    <a:pt x="720" y="991"/>
                  </a:lnTo>
                  <a:lnTo>
                    <a:pt x="732" y="995"/>
                  </a:lnTo>
                  <a:lnTo>
                    <a:pt x="743" y="998"/>
                  </a:lnTo>
                  <a:lnTo>
                    <a:pt x="753" y="1002"/>
                  </a:lnTo>
                  <a:lnTo>
                    <a:pt x="765" y="1007"/>
                  </a:lnTo>
                  <a:lnTo>
                    <a:pt x="775" y="1012"/>
                  </a:lnTo>
                  <a:lnTo>
                    <a:pt x="785" y="1017"/>
                  </a:lnTo>
                  <a:lnTo>
                    <a:pt x="794" y="1024"/>
                  </a:lnTo>
                  <a:lnTo>
                    <a:pt x="803" y="1031"/>
                  </a:lnTo>
                  <a:lnTo>
                    <a:pt x="812" y="1037"/>
                  </a:lnTo>
                  <a:lnTo>
                    <a:pt x="820" y="1044"/>
                  </a:lnTo>
                  <a:lnTo>
                    <a:pt x="828" y="1053"/>
                  </a:lnTo>
                  <a:lnTo>
                    <a:pt x="834" y="1061"/>
                  </a:lnTo>
                  <a:lnTo>
                    <a:pt x="841" y="1070"/>
                  </a:lnTo>
                  <a:lnTo>
                    <a:pt x="848" y="1079"/>
                  </a:lnTo>
                  <a:lnTo>
                    <a:pt x="853" y="1088"/>
                  </a:lnTo>
                  <a:lnTo>
                    <a:pt x="859" y="1098"/>
                  </a:lnTo>
                  <a:lnTo>
                    <a:pt x="865" y="1108"/>
                  </a:lnTo>
                  <a:lnTo>
                    <a:pt x="869" y="1119"/>
                  </a:lnTo>
                  <a:lnTo>
                    <a:pt x="874" y="1131"/>
                  </a:lnTo>
                  <a:lnTo>
                    <a:pt x="880" y="1153"/>
                  </a:lnTo>
                  <a:lnTo>
                    <a:pt x="885" y="1178"/>
                  </a:lnTo>
                  <a:lnTo>
                    <a:pt x="888" y="1204"/>
                  </a:lnTo>
                  <a:lnTo>
                    <a:pt x="889" y="1230"/>
                  </a:lnTo>
                  <a:lnTo>
                    <a:pt x="888" y="1258"/>
                  </a:lnTo>
                  <a:lnTo>
                    <a:pt x="885" y="1283"/>
                  </a:lnTo>
                  <a:lnTo>
                    <a:pt x="880" y="1308"/>
                  </a:lnTo>
                  <a:lnTo>
                    <a:pt x="874" y="1332"/>
                  </a:lnTo>
                  <a:lnTo>
                    <a:pt x="869" y="1342"/>
                  </a:lnTo>
                  <a:lnTo>
                    <a:pt x="865" y="1353"/>
                  </a:lnTo>
                  <a:lnTo>
                    <a:pt x="859" y="1363"/>
                  </a:lnTo>
                  <a:lnTo>
                    <a:pt x="853" y="1373"/>
                  </a:lnTo>
                  <a:lnTo>
                    <a:pt x="848" y="1382"/>
                  </a:lnTo>
                  <a:lnTo>
                    <a:pt x="841" y="1392"/>
                  </a:lnTo>
                  <a:lnTo>
                    <a:pt x="834" y="1400"/>
                  </a:lnTo>
                  <a:lnTo>
                    <a:pt x="828" y="1409"/>
                  </a:lnTo>
                  <a:lnTo>
                    <a:pt x="820" y="1417"/>
                  </a:lnTo>
                  <a:lnTo>
                    <a:pt x="812" y="1424"/>
                  </a:lnTo>
                  <a:lnTo>
                    <a:pt x="803" y="1431"/>
                  </a:lnTo>
                  <a:lnTo>
                    <a:pt x="794" y="1437"/>
                  </a:lnTo>
                  <a:lnTo>
                    <a:pt x="785" y="1443"/>
                  </a:lnTo>
                  <a:lnTo>
                    <a:pt x="775" y="1449"/>
                  </a:lnTo>
                  <a:lnTo>
                    <a:pt x="765" y="1454"/>
                  </a:lnTo>
                  <a:lnTo>
                    <a:pt x="753" y="1459"/>
                  </a:lnTo>
                  <a:lnTo>
                    <a:pt x="743" y="1463"/>
                  </a:lnTo>
                  <a:lnTo>
                    <a:pt x="732" y="1466"/>
                  </a:lnTo>
                  <a:lnTo>
                    <a:pt x="720" y="1469"/>
                  </a:lnTo>
                  <a:lnTo>
                    <a:pt x="707" y="1472"/>
                  </a:lnTo>
                  <a:lnTo>
                    <a:pt x="695" y="1473"/>
                  </a:lnTo>
                  <a:lnTo>
                    <a:pt x="683" y="1475"/>
                  </a:lnTo>
                  <a:lnTo>
                    <a:pt x="669" y="1475"/>
                  </a:lnTo>
                  <a:lnTo>
                    <a:pt x="656" y="1477"/>
                  </a:lnTo>
                  <a:lnTo>
                    <a:pt x="328" y="1477"/>
                  </a:lnTo>
                  <a:lnTo>
                    <a:pt x="328" y="984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6778625" y="411163"/>
              <a:ext cx="2020888" cy="2144712"/>
            </a:xfrm>
            <a:custGeom>
              <a:avLst/>
              <a:gdLst/>
              <a:ahLst/>
              <a:cxnLst>
                <a:cxn ang="0">
                  <a:pos x="6365" y="6357"/>
                </a:cxn>
                <a:cxn ang="0">
                  <a:pos x="2996" y="4768"/>
                </a:cxn>
                <a:cxn ang="0">
                  <a:pos x="4494" y="6357"/>
                </a:cxn>
                <a:cxn ang="0">
                  <a:pos x="4868" y="6755"/>
                </a:cxn>
                <a:cxn ang="0">
                  <a:pos x="4494" y="5960"/>
                </a:cxn>
                <a:cxn ang="0">
                  <a:pos x="3370" y="5166"/>
                </a:cxn>
                <a:cxn ang="0">
                  <a:pos x="4494" y="5960"/>
                </a:cxn>
                <a:cxn ang="0">
                  <a:pos x="5991" y="5166"/>
                </a:cxn>
                <a:cxn ang="0">
                  <a:pos x="4868" y="5961"/>
                </a:cxn>
                <a:cxn ang="0">
                  <a:pos x="0" y="4371"/>
                </a:cxn>
                <a:cxn ang="0">
                  <a:pos x="6365" y="3973"/>
                </a:cxn>
                <a:cxn ang="0">
                  <a:pos x="0" y="4371"/>
                </a:cxn>
                <a:cxn ang="0">
                  <a:pos x="6365" y="3576"/>
                </a:cxn>
                <a:cxn ang="0">
                  <a:pos x="5804" y="0"/>
                </a:cxn>
                <a:cxn ang="0">
                  <a:pos x="5243" y="597"/>
                </a:cxn>
                <a:cxn ang="0">
                  <a:pos x="4681" y="0"/>
                </a:cxn>
                <a:cxn ang="0">
                  <a:pos x="3744" y="3576"/>
                </a:cxn>
                <a:cxn ang="0">
                  <a:pos x="4120" y="1193"/>
                </a:cxn>
                <a:cxn ang="0">
                  <a:pos x="4868" y="3576"/>
                </a:cxn>
                <a:cxn ang="0">
                  <a:pos x="5243" y="1193"/>
                </a:cxn>
                <a:cxn ang="0">
                  <a:pos x="5991" y="3576"/>
                </a:cxn>
                <a:cxn ang="0">
                  <a:pos x="3370" y="3576"/>
                </a:cxn>
                <a:cxn ang="0">
                  <a:pos x="1873" y="0"/>
                </a:cxn>
                <a:cxn ang="0">
                  <a:pos x="2247" y="398"/>
                </a:cxn>
                <a:cxn ang="0">
                  <a:pos x="2996" y="3178"/>
                </a:cxn>
                <a:cxn ang="0">
                  <a:pos x="2247" y="398"/>
                </a:cxn>
                <a:cxn ang="0">
                  <a:pos x="1499" y="3576"/>
                </a:cxn>
                <a:cxn ang="0">
                  <a:pos x="936" y="0"/>
                </a:cxn>
                <a:cxn ang="0">
                  <a:pos x="0" y="994"/>
                </a:cxn>
                <a:cxn ang="0">
                  <a:pos x="0" y="3576"/>
                </a:cxn>
                <a:cxn ang="0">
                  <a:pos x="1123" y="398"/>
                </a:cxn>
                <a:cxn ang="0">
                  <a:pos x="375" y="3178"/>
                </a:cxn>
                <a:cxn ang="0">
                  <a:pos x="2621" y="4768"/>
                </a:cxn>
                <a:cxn ang="0">
                  <a:pos x="0" y="6755"/>
                </a:cxn>
                <a:cxn ang="0">
                  <a:pos x="375" y="6357"/>
                </a:cxn>
                <a:cxn ang="0">
                  <a:pos x="2621" y="4768"/>
                </a:cxn>
                <a:cxn ang="0">
                  <a:pos x="375" y="5960"/>
                </a:cxn>
                <a:cxn ang="0">
                  <a:pos x="2247" y="5166"/>
                </a:cxn>
              </a:cxnLst>
              <a:rect l="0" t="0" r="r" b="b"/>
              <a:pathLst>
                <a:path w="6365" h="6755">
                  <a:moveTo>
                    <a:pt x="4868" y="6357"/>
                  </a:moveTo>
                  <a:lnTo>
                    <a:pt x="6365" y="6357"/>
                  </a:lnTo>
                  <a:lnTo>
                    <a:pt x="6365" y="4768"/>
                  </a:lnTo>
                  <a:lnTo>
                    <a:pt x="2996" y="4768"/>
                  </a:lnTo>
                  <a:lnTo>
                    <a:pt x="2996" y="6357"/>
                  </a:lnTo>
                  <a:lnTo>
                    <a:pt x="4494" y="6357"/>
                  </a:lnTo>
                  <a:lnTo>
                    <a:pt x="4494" y="6755"/>
                  </a:lnTo>
                  <a:lnTo>
                    <a:pt x="4868" y="6755"/>
                  </a:lnTo>
                  <a:lnTo>
                    <a:pt x="4868" y="6357"/>
                  </a:lnTo>
                  <a:close/>
                  <a:moveTo>
                    <a:pt x="4494" y="5960"/>
                  </a:moveTo>
                  <a:lnTo>
                    <a:pt x="3370" y="5960"/>
                  </a:lnTo>
                  <a:lnTo>
                    <a:pt x="3370" y="5166"/>
                  </a:lnTo>
                  <a:lnTo>
                    <a:pt x="4494" y="5166"/>
                  </a:lnTo>
                  <a:lnTo>
                    <a:pt x="4494" y="5960"/>
                  </a:lnTo>
                  <a:close/>
                  <a:moveTo>
                    <a:pt x="4868" y="5166"/>
                  </a:moveTo>
                  <a:lnTo>
                    <a:pt x="5991" y="5166"/>
                  </a:lnTo>
                  <a:lnTo>
                    <a:pt x="5991" y="5961"/>
                  </a:lnTo>
                  <a:lnTo>
                    <a:pt x="4868" y="5961"/>
                  </a:lnTo>
                  <a:lnTo>
                    <a:pt x="4868" y="5166"/>
                  </a:lnTo>
                  <a:close/>
                  <a:moveTo>
                    <a:pt x="0" y="4371"/>
                  </a:moveTo>
                  <a:lnTo>
                    <a:pt x="6365" y="4371"/>
                  </a:lnTo>
                  <a:lnTo>
                    <a:pt x="6365" y="3973"/>
                  </a:lnTo>
                  <a:lnTo>
                    <a:pt x="0" y="3973"/>
                  </a:lnTo>
                  <a:lnTo>
                    <a:pt x="0" y="4371"/>
                  </a:lnTo>
                  <a:close/>
                  <a:moveTo>
                    <a:pt x="5991" y="3576"/>
                  </a:moveTo>
                  <a:lnTo>
                    <a:pt x="6365" y="3576"/>
                  </a:lnTo>
                  <a:lnTo>
                    <a:pt x="6365" y="0"/>
                  </a:lnTo>
                  <a:lnTo>
                    <a:pt x="5804" y="0"/>
                  </a:lnTo>
                  <a:lnTo>
                    <a:pt x="5804" y="1"/>
                  </a:lnTo>
                  <a:lnTo>
                    <a:pt x="5243" y="597"/>
                  </a:lnTo>
                  <a:lnTo>
                    <a:pt x="5243" y="0"/>
                  </a:lnTo>
                  <a:lnTo>
                    <a:pt x="4681" y="0"/>
                  </a:lnTo>
                  <a:lnTo>
                    <a:pt x="3744" y="994"/>
                  </a:lnTo>
                  <a:lnTo>
                    <a:pt x="3744" y="3576"/>
                  </a:lnTo>
                  <a:lnTo>
                    <a:pt x="4120" y="3576"/>
                  </a:lnTo>
                  <a:lnTo>
                    <a:pt x="4120" y="1193"/>
                  </a:lnTo>
                  <a:lnTo>
                    <a:pt x="4868" y="398"/>
                  </a:lnTo>
                  <a:lnTo>
                    <a:pt x="4868" y="3576"/>
                  </a:lnTo>
                  <a:lnTo>
                    <a:pt x="5243" y="3576"/>
                  </a:lnTo>
                  <a:lnTo>
                    <a:pt x="5243" y="1193"/>
                  </a:lnTo>
                  <a:lnTo>
                    <a:pt x="5991" y="398"/>
                  </a:lnTo>
                  <a:lnTo>
                    <a:pt x="5991" y="3576"/>
                  </a:lnTo>
                  <a:close/>
                  <a:moveTo>
                    <a:pt x="1873" y="3576"/>
                  </a:moveTo>
                  <a:lnTo>
                    <a:pt x="3370" y="3576"/>
                  </a:lnTo>
                  <a:lnTo>
                    <a:pt x="3370" y="0"/>
                  </a:lnTo>
                  <a:lnTo>
                    <a:pt x="1873" y="0"/>
                  </a:lnTo>
                  <a:lnTo>
                    <a:pt x="1873" y="3576"/>
                  </a:lnTo>
                  <a:close/>
                  <a:moveTo>
                    <a:pt x="2247" y="398"/>
                  </a:moveTo>
                  <a:lnTo>
                    <a:pt x="2996" y="398"/>
                  </a:lnTo>
                  <a:lnTo>
                    <a:pt x="2996" y="3178"/>
                  </a:lnTo>
                  <a:lnTo>
                    <a:pt x="2247" y="3178"/>
                  </a:lnTo>
                  <a:lnTo>
                    <a:pt x="2247" y="398"/>
                  </a:lnTo>
                  <a:close/>
                  <a:moveTo>
                    <a:pt x="0" y="3576"/>
                  </a:moveTo>
                  <a:lnTo>
                    <a:pt x="1499" y="3576"/>
                  </a:lnTo>
                  <a:lnTo>
                    <a:pt x="1499" y="0"/>
                  </a:lnTo>
                  <a:lnTo>
                    <a:pt x="936" y="0"/>
                  </a:lnTo>
                  <a:lnTo>
                    <a:pt x="936" y="0"/>
                  </a:lnTo>
                  <a:lnTo>
                    <a:pt x="0" y="994"/>
                  </a:lnTo>
                  <a:lnTo>
                    <a:pt x="0" y="994"/>
                  </a:lnTo>
                  <a:lnTo>
                    <a:pt x="0" y="3576"/>
                  </a:lnTo>
                  <a:close/>
                  <a:moveTo>
                    <a:pt x="375" y="1193"/>
                  </a:moveTo>
                  <a:lnTo>
                    <a:pt x="1123" y="398"/>
                  </a:lnTo>
                  <a:lnTo>
                    <a:pt x="1123" y="3178"/>
                  </a:lnTo>
                  <a:lnTo>
                    <a:pt x="375" y="3178"/>
                  </a:lnTo>
                  <a:lnTo>
                    <a:pt x="375" y="1193"/>
                  </a:lnTo>
                  <a:close/>
                  <a:moveTo>
                    <a:pt x="2621" y="4768"/>
                  </a:moveTo>
                  <a:lnTo>
                    <a:pt x="0" y="4768"/>
                  </a:lnTo>
                  <a:lnTo>
                    <a:pt x="0" y="6755"/>
                  </a:lnTo>
                  <a:lnTo>
                    <a:pt x="375" y="6755"/>
                  </a:lnTo>
                  <a:lnTo>
                    <a:pt x="375" y="6357"/>
                  </a:lnTo>
                  <a:lnTo>
                    <a:pt x="2621" y="6357"/>
                  </a:lnTo>
                  <a:lnTo>
                    <a:pt x="2621" y="4768"/>
                  </a:lnTo>
                  <a:close/>
                  <a:moveTo>
                    <a:pt x="2247" y="5960"/>
                  </a:moveTo>
                  <a:lnTo>
                    <a:pt x="375" y="5960"/>
                  </a:lnTo>
                  <a:lnTo>
                    <a:pt x="375" y="5166"/>
                  </a:lnTo>
                  <a:lnTo>
                    <a:pt x="2247" y="5166"/>
                  </a:lnTo>
                  <a:lnTo>
                    <a:pt x="2247" y="5960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9631363" y="411163"/>
              <a:ext cx="119063" cy="2144712"/>
            </a:xfrm>
            <a:prstGeom prst="rect">
              <a:avLst/>
            </a:prstGeom>
            <a:solidFill>
              <a:srgbClr val="95C12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0" name="Freeform 6"/>
          <p:cNvSpPr>
            <a:spLocks noEditPoints="1"/>
          </p:cNvSpPr>
          <p:nvPr/>
        </p:nvSpPr>
        <p:spPr bwMode="auto">
          <a:xfrm>
            <a:off x="1073014" y="4597620"/>
            <a:ext cx="1876926" cy="1991927"/>
          </a:xfrm>
          <a:custGeom>
            <a:avLst/>
            <a:gdLst/>
            <a:ahLst/>
            <a:cxnLst>
              <a:cxn ang="0">
                <a:pos x="6365" y="6357"/>
              </a:cxn>
              <a:cxn ang="0">
                <a:pos x="2996" y="4768"/>
              </a:cxn>
              <a:cxn ang="0">
                <a:pos x="4494" y="6357"/>
              </a:cxn>
              <a:cxn ang="0">
                <a:pos x="4868" y="6755"/>
              </a:cxn>
              <a:cxn ang="0">
                <a:pos x="4494" y="5960"/>
              </a:cxn>
              <a:cxn ang="0">
                <a:pos x="3370" y="5166"/>
              </a:cxn>
              <a:cxn ang="0">
                <a:pos x="4494" y="5960"/>
              </a:cxn>
              <a:cxn ang="0">
                <a:pos x="5991" y="5166"/>
              </a:cxn>
              <a:cxn ang="0">
                <a:pos x="4868" y="5961"/>
              </a:cxn>
              <a:cxn ang="0">
                <a:pos x="0" y="4371"/>
              </a:cxn>
              <a:cxn ang="0">
                <a:pos x="6365" y="3973"/>
              </a:cxn>
              <a:cxn ang="0">
                <a:pos x="0" y="4371"/>
              </a:cxn>
              <a:cxn ang="0">
                <a:pos x="6365" y="3576"/>
              </a:cxn>
              <a:cxn ang="0">
                <a:pos x="5804" y="0"/>
              </a:cxn>
              <a:cxn ang="0">
                <a:pos x="5243" y="597"/>
              </a:cxn>
              <a:cxn ang="0">
                <a:pos x="4681" y="0"/>
              </a:cxn>
              <a:cxn ang="0">
                <a:pos x="3744" y="3576"/>
              </a:cxn>
              <a:cxn ang="0">
                <a:pos x="4120" y="1193"/>
              </a:cxn>
              <a:cxn ang="0">
                <a:pos x="4868" y="3576"/>
              </a:cxn>
              <a:cxn ang="0">
                <a:pos x="5243" y="1193"/>
              </a:cxn>
              <a:cxn ang="0">
                <a:pos x="5991" y="3576"/>
              </a:cxn>
              <a:cxn ang="0">
                <a:pos x="3370" y="3576"/>
              </a:cxn>
              <a:cxn ang="0">
                <a:pos x="1873" y="0"/>
              </a:cxn>
              <a:cxn ang="0">
                <a:pos x="2247" y="398"/>
              </a:cxn>
              <a:cxn ang="0">
                <a:pos x="2996" y="3178"/>
              </a:cxn>
              <a:cxn ang="0">
                <a:pos x="2247" y="398"/>
              </a:cxn>
              <a:cxn ang="0">
                <a:pos x="1499" y="3576"/>
              </a:cxn>
              <a:cxn ang="0">
                <a:pos x="936" y="0"/>
              </a:cxn>
              <a:cxn ang="0">
                <a:pos x="0" y="994"/>
              </a:cxn>
              <a:cxn ang="0">
                <a:pos x="0" y="3576"/>
              </a:cxn>
              <a:cxn ang="0">
                <a:pos x="1123" y="398"/>
              </a:cxn>
              <a:cxn ang="0">
                <a:pos x="375" y="3178"/>
              </a:cxn>
              <a:cxn ang="0">
                <a:pos x="2621" y="4768"/>
              </a:cxn>
              <a:cxn ang="0">
                <a:pos x="0" y="6755"/>
              </a:cxn>
              <a:cxn ang="0">
                <a:pos x="375" y="6357"/>
              </a:cxn>
              <a:cxn ang="0">
                <a:pos x="2621" y="4768"/>
              </a:cxn>
              <a:cxn ang="0">
                <a:pos x="375" y="5960"/>
              </a:cxn>
              <a:cxn ang="0">
                <a:pos x="2247" y="5166"/>
              </a:cxn>
            </a:cxnLst>
            <a:rect l="0" t="0" r="r" b="b"/>
            <a:pathLst>
              <a:path w="6365" h="6755">
                <a:moveTo>
                  <a:pt x="4868" y="6357"/>
                </a:moveTo>
                <a:lnTo>
                  <a:pt x="6365" y="6357"/>
                </a:lnTo>
                <a:lnTo>
                  <a:pt x="6365" y="4768"/>
                </a:lnTo>
                <a:lnTo>
                  <a:pt x="2996" y="4768"/>
                </a:lnTo>
                <a:lnTo>
                  <a:pt x="2996" y="6357"/>
                </a:lnTo>
                <a:lnTo>
                  <a:pt x="4494" y="6357"/>
                </a:lnTo>
                <a:lnTo>
                  <a:pt x="4494" y="6755"/>
                </a:lnTo>
                <a:lnTo>
                  <a:pt x="4868" y="6755"/>
                </a:lnTo>
                <a:lnTo>
                  <a:pt x="4868" y="6357"/>
                </a:lnTo>
                <a:close/>
                <a:moveTo>
                  <a:pt x="4494" y="5960"/>
                </a:moveTo>
                <a:lnTo>
                  <a:pt x="3370" y="5960"/>
                </a:lnTo>
                <a:lnTo>
                  <a:pt x="3370" y="5166"/>
                </a:lnTo>
                <a:lnTo>
                  <a:pt x="4494" y="5166"/>
                </a:lnTo>
                <a:lnTo>
                  <a:pt x="4494" y="5960"/>
                </a:lnTo>
                <a:close/>
                <a:moveTo>
                  <a:pt x="4868" y="5166"/>
                </a:moveTo>
                <a:lnTo>
                  <a:pt x="5991" y="5166"/>
                </a:lnTo>
                <a:lnTo>
                  <a:pt x="5991" y="5961"/>
                </a:lnTo>
                <a:lnTo>
                  <a:pt x="4868" y="5961"/>
                </a:lnTo>
                <a:lnTo>
                  <a:pt x="4868" y="5166"/>
                </a:lnTo>
                <a:close/>
                <a:moveTo>
                  <a:pt x="0" y="4371"/>
                </a:moveTo>
                <a:lnTo>
                  <a:pt x="6365" y="4371"/>
                </a:lnTo>
                <a:lnTo>
                  <a:pt x="6365" y="3973"/>
                </a:lnTo>
                <a:lnTo>
                  <a:pt x="0" y="3973"/>
                </a:lnTo>
                <a:lnTo>
                  <a:pt x="0" y="4371"/>
                </a:lnTo>
                <a:close/>
                <a:moveTo>
                  <a:pt x="5991" y="3576"/>
                </a:moveTo>
                <a:lnTo>
                  <a:pt x="6365" y="3576"/>
                </a:lnTo>
                <a:lnTo>
                  <a:pt x="6365" y="0"/>
                </a:lnTo>
                <a:lnTo>
                  <a:pt x="5804" y="0"/>
                </a:lnTo>
                <a:lnTo>
                  <a:pt x="5804" y="1"/>
                </a:lnTo>
                <a:lnTo>
                  <a:pt x="5243" y="597"/>
                </a:lnTo>
                <a:lnTo>
                  <a:pt x="5243" y="0"/>
                </a:lnTo>
                <a:lnTo>
                  <a:pt x="4681" y="0"/>
                </a:lnTo>
                <a:lnTo>
                  <a:pt x="3744" y="994"/>
                </a:lnTo>
                <a:lnTo>
                  <a:pt x="3744" y="3576"/>
                </a:lnTo>
                <a:lnTo>
                  <a:pt x="4120" y="3576"/>
                </a:lnTo>
                <a:lnTo>
                  <a:pt x="4120" y="1193"/>
                </a:lnTo>
                <a:lnTo>
                  <a:pt x="4868" y="398"/>
                </a:lnTo>
                <a:lnTo>
                  <a:pt x="4868" y="3576"/>
                </a:lnTo>
                <a:lnTo>
                  <a:pt x="5243" y="3576"/>
                </a:lnTo>
                <a:lnTo>
                  <a:pt x="5243" y="1193"/>
                </a:lnTo>
                <a:lnTo>
                  <a:pt x="5991" y="398"/>
                </a:lnTo>
                <a:lnTo>
                  <a:pt x="5991" y="3576"/>
                </a:lnTo>
                <a:close/>
                <a:moveTo>
                  <a:pt x="1873" y="3576"/>
                </a:moveTo>
                <a:lnTo>
                  <a:pt x="3370" y="3576"/>
                </a:lnTo>
                <a:lnTo>
                  <a:pt x="3370" y="0"/>
                </a:lnTo>
                <a:lnTo>
                  <a:pt x="1873" y="0"/>
                </a:lnTo>
                <a:lnTo>
                  <a:pt x="1873" y="3576"/>
                </a:lnTo>
                <a:close/>
                <a:moveTo>
                  <a:pt x="2247" y="398"/>
                </a:moveTo>
                <a:lnTo>
                  <a:pt x="2996" y="398"/>
                </a:lnTo>
                <a:lnTo>
                  <a:pt x="2996" y="3178"/>
                </a:lnTo>
                <a:lnTo>
                  <a:pt x="2247" y="3178"/>
                </a:lnTo>
                <a:lnTo>
                  <a:pt x="2247" y="398"/>
                </a:lnTo>
                <a:close/>
                <a:moveTo>
                  <a:pt x="0" y="3576"/>
                </a:moveTo>
                <a:lnTo>
                  <a:pt x="1499" y="3576"/>
                </a:lnTo>
                <a:lnTo>
                  <a:pt x="1499" y="0"/>
                </a:lnTo>
                <a:lnTo>
                  <a:pt x="936" y="0"/>
                </a:lnTo>
                <a:lnTo>
                  <a:pt x="936" y="0"/>
                </a:lnTo>
                <a:lnTo>
                  <a:pt x="0" y="994"/>
                </a:lnTo>
                <a:lnTo>
                  <a:pt x="0" y="994"/>
                </a:lnTo>
                <a:lnTo>
                  <a:pt x="0" y="3576"/>
                </a:lnTo>
                <a:close/>
                <a:moveTo>
                  <a:pt x="375" y="1193"/>
                </a:moveTo>
                <a:lnTo>
                  <a:pt x="1123" y="398"/>
                </a:lnTo>
                <a:lnTo>
                  <a:pt x="1123" y="3178"/>
                </a:lnTo>
                <a:lnTo>
                  <a:pt x="375" y="3178"/>
                </a:lnTo>
                <a:lnTo>
                  <a:pt x="375" y="1193"/>
                </a:lnTo>
                <a:close/>
                <a:moveTo>
                  <a:pt x="2621" y="4768"/>
                </a:moveTo>
                <a:lnTo>
                  <a:pt x="0" y="4768"/>
                </a:lnTo>
                <a:lnTo>
                  <a:pt x="0" y="6755"/>
                </a:lnTo>
                <a:lnTo>
                  <a:pt x="375" y="6755"/>
                </a:lnTo>
                <a:lnTo>
                  <a:pt x="375" y="6357"/>
                </a:lnTo>
                <a:lnTo>
                  <a:pt x="2621" y="6357"/>
                </a:lnTo>
                <a:lnTo>
                  <a:pt x="2621" y="4768"/>
                </a:lnTo>
                <a:close/>
                <a:moveTo>
                  <a:pt x="2247" y="5960"/>
                </a:moveTo>
                <a:lnTo>
                  <a:pt x="375" y="5960"/>
                </a:lnTo>
                <a:lnTo>
                  <a:pt x="375" y="5166"/>
                </a:lnTo>
                <a:lnTo>
                  <a:pt x="2247" y="5166"/>
                </a:lnTo>
                <a:lnTo>
                  <a:pt x="2247" y="5960"/>
                </a:lnTo>
                <a:close/>
              </a:path>
            </a:pathLst>
          </a:custGeom>
          <a:solidFill>
            <a:srgbClr val="2F444E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452645" y="4612775"/>
            <a:ext cx="10783614" cy="219136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2800" spc="-20" dirty="0">
                <a:solidFill>
                  <a:srgbClr val="2F444E"/>
                </a:solidFill>
              </a:rPr>
              <a:t>26 декабря 2017 года Банк ДОМ.РФ («Российский капитал») вошел в состав единого института развития в жилищной сфере. </a:t>
            </a:r>
          </a:p>
          <a:p>
            <a:pPr>
              <a:spcBef>
                <a:spcPts val="600"/>
              </a:spcBef>
            </a:pPr>
            <a:r>
              <a:rPr lang="ru-RU" sz="2800" spc="-20" dirty="0">
                <a:solidFill>
                  <a:srgbClr val="2F444E"/>
                </a:solidFill>
              </a:rPr>
              <a:t>100% акций банка принадлежат АО «ДОМ.РФ» (АИЖК).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1397" y="1863178"/>
            <a:ext cx="22625347" cy="121191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6000" spc="-20" dirty="0">
                <a:solidFill>
                  <a:srgbClr val="2F444E"/>
                </a:solidFill>
              </a:rPr>
              <a:t>Кратко о банке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91397" y="8734606"/>
            <a:ext cx="4116631" cy="7953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en-US" sz="5000" b="1" spc="-100" dirty="0">
                <a:solidFill>
                  <a:srgbClr val="2F444E"/>
                </a:solidFill>
              </a:rPr>
              <a:t>1993</a:t>
            </a:r>
            <a:endParaRPr lang="ru-RU" sz="5000" b="1" spc="-100" dirty="0">
              <a:solidFill>
                <a:srgbClr val="2F444E"/>
              </a:solidFill>
            </a:endParaRP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 rot="5400000">
            <a:off x="2931158" y="7775221"/>
            <a:ext cx="25200" cy="3727972"/>
          </a:xfrm>
          <a:prstGeom prst="rect">
            <a:avLst/>
          </a:prstGeom>
          <a:solidFill>
            <a:srgbClr val="95C12E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996287" y="9809718"/>
            <a:ext cx="4585648" cy="219136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2400" spc="-20" dirty="0">
                <a:solidFill>
                  <a:srgbClr val="2F444E"/>
                </a:solidFill>
              </a:rPr>
              <a:t>Акционерное общество «Банк ДОМ.РФ» («Российский капитал») основано в 1993 году </a:t>
            </a:r>
            <a:br>
              <a:rPr lang="en-US" sz="2400" spc="-20" dirty="0">
                <a:solidFill>
                  <a:srgbClr val="2F444E"/>
                </a:solidFill>
              </a:rPr>
            </a:br>
            <a:r>
              <a:rPr lang="ru-RU" sz="2400" spc="-20" dirty="0">
                <a:solidFill>
                  <a:srgbClr val="2F444E"/>
                </a:solidFill>
              </a:rPr>
              <a:t>и действует на основании лицензии ЦБ РФ № 2312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05324" y="8734606"/>
            <a:ext cx="4116631" cy="7953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5000" b="1" spc="-190" dirty="0">
                <a:solidFill>
                  <a:srgbClr val="2F444E"/>
                </a:solidFill>
              </a:rPr>
              <a:t>34 офисов</a:t>
            </a: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 rot="5400000">
            <a:off x="8045085" y="7775221"/>
            <a:ext cx="25200" cy="3727972"/>
          </a:xfrm>
          <a:prstGeom prst="rect">
            <a:avLst/>
          </a:prstGeom>
          <a:solidFill>
            <a:srgbClr val="95C12E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6110214" y="9809718"/>
            <a:ext cx="4005336" cy="219136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2400" spc="-20" dirty="0">
                <a:solidFill>
                  <a:srgbClr val="2F444E"/>
                </a:solidFill>
              </a:rPr>
              <a:t>Сеть банка </a:t>
            </a:r>
            <a:br>
              <a:rPr lang="en-US" sz="2400" spc="-20" dirty="0">
                <a:solidFill>
                  <a:srgbClr val="2F444E"/>
                </a:solidFill>
              </a:rPr>
            </a:br>
            <a:r>
              <a:rPr lang="ru-RU" sz="2400" spc="-20" dirty="0">
                <a:solidFill>
                  <a:srgbClr val="2F444E"/>
                </a:solidFill>
              </a:rPr>
              <a:t>насчитывает </a:t>
            </a:r>
            <a:br>
              <a:rPr lang="en-US" sz="2400" spc="-20" dirty="0">
                <a:solidFill>
                  <a:srgbClr val="2F444E"/>
                </a:solidFill>
              </a:rPr>
            </a:br>
            <a:r>
              <a:rPr lang="en-US" sz="2400" spc="-20" dirty="0">
                <a:solidFill>
                  <a:srgbClr val="2F444E"/>
                </a:solidFill>
              </a:rPr>
              <a:t>34</a:t>
            </a:r>
            <a:r>
              <a:rPr lang="ru-RU" sz="2400" spc="-20" dirty="0">
                <a:solidFill>
                  <a:srgbClr val="2F444E"/>
                </a:solidFill>
              </a:rPr>
              <a:t> офиса </a:t>
            </a:r>
            <a:br>
              <a:rPr lang="en-US" sz="2400" spc="-20" dirty="0">
                <a:solidFill>
                  <a:srgbClr val="2F444E"/>
                </a:solidFill>
              </a:rPr>
            </a:br>
            <a:r>
              <a:rPr lang="ru-RU" sz="2400" spc="-20" dirty="0">
                <a:solidFill>
                  <a:srgbClr val="2F444E"/>
                </a:solidFill>
              </a:rPr>
              <a:t>в </a:t>
            </a:r>
            <a:r>
              <a:rPr lang="en-US" sz="2400" spc="-20" dirty="0">
                <a:solidFill>
                  <a:srgbClr val="2F444E"/>
                </a:solidFill>
              </a:rPr>
              <a:t>21</a:t>
            </a:r>
            <a:r>
              <a:rPr lang="ru-RU" sz="2400" spc="-20" dirty="0">
                <a:solidFill>
                  <a:srgbClr val="2F444E"/>
                </a:solidFill>
              </a:rPr>
              <a:t> регионе России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003394" y="8734606"/>
            <a:ext cx="2256932" cy="7953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5000" b="1" spc="-100" dirty="0">
                <a:solidFill>
                  <a:srgbClr val="2F444E"/>
                </a:solidFill>
              </a:rPr>
              <a:t>ВВ</a:t>
            </a:r>
            <a:r>
              <a:rPr lang="en-US" sz="5000" b="1" spc="-100" dirty="0">
                <a:solidFill>
                  <a:srgbClr val="2F444E"/>
                </a:solidFill>
              </a:rPr>
              <a:t>-</a:t>
            </a:r>
            <a:endParaRPr lang="ru-RU" sz="5000" b="1" spc="-100" dirty="0">
              <a:solidFill>
                <a:srgbClr val="2F444E"/>
              </a:solidFill>
            </a:endParaRP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 rot="5400000">
            <a:off x="12465119" y="8253256"/>
            <a:ext cx="25200" cy="2771901"/>
          </a:xfrm>
          <a:prstGeom prst="rect">
            <a:avLst/>
          </a:prstGeom>
          <a:solidFill>
            <a:srgbClr val="95C12E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11008283" y="9809718"/>
            <a:ext cx="3318842" cy="219136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2400" spc="-20" dirty="0">
                <a:solidFill>
                  <a:srgbClr val="2F444E"/>
                </a:solidFill>
              </a:rPr>
              <a:t>Долгосрочные рейтинги дефолта эмитента («РДЭ») поместило в список </a:t>
            </a:r>
            <a:r>
              <a:rPr lang="ru-RU" sz="2400" spc="-20" dirty="0" err="1">
                <a:solidFill>
                  <a:srgbClr val="2F444E"/>
                </a:solidFill>
              </a:rPr>
              <a:t>Rating</a:t>
            </a:r>
            <a:r>
              <a:rPr lang="ru-RU" sz="2400" spc="-20" dirty="0">
                <a:solidFill>
                  <a:srgbClr val="2F444E"/>
                </a:solidFill>
              </a:rPr>
              <a:t> </a:t>
            </a:r>
            <a:r>
              <a:rPr lang="ru-RU" sz="2400" spc="-20" dirty="0" err="1">
                <a:solidFill>
                  <a:srgbClr val="2F444E"/>
                </a:solidFill>
              </a:rPr>
              <a:t>Watch</a:t>
            </a:r>
            <a:r>
              <a:rPr lang="ru-RU" sz="2400" spc="-20" dirty="0">
                <a:solidFill>
                  <a:srgbClr val="2F444E"/>
                </a:solidFill>
              </a:rPr>
              <a:t> «спекулятивный», 25.04.2019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488266" y="8734606"/>
            <a:ext cx="4094144" cy="7953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5000" b="1" spc="-120" dirty="0">
                <a:solidFill>
                  <a:srgbClr val="2F444E"/>
                </a:solidFill>
              </a:rPr>
              <a:t>ВВВ(</a:t>
            </a:r>
            <a:r>
              <a:rPr lang="en-US" sz="5000" b="1" spc="-120" dirty="0">
                <a:solidFill>
                  <a:srgbClr val="2F444E"/>
                </a:solidFill>
              </a:rPr>
              <a:t>RU)</a:t>
            </a:r>
            <a:endParaRPr lang="ru-RU" sz="5000" b="1" spc="-120" dirty="0">
              <a:solidFill>
                <a:srgbClr val="2F444E"/>
              </a:solidFill>
            </a:endParaRPr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 rot="5400000">
            <a:off x="17281916" y="7921330"/>
            <a:ext cx="25200" cy="3435754"/>
          </a:xfrm>
          <a:prstGeom prst="rect">
            <a:avLst/>
          </a:prstGeom>
          <a:solidFill>
            <a:srgbClr val="95C12E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15493154" y="9809718"/>
            <a:ext cx="4065505" cy="219136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2400" spc="-20" dirty="0">
                <a:solidFill>
                  <a:srgbClr val="2F444E"/>
                </a:solidFill>
              </a:rPr>
              <a:t>Рейтинг </a:t>
            </a:r>
            <a:r>
              <a:rPr lang="ru-RU" sz="2400" spc="-20" dirty="0" err="1">
                <a:solidFill>
                  <a:srgbClr val="2F444E"/>
                </a:solidFill>
              </a:rPr>
              <a:t>кредито-способности</a:t>
            </a:r>
            <a:r>
              <a:rPr lang="ru-RU" sz="2400" spc="-20" dirty="0">
                <a:solidFill>
                  <a:srgbClr val="2F444E"/>
                </a:solidFill>
              </a:rPr>
              <a:t> </a:t>
            </a:r>
            <a:br>
              <a:rPr lang="en-US" sz="2400" spc="-20" dirty="0">
                <a:solidFill>
                  <a:srgbClr val="2F444E"/>
                </a:solidFill>
              </a:rPr>
            </a:br>
            <a:r>
              <a:rPr lang="ru-RU" sz="2400" spc="-20" dirty="0">
                <a:solidFill>
                  <a:srgbClr val="2F444E"/>
                </a:solidFill>
              </a:rPr>
              <a:t>от рейтингового агентства АКРА, </a:t>
            </a:r>
            <a:endParaRPr lang="en-US" sz="2400" spc="-20" dirty="0">
              <a:solidFill>
                <a:srgbClr val="2F444E"/>
              </a:solidFill>
            </a:endParaRPr>
          </a:p>
          <a:p>
            <a:r>
              <a:rPr lang="ru-RU" sz="2400" spc="-20" dirty="0">
                <a:solidFill>
                  <a:srgbClr val="2F444E"/>
                </a:solidFill>
              </a:rPr>
              <a:t>прогноз «Позитивный», рейтинг присвоен впервые</a:t>
            </a:r>
            <a:r>
              <a:rPr lang="en-US" sz="2400" spc="-20" dirty="0">
                <a:solidFill>
                  <a:srgbClr val="2F444E"/>
                </a:solidFill>
              </a:rPr>
              <a:t> </a:t>
            </a:r>
            <a:r>
              <a:rPr lang="ru-RU" sz="2400" spc="-20" dirty="0">
                <a:solidFill>
                  <a:srgbClr val="2F444E"/>
                </a:solidFill>
              </a:rPr>
              <a:t>14.01.2019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0324052" y="8734606"/>
            <a:ext cx="2963460" cy="7953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en-US" sz="5000" b="1" spc="-100" dirty="0" err="1">
                <a:solidFill>
                  <a:srgbClr val="2F444E"/>
                </a:solidFill>
              </a:rPr>
              <a:t>ruBBB</a:t>
            </a:r>
            <a:endParaRPr lang="ru-RU" sz="5000" b="1" spc="-100" dirty="0">
              <a:solidFill>
                <a:srgbClr val="2F444E"/>
              </a:solidFill>
            </a:endParaRPr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 rot="5400000">
            <a:off x="21795804" y="8243228"/>
            <a:ext cx="25200" cy="2791958"/>
          </a:xfrm>
          <a:prstGeom prst="rect">
            <a:avLst/>
          </a:prstGeom>
          <a:solidFill>
            <a:srgbClr val="95C12E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20328941" y="9809718"/>
            <a:ext cx="3671090" cy="219136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2400" spc="-20" dirty="0">
                <a:solidFill>
                  <a:srgbClr val="2F444E"/>
                </a:solidFill>
              </a:rPr>
              <a:t>Рейтинг </a:t>
            </a:r>
            <a:r>
              <a:rPr lang="ru-RU" sz="2400" spc="-20" dirty="0" err="1">
                <a:solidFill>
                  <a:srgbClr val="2F444E"/>
                </a:solidFill>
              </a:rPr>
              <a:t>кредито-способности</a:t>
            </a:r>
            <a:r>
              <a:rPr lang="ru-RU" sz="2400" spc="-20" dirty="0">
                <a:solidFill>
                  <a:srgbClr val="2F444E"/>
                </a:solidFill>
              </a:rPr>
              <a:t> </a:t>
            </a:r>
            <a:br>
              <a:rPr lang="en-US" sz="2400" spc="-20" dirty="0">
                <a:solidFill>
                  <a:srgbClr val="2F444E"/>
                </a:solidFill>
              </a:rPr>
            </a:br>
            <a:r>
              <a:rPr lang="ru-RU" sz="2400" spc="-20" dirty="0">
                <a:solidFill>
                  <a:srgbClr val="2F444E"/>
                </a:solidFill>
              </a:rPr>
              <a:t>от рейтингового агентства RAEX («Эксперт РА»), </a:t>
            </a:r>
          </a:p>
          <a:p>
            <a:r>
              <a:rPr lang="ru-RU" sz="2400" spc="-20" dirty="0">
                <a:solidFill>
                  <a:srgbClr val="2F444E"/>
                </a:solidFill>
              </a:rPr>
              <a:t>прогноз «</a:t>
            </a:r>
            <a:r>
              <a:rPr lang="ru-RU" sz="2400" spc="-20" dirty="0" err="1">
                <a:solidFill>
                  <a:srgbClr val="2F444E"/>
                </a:solidFill>
              </a:rPr>
              <a:t>Cтабильный</a:t>
            </a:r>
            <a:r>
              <a:rPr lang="ru-RU" sz="2400" spc="-20" dirty="0">
                <a:solidFill>
                  <a:srgbClr val="2F444E"/>
                </a:solidFill>
              </a:rPr>
              <a:t>»,</a:t>
            </a:r>
          </a:p>
          <a:p>
            <a:r>
              <a:rPr lang="ru-RU" sz="2400" spc="-20" dirty="0">
                <a:solidFill>
                  <a:srgbClr val="2F444E"/>
                </a:solidFill>
              </a:rPr>
              <a:t>12.12.2018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322114" y="733967"/>
            <a:ext cx="11805309" cy="51538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r"/>
            <a:r>
              <a:rPr lang="ru-RU" sz="2400" spc="-20" dirty="0">
                <a:solidFill>
                  <a:srgbClr val="76787A"/>
                </a:solidFill>
              </a:rPr>
              <a:t>Семейная ипотека. Мифы и реальность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406776" y="733967"/>
            <a:ext cx="1015263" cy="51538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r"/>
            <a:fld id="{71D70AF6-F1AB-42EC-9B47-097709924270}" type="slidenum">
              <a:rPr lang="ru-RU" sz="2400" spc="-20" smtClean="0">
                <a:solidFill>
                  <a:srgbClr val="76787A"/>
                </a:solidFill>
              </a:rPr>
              <a:pPr algn="r"/>
              <a:t>13</a:t>
            </a:fld>
            <a:endParaRPr lang="ru-RU" sz="2400" spc="-20" dirty="0">
              <a:solidFill>
                <a:srgbClr val="7678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124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Rectangle 33"/>
          <p:cNvSpPr>
            <a:spLocks noChangeArrowheads="1"/>
          </p:cNvSpPr>
          <p:nvPr/>
        </p:nvSpPr>
        <p:spPr bwMode="auto">
          <a:xfrm>
            <a:off x="12803188" y="3854450"/>
            <a:ext cx="11582400" cy="3352800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9" name="Rectangle 55"/>
          <p:cNvSpPr>
            <a:spLocks noChangeArrowheads="1"/>
          </p:cNvSpPr>
          <p:nvPr/>
        </p:nvSpPr>
        <p:spPr bwMode="auto">
          <a:xfrm>
            <a:off x="14871700" y="5897563"/>
            <a:ext cx="8323263" cy="38100"/>
          </a:xfrm>
          <a:prstGeom prst="rect">
            <a:avLst/>
          </a:prstGeom>
          <a:solidFill>
            <a:srgbClr val="95C12E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" name="Группа 3"/>
          <p:cNvGrpSpPr>
            <a:grpSpLocks noChangeAspect="1"/>
          </p:cNvGrpSpPr>
          <p:nvPr/>
        </p:nvGrpSpPr>
        <p:grpSpPr>
          <a:xfrm>
            <a:off x="1080960" y="510651"/>
            <a:ext cx="2502000" cy="940250"/>
            <a:chOff x="6778625" y="411163"/>
            <a:chExt cx="5707063" cy="2144712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10464800" y="1212850"/>
              <a:ext cx="2020888" cy="568325"/>
            </a:xfrm>
            <a:custGeom>
              <a:avLst/>
              <a:gdLst/>
              <a:ahLst/>
              <a:cxnLst>
                <a:cxn ang="0">
                  <a:pos x="5917" y="0"/>
                </a:cxn>
                <a:cxn ang="0">
                  <a:pos x="5045" y="0"/>
                </a:cxn>
                <a:cxn ang="0">
                  <a:pos x="5373" y="853"/>
                </a:cxn>
                <a:cxn ang="0">
                  <a:pos x="5745" y="839"/>
                </a:cxn>
                <a:cxn ang="0">
                  <a:pos x="4532" y="0"/>
                </a:cxn>
                <a:cxn ang="0">
                  <a:pos x="3634" y="731"/>
                </a:cxn>
                <a:cxn ang="0">
                  <a:pos x="3306" y="1788"/>
                </a:cxn>
                <a:cxn ang="0">
                  <a:pos x="4204" y="1039"/>
                </a:cxn>
                <a:cxn ang="0">
                  <a:pos x="2962" y="1788"/>
                </a:cxn>
                <a:cxn ang="0">
                  <a:pos x="1480" y="1788"/>
                </a:cxn>
                <a:cxn ang="0">
                  <a:pos x="2521" y="1471"/>
                </a:cxn>
                <a:cxn ang="0">
                  <a:pos x="2016" y="1178"/>
                </a:cxn>
                <a:cxn ang="0">
                  <a:pos x="328" y="673"/>
                </a:cxn>
                <a:cxn ang="0">
                  <a:pos x="1112" y="0"/>
                </a:cxn>
                <a:cxn ang="0">
                  <a:pos x="673" y="1788"/>
                </a:cxn>
                <a:cxn ang="0">
                  <a:pos x="765" y="1782"/>
                </a:cxn>
                <a:cxn ang="0">
                  <a:pos x="849" y="1764"/>
                </a:cxn>
                <a:cxn ang="0">
                  <a:pos x="925" y="1736"/>
                </a:cxn>
                <a:cxn ang="0">
                  <a:pos x="994" y="1698"/>
                </a:cxn>
                <a:cxn ang="0">
                  <a:pos x="1055" y="1650"/>
                </a:cxn>
                <a:cxn ang="0">
                  <a:pos x="1105" y="1592"/>
                </a:cxn>
                <a:cxn ang="0">
                  <a:pos x="1148" y="1527"/>
                </a:cxn>
                <a:cxn ang="0">
                  <a:pos x="1180" y="1455"/>
                </a:cxn>
                <a:cxn ang="0">
                  <a:pos x="1203" y="1376"/>
                </a:cxn>
                <a:cxn ang="0">
                  <a:pos x="1215" y="1290"/>
                </a:cxn>
                <a:cxn ang="0">
                  <a:pos x="1217" y="1199"/>
                </a:cxn>
                <a:cxn ang="0">
                  <a:pos x="1208" y="1113"/>
                </a:cxn>
                <a:cxn ang="0">
                  <a:pos x="1188" y="1031"/>
                </a:cxn>
                <a:cxn ang="0">
                  <a:pos x="1159" y="957"/>
                </a:cxn>
                <a:cxn ang="0">
                  <a:pos x="1120" y="888"/>
                </a:cxn>
                <a:cxn ang="0">
                  <a:pos x="1071" y="829"/>
                </a:cxn>
                <a:cxn ang="0">
                  <a:pos x="1014" y="778"/>
                </a:cxn>
                <a:cxn ang="0">
                  <a:pos x="948" y="735"/>
                </a:cxn>
                <a:cxn ang="0">
                  <a:pos x="875" y="704"/>
                </a:cxn>
                <a:cxn ang="0">
                  <a:pos x="793" y="683"/>
                </a:cxn>
                <a:cxn ang="0">
                  <a:pos x="704" y="673"/>
                </a:cxn>
                <a:cxn ang="0">
                  <a:pos x="328" y="984"/>
                </a:cxn>
                <a:cxn ang="0">
                  <a:pos x="683" y="985"/>
                </a:cxn>
                <a:cxn ang="0">
                  <a:pos x="720" y="991"/>
                </a:cxn>
                <a:cxn ang="0">
                  <a:pos x="753" y="1002"/>
                </a:cxn>
                <a:cxn ang="0">
                  <a:pos x="785" y="1017"/>
                </a:cxn>
                <a:cxn ang="0">
                  <a:pos x="812" y="1037"/>
                </a:cxn>
                <a:cxn ang="0">
                  <a:pos x="834" y="1061"/>
                </a:cxn>
                <a:cxn ang="0">
                  <a:pos x="853" y="1088"/>
                </a:cxn>
                <a:cxn ang="0">
                  <a:pos x="869" y="1119"/>
                </a:cxn>
                <a:cxn ang="0">
                  <a:pos x="885" y="1178"/>
                </a:cxn>
                <a:cxn ang="0">
                  <a:pos x="888" y="1258"/>
                </a:cxn>
                <a:cxn ang="0">
                  <a:pos x="874" y="1332"/>
                </a:cxn>
                <a:cxn ang="0">
                  <a:pos x="859" y="1363"/>
                </a:cxn>
                <a:cxn ang="0">
                  <a:pos x="841" y="1392"/>
                </a:cxn>
                <a:cxn ang="0">
                  <a:pos x="820" y="1417"/>
                </a:cxn>
                <a:cxn ang="0">
                  <a:pos x="794" y="1437"/>
                </a:cxn>
                <a:cxn ang="0">
                  <a:pos x="765" y="1454"/>
                </a:cxn>
                <a:cxn ang="0">
                  <a:pos x="732" y="1466"/>
                </a:cxn>
                <a:cxn ang="0">
                  <a:pos x="695" y="1473"/>
                </a:cxn>
                <a:cxn ang="0">
                  <a:pos x="656" y="1477"/>
                </a:cxn>
              </a:cxnLst>
              <a:rect l="0" t="0" r="r" b="b"/>
              <a:pathLst>
                <a:path w="6365" h="1788">
                  <a:moveTo>
                    <a:pt x="5745" y="839"/>
                  </a:moveTo>
                  <a:lnTo>
                    <a:pt x="6309" y="0"/>
                  </a:lnTo>
                  <a:lnTo>
                    <a:pt x="5917" y="0"/>
                  </a:lnTo>
                  <a:lnTo>
                    <a:pt x="5373" y="848"/>
                  </a:lnTo>
                  <a:lnTo>
                    <a:pt x="5373" y="0"/>
                  </a:lnTo>
                  <a:lnTo>
                    <a:pt x="5045" y="0"/>
                  </a:lnTo>
                  <a:lnTo>
                    <a:pt x="5045" y="1788"/>
                  </a:lnTo>
                  <a:lnTo>
                    <a:pt x="5373" y="1788"/>
                  </a:lnTo>
                  <a:lnTo>
                    <a:pt x="5373" y="853"/>
                  </a:lnTo>
                  <a:lnTo>
                    <a:pt x="5964" y="1788"/>
                  </a:lnTo>
                  <a:lnTo>
                    <a:pt x="6365" y="1788"/>
                  </a:lnTo>
                  <a:lnTo>
                    <a:pt x="5745" y="839"/>
                  </a:lnTo>
                  <a:close/>
                  <a:moveTo>
                    <a:pt x="4204" y="1788"/>
                  </a:moveTo>
                  <a:lnTo>
                    <a:pt x="4532" y="1788"/>
                  </a:lnTo>
                  <a:lnTo>
                    <a:pt x="4532" y="0"/>
                  </a:lnTo>
                  <a:lnTo>
                    <a:pt x="4204" y="0"/>
                  </a:lnTo>
                  <a:lnTo>
                    <a:pt x="4204" y="731"/>
                  </a:lnTo>
                  <a:lnTo>
                    <a:pt x="3634" y="731"/>
                  </a:lnTo>
                  <a:lnTo>
                    <a:pt x="3634" y="0"/>
                  </a:lnTo>
                  <a:lnTo>
                    <a:pt x="3306" y="0"/>
                  </a:lnTo>
                  <a:lnTo>
                    <a:pt x="3306" y="1788"/>
                  </a:lnTo>
                  <a:lnTo>
                    <a:pt x="3634" y="1788"/>
                  </a:lnTo>
                  <a:lnTo>
                    <a:pt x="3634" y="1039"/>
                  </a:lnTo>
                  <a:lnTo>
                    <a:pt x="4204" y="1039"/>
                  </a:lnTo>
                  <a:lnTo>
                    <a:pt x="4204" y="1788"/>
                  </a:lnTo>
                  <a:close/>
                  <a:moveTo>
                    <a:pt x="2619" y="1788"/>
                  </a:moveTo>
                  <a:lnTo>
                    <a:pt x="2962" y="1788"/>
                  </a:lnTo>
                  <a:lnTo>
                    <a:pt x="2349" y="0"/>
                  </a:lnTo>
                  <a:lnTo>
                    <a:pt x="2091" y="0"/>
                  </a:lnTo>
                  <a:lnTo>
                    <a:pt x="1480" y="1788"/>
                  </a:lnTo>
                  <a:lnTo>
                    <a:pt x="1822" y="1788"/>
                  </a:lnTo>
                  <a:lnTo>
                    <a:pt x="1923" y="1471"/>
                  </a:lnTo>
                  <a:lnTo>
                    <a:pt x="2521" y="1471"/>
                  </a:lnTo>
                  <a:lnTo>
                    <a:pt x="2619" y="1788"/>
                  </a:lnTo>
                  <a:close/>
                  <a:moveTo>
                    <a:pt x="2434" y="1178"/>
                  </a:moveTo>
                  <a:lnTo>
                    <a:pt x="2016" y="1178"/>
                  </a:lnTo>
                  <a:lnTo>
                    <a:pt x="2229" y="528"/>
                  </a:lnTo>
                  <a:lnTo>
                    <a:pt x="2434" y="1178"/>
                  </a:lnTo>
                  <a:close/>
                  <a:moveTo>
                    <a:pt x="328" y="673"/>
                  </a:moveTo>
                  <a:lnTo>
                    <a:pt x="328" y="311"/>
                  </a:lnTo>
                  <a:lnTo>
                    <a:pt x="1112" y="311"/>
                  </a:lnTo>
                  <a:lnTo>
                    <a:pt x="1112" y="0"/>
                  </a:lnTo>
                  <a:lnTo>
                    <a:pt x="0" y="0"/>
                  </a:lnTo>
                  <a:lnTo>
                    <a:pt x="0" y="1788"/>
                  </a:lnTo>
                  <a:lnTo>
                    <a:pt x="673" y="1788"/>
                  </a:lnTo>
                  <a:lnTo>
                    <a:pt x="704" y="1787"/>
                  </a:lnTo>
                  <a:lnTo>
                    <a:pt x="734" y="1785"/>
                  </a:lnTo>
                  <a:lnTo>
                    <a:pt x="765" y="1782"/>
                  </a:lnTo>
                  <a:lnTo>
                    <a:pt x="793" y="1778"/>
                  </a:lnTo>
                  <a:lnTo>
                    <a:pt x="821" y="1771"/>
                  </a:lnTo>
                  <a:lnTo>
                    <a:pt x="849" y="1764"/>
                  </a:lnTo>
                  <a:lnTo>
                    <a:pt x="875" y="1756"/>
                  </a:lnTo>
                  <a:lnTo>
                    <a:pt x="901" y="1746"/>
                  </a:lnTo>
                  <a:lnTo>
                    <a:pt x="925" y="1736"/>
                  </a:lnTo>
                  <a:lnTo>
                    <a:pt x="949" y="1724"/>
                  </a:lnTo>
                  <a:lnTo>
                    <a:pt x="973" y="1711"/>
                  </a:lnTo>
                  <a:lnTo>
                    <a:pt x="994" y="1698"/>
                  </a:lnTo>
                  <a:lnTo>
                    <a:pt x="1015" y="1682"/>
                  </a:lnTo>
                  <a:lnTo>
                    <a:pt x="1035" y="1666"/>
                  </a:lnTo>
                  <a:lnTo>
                    <a:pt x="1055" y="1650"/>
                  </a:lnTo>
                  <a:lnTo>
                    <a:pt x="1072" y="1632"/>
                  </a:lnTo>
                  <a:lnTo>
                    <a:pt x="1089" y="1612"/>
                  </a:lnTo>
                  <a:lnTo>
                    <a:pt x="1105" y="1592"/>
                  </a:lnTo>
                  <a:lnTo>
                    <a:pt x="1121" y="1572"/>
                  </a:lnTo>
                  <a:lnTo>
                    <a:pt x="1134" y="1550"/>
                  </a:lnTo>
                  <a:lnTo>
                    <a:pt x="1148" y="1527"/>
                  </a:lnTo>
                  <a:lnTo>
                    <a:pt x="1160" y="1505"/>
                  </a:lnTo>
                  <a:lnTo>
                    <a:pt x="1170" y="1480"/>
                  </a:lnTo>
                  <a:lnTo>
                    <a:pt x="1180" y="1455"/>
                  </a:lnTo>
                  <a:lnTo>
                    <a:pt x="1189" y="1429"/>
                  </a:lnTo>
                  <a:lnTo>
                    <a:pt x="1196" y="1402"/>
                  </a:lnTo>
                  <a:lnTo>
                    <a:pt x="1203" y="1376"/>
                  </a:lnTo>
                  <a:lnTo>
                    <a:pt x="1208" y="1347"/>
                  </a:lnTo>
                  <a:lnTo>
                    <a:pt x="1213" y="1319"/>
                  </a:lnTo>
                  <a:lnTo>
                    <a:pt x="1215" y="1290"/>
                  </a:lnTo>
                  <a:lnTo>
                    <a:pt x="1217" y="1260"/>
                  </a:lnTo>
                  <a:lnTo>
                    <a:pt x="1217" y="1230"/>
                  </a:lnTo>
                  <a:lnTo>
                    <a:pt x="1217" y="1199"/>
                  </a:lnTo>
                  <a:lnTo>
                    <a:pt x="1215" y="1170"/>
                  </a:lnTo>
                  <a:lnTo>
                    <a:pt x="1212" y="1141"/>
                  </a:lnTo>
                  <a:lnTo>
                    <a:pt x="1208" y="1113"/>
                  </a:lnTo>
                  <a:lnTo>
                    <a:pt x="1203" y="1085"/>
                  </a:lnTo>
                  <a:lnTo>
                    <a:pt x="1196" y="1058"/>
                  </a:lnTo>
                  <a:lnTo>
                    <a:pt x="1188" y="1031"/>
                  </a:lnTo>
                  <a:lnTo>
                    <a:pt x="1180" y="1005"/>
                  </a:lnTo>
                  <a:lnTo>
                    <a:pt x="1170" y="980"/>
                  </a:lnTo>
                  <a:lnTo>
                    <a:pt x="1159" y="957"/>
                  </a:lnTo>
                  <a:lnTo>
                    <a:pt x="1148" y="933"/>
                  </a:lnTo>
                  <a:lnTo>
                    <a:pt x="1134" y="911"/>
                  </a:lnTo>
                  <a:lnTo>
                    <a:pt x="1120" y="888"/>
                  </a:lnTo>
                  <a:lnTo>
                    <a:pt x="1105" y="868"/>
                  </a:lnTo>
                  <a:lnTo>
                    <a:pt x="1088" y="848"/>
                  </a:lnTo>
                  <a:lnTo>
                    <a:pt x="1071" y="829"/>
                  </a:lnTo>
                  <a:lnTo>
                    <a:pt x="1053" y="811"/>
                  </a:lnTo>
                  <a:lnTo>
                    <a:pt x="1034" y="794"/>
                  </a:lnTo>
                  <a:lnTo>
                    <a:pt x="1014" y="778"/>
                  </a:lnTo>
                  <a:lnTo>
                    <a:pt x="993" y="762"/>
                  </a:lnTo>
                  <a:lnTo>
                    <a:pt x="971" y="749"/>
                  </a:lnTo>
                  <a:lnTo>
                    <a:pt x="948" y="735"/>
                  </a:lnTo>
                  <a:lnTo>
                    <a:pt x="924" y="724"/>
                  </a:lnTo>
                  <a:lnTo>
                    <a:pt x="899" y="714"/>
                  </a:lnTo>
                  <a:lnTo>
                    <a:pt x="875" y="704"/>
                  </a:lnTo>
                  <a:lnTo>
                    <a:pt x="848" y="696"/>
                  </a:lnTo>
                  <a:lnTo>
                    <a:pt x="821" y="688"/>
                  </a:lnTo>
                  <a:lnTo>
                    <a:pt x="793" y="683"/>
                  </a:lnTo>
                  <a:lnTo>
                    <a:pt x="764" y="678"/>
                  </a:lnTo>
                  <a:lnTo>
                    <a:pt x="734" y="675"/>
                  </a:lnTo>
                  <a:lnTo>
                    <a:pt x="704" y="673"/>
                  </a:lnTo>
                  <a:lnTo>
                    <a:pt x="673" y="673"/>
                  </a:lnTo>
                  <a:lnTo>
                    <a:pt x="328" y="673"/>
                  </a:lnTo>
                  <a:close/>
                  <a:moveTo>
                    <a:pt x="328" y="984"/>
                  </a:moveTo>
                  <a:lnTo>
                    <a:pt x="656" y="984"/>
                  </a:lnTo>
                  <a:lnTo>
                    <a:pt x="669" y="985"/>
                  </a:lnTo>
                  <a:lnTo>
                    <a:pt x="683" y="985"/>
                  </a:lnTo>
                  <a:lnTo>
                    <a:pt x="695" y="987"/>
                  </a:lnTo>
                  <a:lnTo>
                    <a:pt x="707" y="988"/>
                  </a:lnTo>
                  <a:lnTo>
                    <a:pt x="720" y="991"/>
                  </a:lnTo>
                  <a:lnTo>
                    <a:pt x="732" y="995"/>
                  </a:lnTo>
                  <a:lnTo>
                    <a:pt x="743" y="998"/>
                  </a:lnTo>
                  <a:lnTo>
                    <a:pt x="753" y="1002"/>
                  </a:lnTo>
                  <a:lnTo>
                    <a:pt x="765" y="1007"/>
                  </a:lnTo>
                  <a:lnTo>
                    <a:pt x="775" y="1012"/>
                  </a:lnTo>
                  <a:lnTo>
                    <a:pt x="785" y="1017"/>
                  </a:lnTo>
                  <a:lnTo>
                    <a:pt x="794" y="1024"/>
                  </a:lnTo>
                  <a:lnTo>
                    <a:pt x="803" y="1031"/>
                  </a:lnTo>
                  <a:lnTo>
                    <a:pt x="812" y="1037"/>
                  </a:lnTo>
                  <a:lnTo>
                    <a:pt x="820" y="1044"/>
                  </a:lnTo>
                  <a:lnTo>
                    <a:pt x="828" y="1053"/>
                  </a:lnTo>
                  <a:lnTo>
                    <a:pt x="834" y="1061"/>
                  </a:lnTo>
                  <a:lnTo>
                    <a:pt x="841" y="1070"/>
                  </a:lnTo>
                  <a:lnTo>
                    <a:pt x="848" y="1079"/>
                  </a:lnTo>
                  <a:lnTo>
                    <a:pt x="853" y="1088"/>
                  </a:lnTo>
                  <a:lnTo>
                    <a:pt x="859" y="1098"/>
                  </a:lnTo>
                  <a:lnTo>
                    <a:pt x="865" y="1108"/>
                  </a:lnTo>
                  <a:lnTo>
                    <a:pt x="869" y="1119"/>
                  </a:lnTo>
                  <a:lnTo>
                    <a:pt x="874" y="1131"/>
                  </a:lnTo>
                  <a:lnTo>
                    <a:pt x="880" y="1153"/>
                  </a:lnTo>
                  <a:lnTo>
                    <a:pt x="885" y="1178"/>
                  </a:lnTo>
                  <a:lnTo>
                    <a:pt x="888" y="1204"/>
                  </a:lnTo>
                  <a:lnTo>
                    <a:pt x="889" y="1230"/>
                  </a:lnTo>
                  <a:lnTo>
                    <a:pt x="888" y="1258"/>
                  </a:lnTo>
                  <a:lnTo>
                    <a:pt x="885" y="1283"/>
                  </a:lnTo>
                  <a:lnTo>
                    <a:pt x="880" y="1308"/>
                  </a:lnTo>
                  <a:lnTo>
                    <a:pt x="874" y="1332"/>
                  </a:lnTo>
                  <a:lnTo>
                    <a:pt x="869" y="1342"/>
                  </a:lnTo>
                  <a:lnTo>
                    <a:pt x="865" y="1353"/>
                  </a:lnTo>
                  <a:lnTo>
                    <a:pt x="859" y="1363"/>
                  </a:lnTo>
                  <a:lnTo>
                    <a:pt x="853" y="1373"/>
                  </a:lnTo>
                  <a:lnTo>
                    <a:pt x="848" y="1382"/>
                  </a:lnTo>
                  <a:lnTo>
                    <a:pt x="841" y="1392"/>
                  </a:lnTo>
                  <a:lnTo>
                    <a:pt x="834" y="1400"/>
                  </a:lnTo>
                  <a:lnTo>
                    <a:pt x="828" y="1409"/>
                  </a:lnTo>
                  <a:lnTo>
                    <a:pt x="820" y="1417"/>
                  </a:lnTo>
                  <a:lnTo>
                    <a:pt x="812" y="1424"/>
                  </a:lnTo>
                  <a:lnTo>
                    <a:pt x="803" y="1431"/>
                  </a:lnTo>
                  <a:lnTo>
                    <a:pt x="794" y="1437"/>
                  </a:lnTo>
                  <a:lnTo>
                    <a:pt x="785" y="1443"/>
                  </a:lnTo>
                  <a:lnTo>
                    <a:pt x="775" y="1449"/>
                  </a:lnTo>
                  <a:lnTo>
                    <a:pt x="765" y="1454"/>
                  </a:lnTo>
                  <a:lnTo>
                    <a:pt x="753" y="1459"/>
                  </a:lnTo>
                  <a:lnTo>
                    <a:pt x="743" y="1463"/>
                  </a:lnTo>
                  <a:lnTo>
                    <a:pt x="732" y="1466"/>
                  </a:lnTo>
                  <a:lnTo>
                    <a:pt x="720" y="1469"/>
                  </a:lnTo>
                  <a:lnTo>
                    <a:pt x="707" y="1472"/>
                  </a:lnTo>
                  <a:lnTo>
                    <a:pt x="695" y="1473"/>
                  </a:lnTo>
                  <a:lnTo>
                    <a:pt x="683" y="1475"/>
                  </a:lnTo>
                  <a:lnTo>
                    <a:pt x="669" y="1475"/>
                  </a:lnTo>
                  <a:lnTo>
                    <a:pt x="656" y="1477"/>
                  </a:lnTo>
                  <a:lnTo>
                    <a:pt x="328" y="1477"/>
                  </a:lnTo>
                  <a:lnTo>
                    <a:pt x="328" y="984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6778625" y="411163"/>
              <a:ext cx="2020888" cy="2144712"/>
            </a:xfrm>
            <a:custGeom>
              <a:avLst/>
              <a:gdLst/>
              <a:ahLst/>
              <a:cxnLst>
                <a:cxn ang="0">
                  <a:pos x="6365" y="6357"/>
                </a:cxn>
                <a:cxn ang="0">
                  <a:pos x="2996" y="4768"/>
                </a:cxn>
                <a:cxn ang="0">
                  <a:pos x="4494" y="6357"/>
                </a:cxn>
                <a:cxn ang="0">
                  <a:pos x="4868" y="6755"/>
                </a:cxn>
                <a:cxn ang="0">
                  <a:pos x="4494" y="5960"/>
                </a:cxn>
                <a:cxn ang="0">
                  <a:pos x="3370" y="5166"/>
                </a:cxn>
                <a:cxn ang="0">
                  <a:pos x="4494" y="5960"/>
                </a:cxn>
                <a:cxn ang="0">
                  <a:pos x="5991" y="5166"/>
                </a:cxn>
                <a:cxn ang="0">
                  <a:pos x="4868" y="5961"/>
                </a:cxn>
                <a:cxn ang="0">
                  <a:pos x="0" y="4371"/>
                </a:cxn>
                <a:cxn ang="0">
                  <a:pos x="6365" y="3973"/>
                </a:cxn>
                <a:cxn ang="0">
                  <a:pos x="0" y="4371"/>
                </a:cxn>
                <a:cxn ang="0">
                  <a:pos x="6365" y="3576"/>
                </a:cxn>
                <a:cxn ang="0">
                  <a:pos x="5804" y="0"/>
                </a:cxn>
                <a:cxn ang="0">
                  <a:pos x="5243" y="597"/>
                </a:cxn>
                <a:cxn ang="0">
                  <a:pos x="4681" y="0"/>
                </a:cxn>
                <a:cxn ang="0">
                  <a:pos x="3744" y="3576"/>
                </a:cxn>
                <a:cxn ang="0">
                  <a:pos x="4120" y="1193"/>
                </a:cxn>
                <a:cxn ang="0">
                  <a:pos x="4868" y="3576"/>
                </a:cxn>
                <a:cxn ang="0">
                  <a:pos x="5243" y="1193"/>
                </a:cxn>
                <a:cxn ang="0">
                  <a:pos x="5991" y="3576"/>
                </a:cxn>
                <a:cxn ang="0">
                  <a:pos x="3370" y="3576"/>
                </a:cxn>
                <a:cxn ang="0">
                  <a:pos x="1873" y="0"/>
                </a:cxn>
                <a:cxn ang="0">
                  <a:pos x="2247" y="398"/>
                </a:cxn>
                <a:cxn ang="0">
                  <a:pos x="2996" y="3178"/>
                </a:cxn>
                <a:cxn ang="0">
                  <a:pos x="2247" y="398"/>
                </a:cxn>
                <a:cxn ang="0">
                  <a:pos x="1499" y="3576"/>
                </a:cxn>
                <a:cxn ang="0">
                  <a:pos x="936" y="0"/>
                </a:cxn>
                <a:cxn ang="0">
                  <a:pos x="0" y="994"/>
                </a:cxn>
                <a:cxn ang="0">
                  <a:pos x="0" y="3576"/>
                </a:cxn>
                <a:cxn ang="0">
                  <a:pos x="1123" y="398"/>
                </a:cxn>
                <a:cxn ang="0">
                  <a:pos x="375" y="3178"/>
                </a:cxn>
                <a:cxn ang="0">
                  <a:pos x="2621" y="4768"/>
                </a:cxn>
                <a:cxn ang="0">
                  <a:pos x="0" y="6755"/>
                </a:cxn>
                <a:cxn ang="0">
                  <a:pos x="375" y="6357"/>
                </a:cxn>
                <a:cxn ang="0">
                  <a:pos x="2621" y="4768"/>
                </a:cxn>
                <a:cxn ang="0">
                  <a:pos x="375" y="5960"/>
                </a:cxn>
                <a:cxn ang="0">
                  <a:pos x="2247" y="5166"/>
                </a:cxn>
              </a:cxnLst>
              <a:rect l="0" t="0" r="r" b="b"/>
              <a:pathLst>
                <a:path w="6365" h="6755">
                  <a:moveTo>
                    <a:pt x="4868" y="6357"/>
                  </a:moveTo>
                  <a:lnTo>
                    <a:pt x="6365" y="6357"/>
                  </a:lnTo>
                  <a:lnTo>
                    <a:pt x="6365" y="4768"/>
                  </a:lnTo>
                  <a:lnTo>
                    <a:pt x="2996" y="4768"/>
                  </a:lnTo>
                  <a:lnTo>
                    <a:pt x="2996" y="6357"/>
                  </a:lnTo>
                  <a:lnTo>
                    <a:pt x="4494" y="6357"/>
                  </a:lnTo>
                  <a:lnTo>
                    <a:pt x="4494" y="6755"/>
                  </a:lnTo>
                  <a:lnTo>
                    <a:pt x="4868" y="6755"/>
                  </a:lnTo>
                  <a:lnTo>
                    <a:pt x="4868" y="6357"/>
                  </a:lnTo>
                  <a:close/>
                  <a:moveTo>
                    <a:pt x="4494" y="5960"/>
                  </a:moveTo>
                  <a:lnTo>
                    <a:pt x="3370" y="5960"/>
                  </a:lnTo>
                  <a:lnTo>
                    <a:pt x="3370" y="5166"/>
                  </a:lnTo>
                  <a:lnTo>
                    <a:pt x="4494" y="5166"/>
                  </a:lnTo>
                  <a:lnTo>
                    <a:pt x="4494" y="5960"/>
                  </a:lnTo>
                  <a:close/>
                  <a:moveTo>
                    <a:pt x="4868" y="5166"/>
                  </a:moveTo>
                  <a:lnTo>
                    <a:pt x="5991" y="5166"/>
                  </a:lnTo>
                  <a:lnTo>
                    <a:pt x="5991" y="5961"/>
                  </a:lnTo>
                  <a:lnTo>
                    <a:pt x="4868" y="5961"/>
                  </a:lnTo>
                  <a:lnTo>
                    <a:pt x="4868" y="5166"/>
                  </a:lnTo>
                  <a:close/>
                  <a:moveTo>
                    <a:pt x="0" y="4371"/>
                  </a:moveTo>
                  <a:lnTo>
                    <a:pt x="6365" y="4371"/>
                  </a:lnTo>
                  <a:lnTo>
                    <a:pt x="6365" y="3973"/>
                  </a:lnTo>
                  <a:lnTo>
                    <a:pt x="0" y="3973"/>
                  </a:lnTo>
                  <a:lnTo>
                    <a:pt x="0" y="4371"/>
                  </a:lnTo>
                  <a:close/>
                  <a:moveTo>
                    <a:pt x="5991" y="3576"/>
                  </a:moveTo>
                  <a:lnTo>
                    <a:pt x="6365" y="3576"/>
                  </a:lnTo>
                  <a:lnTo>
                    <a:pt x="6365" y="0"/>
                  </a:lnTo>
                  <a:lnTo>
                    <a:pt x="5804" y="0"/>
                  </a:lnTo>
                  <a:lnTo>
                    <a:pt x="5804" y="1"/>
                  </a:lnTo>
                  <a:lnTo>
                    <a:pt x="5243" y="597"/>
                  </a:lnTo>
                  <a:lnTo>
                    <a:pt x="5243" y="0"/>
                  </a:lnTo>
                  <a:lnTo>
                    <a:pt x="4681" y="0"/>
                  </a:lnTo>
                  <a:lnTo>
                    <a:pt x="3744" y="994"/>
                  </a:lnTo>
                  <a:lnTo>
                    <a:pt x="3744" y="3576"/>
                  </a:lnTo>
                  <a:lnTo>
                    <a:pt x="4120" y="3576"/>
                  </a:lnTo>
                  <a:lnTo>
                    <a:pt x="4120" y="1193"/>
                  </a:lnTo>
                  <a:lnTo>
                    <a:pt x="4868" y="398"/>
                  </a:lnTo>
                  <a:lnTo>
                    <a:pt x="4868" y="3576"/>
                  </a:lnTo>
                  <a:lnTo>
                    <a:pt x="5243" y="3576"/>
                  </a:lnTo>
                  <a:lnTo>
                    <a:pt x="5243" y="1193"/>
                  </a:lnTo>
                  <a:lnTo>
                    <a:pt x="5991" y="398"/>
                  </a:lnTo>
                  <a:lnTo>
                    <a:pt x="5991" y="3576"/>
                  </a:lnTo>
                  <a:close/>
                  <a:moveTo>
                    <a:pt x="1873" y="3576"/>
                  </a:moveTo>
                  <a:lnTo>
                    <a:pt x="3370" y="3576"/>
                  </a:lnTo>
                  <a:lnTo>
                    <a:pt x="3370" y="0"/>
                  </a:lnTo>
                  <a:lnTo>
                    <a:pt x="1873" y="0"/>
                  </a:lnTo>
                  <a:lnTo>
                    <a:pt x="1873" y="3576"/>
                  </a:lnTo>
                  <a:close/>
                  <a:moveTo>
                    <a:pt x="2247" y="398"/>
                  </a:moveTo>
                  <a:lnTo>
                    <a:pt x="2996" y="398"/>
                  </a:lnTo>
                  <a:lnTo>
                    <a:pt x="2996" y="3178"/>
                  </a:lnTo>
                  <a:lnTo>
                    <a:pt x="2247" y="3178"/>
                  </a:lnTo>
                  <a:lnTo>
                    <a:pt x="2247" y="398"/>
                  </a:lnTo>
                  <a:close/>
                  <a:moveTo>
                    <a:pt x="0" y="3576"/>
                  </a:moveTo>
                  <a:lnTo>
                    <a:pt x="1499" y="3576"/>
                  </a:lnTo>
                  <a:lnTo>
                    <a:pt x="1499" y="0"/>
                  </a:lnTo>
                  <a:lnTo>
                    <a:pt x="936" y="0"/>
                  </a:lnTo>
                  <a:lnTo>
                    <a:pt x="936" y="0"/>
                  </a:lnTo>
                  <a:lnTo>
                    <a:pt x="0" y="994"/>
                  </a:lnTo>
                  <a:lnTo>
                    <a:pt x="0" y="994"/>
                  </a:lnTo>
                  <a:lnTo>
                    <a:pt x="0" y="3576"/>
                  </a:lnTo>
                  <a:close/>
                  <a:moveTo>
                    <a:pt x="375" y="1193"/>
                  </a:moveTo>
                  <a:lnTo>
                    <a:pt x="1123" y="398"/>
                  </a:lnTo>
                  <a:lnTo>
                    <a:pt x="1123" y="3178"/>
                  </a:lnTo>
                  <a:lnTo>
                    <a:pt x="375" y="3178"/>
                  </a:lnTo>
                  <a:lnTo>
                    <a:pt x="375" y="1193"/>
                  </a:lnTo>
                  <a:close/>
                  <a:moveTo>
                    <a:pt x="2621" y="4768"/>
                  </a:moveTo>
                  <a:lnTo>
                    <a:pt x="0" y="4768"/>
                  </a:lnTo>
                  <a:lnTo>
                    <a:pt x="0" y="6755"/>
                  </a:lnTo>
                  <a:lnTo>
                    <a:pt x="375" y="6755"/>
                  </a:lnTo>
                  <a:lnTo>
                    <a:pt x="375" y="6357"/>
                  </a:lnTo>
                  <a:lnTo>
                    <a:pt x="2621" y="6357"/>
                  </a:lnTo>
                  <a:lnTo>
                    <a:pt x="2621" y="4768"/>
                  </a:lnTo>
                  <a:close/>
                  <a:moveTo>
                    <a:pt x="2247" y="5960"/>
                  </a:moveTo>
                  <a:lnTo>
                    <a:pt x="375" y="5960"/>
                  </a:lnTo>
                  <a:lnTo>
                    <a:pt x="375" y="5166"/>
                  </a:lnTo>
                  <a:lnTo>
                    <a:pt x="2247" y="5166"/>
                  </a:lnTo>
                  <a:lnTo>
                    <a:pt x="2247" y="5960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9631363" y="411163"/>
              <a:ext cx="119063" cy="2144712"/>
            </a:xfrm>
            <a:prstGeom prst="rect">
              <a:avLst/>
            </a:prstGeom>
            <a:solidFill>
              <a:srgbClr val="95C12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550695" y="1863178"/>
            <a:ext cx="20766505" cy="80783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5000" spc="-20" dirty="0">
                <a:solidFill>
                  <a:srgbClr val="2F444E"/>
                </a:solidFill>
              </a:rPr>
              <a:t>Дебетовая карта ДОМ.РФ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322114" y="733967"/>
            <a:ext cx="11805309" cy="51538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r"/>
            <a:r>
              <a:rPr lang="ru-RU" sz="2400" spc="-20" dirty="0">
                <a:solidFill>
                  <a:srgbClr val="76787A"/>
                </a:solidFill>
              </a:rPr>
              <a:t>Карта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406776" y="733967"/>
            <a:ext cx="1015263" cy="51538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r"/>
            <a:fld id="{71D70AF6-F1AB-42EC-9B47-097709924270}" type="slidenum">
              <a:rPr lang="ru-RU" sz="2400" spc="-20" smtClean="0">
                <a:solidFill>
                  <a:srgbClr val="76787A"/>
                </a:solidFill>
              </a:rPr>
              <a:pPr algn="r"/>
              <a:t>14</a:t>
            </a:fld>
            <a:endParaRPr lang="ru-RU" sz="2400" spc="-20" dirty="0">
              <a:solidFill>
                <a:srgbClr val="76787A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5593406" y="10892038"/>
            <a:ext cx="2278941" cy="89785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1800" cap="all" spc="-40" dirty="0">
                <a:solidFill>
                  <a:srgbClr val="2F444E"/>
                </a:solidFill>
              </a:rPr>
              <a:t>Начисление процентов на остаток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8189165" y="11021026"/>
            <a:ext cx="4339349" cy="59065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1800" spc="-50" dirty="0">
                <a:solidFill>
                  <a:srgbClr val="2F444E"/>
                </a:solidFill>
              </a:rPr>
              <a:t>6% - до 500 000 рублей</a:t>
            </a:r>
          </a:p>
          <a:p>
            <a:r>
              <a:rPr lang="ru-RU" sz="1800" spc="-50" dirty="0">
                <a:solidFill>
                  <a:srgbClr val="2F444E"/>
                </a:solidFill>
              </a:rPr>
              <a:t>3% - от 500 000 рублей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861911" y="4766738"/>
            <a:ext cx="6544865" cy="112686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ru-RU" sz="6000" b="1" spc="-100" dirty="0">
                <a:solidFill>
                  <a:srgbClr val="2F444E"/>
                </a:solidFill>
              </a:rPr>
              <a:t>5</a:t>
            </a:r>
            <a:r>
              <a:rPr lang="en-US" sz="3200" b="1" spc="-100" dirty="0">
                <a:solidFill>
                  <a:srgbClr val="2F444E"/>
                </a:solidFill>
              </a:rPr>
              <a:t> </a:t>
            </a:r>
            <a:r>
              <a:rPr lang="ru-RU" spc="-100" dirty="0">
                <a:solidFill>
                  <a:srgbClr val="2F444E"/>
                </a:solidFill>
              </a:rPr>
              <a:t>%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5593406" y="9242364"/>
            <a:ext cx="2278941" cy="89785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1800" cap="all" spc="-40" dirty="0">
                <a:solidFill>
                  <a:srgbClr val="2F444E"/>
                </a:solidFill>
              </a:rPr>
              <a:t>Повышенный</a:t>
            </a:r>
          </a:p>
          <a:p>
            <a:r>
              <a:rPr lang="ru-RU" sz="1800" cap="all" spc="-40" dirty="0">
                <a:solidFill>
                  <a:srgbClr val="2F444E"/>
                </a:solidFill>
              </a:rPr>
              <a:t>кэшбэк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18189165" y="8669866"/>
            <a:ext cx="4726445" cy="150490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1800" b="1" spc="-40" dirty="0">
                <a:solidFill>
                  <a:srgbClr val="2F444E"/>
                </a:solidFill>
              </a:rPr>
              <a:t>5% </a:t>
            </a:r>
            <a:r>
              <a:rPr lang="ru-RU" sz="1800" spc="-40" dirty="0">
                <a:solidFill>
                  <a:srgbClr val="2F444E"/>
                </a:solidFill>
              </a:rPr>
              <a:t>на покупки в категории ДОМ: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spc="-40" dirty="0">
                <a:solidFill>
                  <a:srgbClr val="2F444E"/>
                </a:solidFill>
              </a:rPr>
              <a:t>Все для ремонта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spc="-40" dirty="0">
                <a:solidFill>
                  <a:srgbClr val="2F444E"/>
                </a:solidFill>
              </a:rPr>
              <a:t>Мебель и бытовые принадлежности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spc="-40" dirty="0">
                <a:solidFill>
                  <a:srgbClr val="2F444E"/>
                </a:solidFill>
              </a:rPr>
              <a:t>Товары для дома</a:t>
            </a: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0421">
            <a:off x="19252522" y="1175454"/>
            <a:ext cx="6308508" cy="4174552"/>
          </a:xfrm>
          <a:prstGeom prst="rect">
            <a:avLst/>
          </a:prstGeom>
        </p:spPr>
      </p:pic>
      <p:sp>
        <p:nvSpPr>
          <p:cNvPr id="51" name="Прямоугольник 50"/>
          <p:cNvSpPr/>
          <p:nvPr/>
        </p:nvSpPr>
        <p:spPr>
          <a:xfrm>
            <a:off x="3799358" y="10718115"/>
            <a:ext cx="99741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92D050"/>
              </a:buClr>
              <a:buSzPct val="150000"/>
            </a:pPr>
            <a:r>
              <a:rPr lang="ru-RU" sz="3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снятие наличных без комиссии по всему миру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803011" y="11440977"/>
            <a:ext cx="96250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2D050"/>
              </a:buClr>
              <a:buSzPct val="150000"/>
            </a:pPr>
            <a:r>
              <a:rPr lang="ru-RU" sz="3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переводы</a:t>
            </a:r>
            <a:r>
              <a:rPr lang="ru-RU" sz="3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sz="3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с карты на карту любого банка без комиссии     </a:t>
            </a:r>
            <a:endParaRPr lang="en-US" sz="3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550695" y="2615948"/>
            <a:ext cx="20766505" cy="807833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4000" spc="-20" dirty="0">
                <a:solidFill>
                  <a:srgbClr val="9FC54E"/>
                </a:solidFill>
              </a:rPr>
              <a:t>Лучшая карта с выгодным кэшбэком при покупке квартиры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4450"/>
            <a:ext cx="12803188" cy="335939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803011" y="12170176"/>
            <a:ext cx="96061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2D050"/>
              </a:buClr>
              <a:buSzPct val="150000"/>
            </a:pPr>
            <a:r>
              <a:rPr lang="ru-RU" sz="3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оплата ЖКХ, налогов и штрафов</a:t>
            </a:r>
            <a:r>
              <a:rPr lang="en-US" sz="3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sz="3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без комиссии </a:t>
            </a:r>
            <a:endParaRPr lang="en-US" sz="3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5562522" y="10598201"/>
            <a:ext cx="7632441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15562522" y="8365462"/>
            <a:ext cx="7632441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15582923" y="12101839"/>
            <a:ext cx="7632441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5562522" y="5997569"/>
            <a:ext cx="8488906" cy="75533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2400" spc="-40" dirty="0">
                <a:solidFill>
                  <a:srgbClr val="2F444E"/>
                </a:solidFill>
              </a:rPr>
              <a:t>Кэшбэк на покупки к предстоящему ремонту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127" y="10742208"/>
            <a:ext cx="590118" cy="50581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764" y="11370120"/>
            <a:ext cx="571481" cy="69571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764" y="12134130"/>
            <a:ext cx="631685" cy="62609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18262" y="7505138"/>
            <a:ext cx="16091950" cy="1748590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32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Погашение платежей по ипотеке </a:t>
            </a:r>
            <a:r>
              <a:rPr lang="ru-RU" sz="3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без комиссии и визита в офис</a:t>
            </a:r>
            <a:endParaRPr lang="en-US" sz="32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0" name="Rectangle 55"/>
          <p:cNvSpPr>
            <a:spLocks noChangeArrowheads="1"/>
          </p:cNvSpPr>
          <p:nvPr/>
        </p:nvSpPr>
        <p:spPr bwMode="auto">
          <a:xfrm>
            <a:off x="787097" y="10386388"/>
            <a:ext cx="8323263" cy="38100"/>
          </a:xfrm>
          <a:prstGeom prst="rect">
            <a:avLst/>
          </a:prstGeom>
          <a:solidFill>
            <a:srgbClr val="95C12E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1227860" y="8755761"/>
            <a:ext cx="10817838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92D050"/>
              </a:buClr>
              <a:buSzPct val="150000"/>
            </a:pPr>
            <a:r>
              <a:rPr lang="ru-RU" sz="29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Перевод с карты другого банка на сайте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1227860" y="8153206"/>
            <a:ext cx="10817838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92D050"/>
              </a:buClr>
              <a:buSzPct val="150000"/>
            </a:pPr>
            <a:r>
              <a:rPr lang="ru-RU" sz="29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Перевод с карты другого банка в мобильном приложении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1227860" y="9353533"/>
            <a:ext cx="12181272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00" dirty="0">
                <a:latin typeface="Segoe UI Light" panose="020B0502040204020203" pitchFamily="34" charset="0"/>
                <a:cs typeface="Segoe UI Light" panose="020B0502040204020203" pitchFamily="34" charset="0"/>
              </a:rPr>
              <a:t>Через сервис </a:t>
            </a:r>
            <a:r>
              <a:rPr lang="en-US" sz="2900" dirty="0">
                <a:latin typeface="Segoe UI Light" panose="020B0502040204020203" pitchFamily="34" charset="0"/>
                <a:cs typeface="Segoe UI Light" panose="020B0502040204020203" pitchFamily="34" charset="0"/>
              </a:rPr>
              <a:t>QIWI</a:t>
            </a:r>
            <a:r>
              <a:rPr lang="ru-RU" sz="2900" dirty="0">
                <a:latin typeface="Segoe UI Light" panose="020B0502040204020203" pitchFamily="34" charset="0"/>
                <a:cs typeface="Segoe UI Light" panose="020B0502040204020203" pitchFamily="34" charset="0"/>
              </a:rPr>
              <a:t>*</a:t>
            </a:r>
          </a:p>
        </p:txBody>
      </p:sp>
      <p:sp>
        <p:nvSpPr>
          <p:cNvPr id="39" name="Freeform 64"/>
          <p:cNvSpPr>
            <a:spLocks/>
          </p:cNvSpPr>
          <p:nvPr/>
        </p:nvSpPr>
        <p:spPr bwMode="auto">
          <a:xfrm>
            <a:off x="499511" y="8268092"/>
            <a:ext cx="575172" cy="451785"/>
          </a:xfrm>
          <a:custGeom>
            <a:avLst/>
            <a:gdLst/>
            <a:ahLst/>
            <a:cxnLst>
              <a:cxn ang="0">
                <a:pos x="0" y="374"/>
              </a:cxn>
              <a:cxn ang="0">
                <a:pos x="88" y="320"/>
              </a:cxn>
              <a:cxn ang="0">
                <a:pos x="122" y="340"/>
              </a:cxn>
              <a:cxn ang="0">
                <a:pos x="184" y="452"/>
              </a:cxn>
              <a:cxn ang="0">
                <a:pos x="278" y="316"/>
              </a:cxn>
              <a:cxn ang="0">
                <a:pos x="434" y="148"/>
              </a:cxn>
              <a:cxn ang="0">
                <a:pos x="534" y="60"/>
              </a:cxn>
              <a:cxn ang="0">
                <a:pos x="632" y="0"/>
              </a:cxn>
              <a:cxn ang="0">
                <a:pos x="648" y="26"/>
              </a:cxn>
              <a:cxn ang="0">
                <a:pos x="566" y="98"/>
              </a:cxn>
              <a:cxn ang="0">
                <a:pos x="448" y="230"/>
              </a:cxn>
              <a:cxn ang="0">
                <a:pos x="346" y="360"/>
              </a:cxn>
              <a:cxn ang="0">
                <a:pos x="234" y="554"/>
              </a:cxn>
              <a:cxn ang="0">
                <a:pos x="144" y="618"/>
              </a:cxn>
              <a:cxn ang="0">
                <a:pos x="82" y="466"/>
              </a:cxn>
              <a:cxn ang="0">
                <a:pos x="42" y="404"/>
              </a:cxn>
              <a:cxn ang="0">
                <a:pos x="0" y="374"/>
              </a:cxn>
            </a:cxnLst>
            <a:rect l="0" t="0" r="r" b="b"/>
            <a:pathLst>
              <a:path w="648" h="618">
                <a:moveTo>
                  <a:pt x="0" y="374"/>
                </a:moveTo>
                <a:lnTo>
                  <a:pt x="88" y="320"/>
                </a:lnTo>
                <a:lnTo>
                  <a:pt x="122" y="340"/>
                </a:lnTo>
                <a:lnTo>
                  <a:pt x="184" y="452"/>
                </a:lnTo>
                <a:lnTo>
                  <a:pt x="278" y="316"/>
                </a:lnTo>
                <a:lnTo>
                  <a:pt x="434" y="148"/>
                </a:lnTo>
                <a:lnTo>
                  <a:pt x="534" y="60"/>
                </a:lnTo>
                <a:lnTo>
                  <a:pt x="632" y="0"/>
                </a:lnTo>
                <a:lnTo>
                  <a:pt x="648" y="26"/>
                </a:lnTo>
                <a:lnTo>
                  <a:pt x="566" y="98"/>
                </a:lnTo>
                <a:lnTo>
                  <a:pt x="448" y="230"/>
                </a:lnTo>
                <a:lnTo>
                  <a:pt x="346" y="360"/>
                </a:lnTo>
                <a:lnTo>
                  <a:pt x="234" y="554"/>
                </a:lnTo>
                <a:lnTo>
                  <a:pt x="144" y="618"/>
                </a:lnTo>
                <a:lnTo>
                  <a:pt x="82" y="466"/>
                </a:lnTo>
                <a:lnTo>
                  <a:pt x="42" y="404"/>
                </a:lnTo>
                <a:lnTo>
                  <a:pt x="0" y="374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ru-RU" sz="1200"/>
          </a:p>
        </p:txBody>
      </p:sp>
      <p:sp>
        <p:nvSpPr>
          <p:cNvPr id="40" name="Freeform 64"/>
          <p:cNvSpPr>
            <a:spLocks/>
          </p:cNvSpPr>
          <p:nvPr/>
        </p:nvSpPr>
        <p:spPr bwMode="auto">
          <a:xfrm>
            <a:off x="499511" y="8776028"/>
            <a:ext cx="575172" cy="451785"/>
          </a:xfrm>
          <a:custGeom>
            <a:avLst/>
            <a:gdLst/>
            <a:ahLst/>
            <a:cxnLst>
              <a:cxn ang="0">
                <a:pos x="0" y="374"/>
              </a:cxn>
              <a:cxn ang="0">
                <a:pos x="88" y="320"/>
              </a:cxn>
              <a:cxn ang="0">
                <a:pos x="122" y="340"/>
              </a:cxn>
              <a:cxn ang="0">
                <a:pos x="184" y="452"/>
              </a:cxn>
              <a:cxn ang="0">
                <a:pos x="278" y="316"/>
              </a:cxn>
              <a:cxn ang="0">
                <a:pos x="434" y="148"/>
              </a:cxn>
              <a:cxn ang="0">
                <a:pos x="534" y="60"/>
              </a:cxn>
              <a:cxn ang="0">
                <a:pos x="632" y="0"/>
              </a:cxn>
              <a:cxn ang="0">
                <a:pos x="648" y="26"/>
              </a:cxn>
              <a:cxn ang="0">
                <a:pos x="566" y="98"/>
              </a:cxn>
              <a:cxn ang="0">
                <a:pos x="448" y="230"/>
              </a:cxn>
              <a:cxn ang="0">
                <a:pos x="346" y="360"/>
              </a:cxn>
              <a:cxn ang="0">
                <a:pos x="234" y="554"/>
              </a:cxn>
              <a:cxn ang="0">
                <a:pos x="144" y="618"/>
              </a:cxn>
              <a:cxn ang="0">
                <a:pos x="82" y="466"/>
              </a:cxn>
              <a:cxn ang="0">
                <a:pos x="42" y="404"/>
              </a:cxn>
              <a:cxn ang="0">
                <a:pos x="0" y="374"/>
              </a:cxn>
            </a:cxnLst>
            <a:rect l="0" t="0" r="r" b="b"/>
            <a:pathLst>
              <a:path w="648" h="618">
                <a:moveTo>
                  <a:pt x="0" y="374"/>
                </a:moveTo>
                <a:lnTo>
                  <a:pt x="88" y="320"/>
                </a:lnTo>
                <a:lnTo>
                  <a:pt x="122" y="340"/>
                </a:lnTo>
                <a:lnTo>
                  <a:pt x="184" y="452"/>
                </a:lnTo>
                <a:lnTo>
                  <a:pt x="278" y="316"/>
                </a:lnTo>
                <a:lnTo>
                  <a:pt x="434" y="148"/>
                </a:lnTo>
                <a:lnTo>
                  <a:pt x="534" y="60"/>
                </a:lnTo>
                <a:lnTo>
                  <a:pt x="632" y="0"/>
                </a:lnTo>
                <a:lnTo>
                  <a:pt x="648" y="26"/>
                </a:lnTo>
                <a:lnTo>
                  <a:pt x="566" y="98"/>
                </a:lnTo>
                <a:lnTo>
                  <a:pt x="448" y="230"/>
                </a:lnTo>
                <a:lnTo>
                  <a:pt x="346" y="360"/>
                </a:lnTo>
                <a:lnTo>
                  <a:pt x="234" y="554"/>
                </a:lnTo>
                <a:lnTo>
                  <a:pt x="144" y="618"/>
                </a:lnTo>
                <a:lnTo>
                  <a:pt x="82" y="466"/>
                </a:lnTo>
                <a:lnTo>
                  <a:pt x="42" y="404"/>
                </a:lnTo>
                <a:lnTo>
                  <a:pt x="0" y="374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ru-RU" sz="1200"/>
          </a:p>
        </p:txBody>
      </p:sp>
      <p:sp>
        <p:nvSpPr>
          <p:cNvPr id="41" name="Freeform 64"/>
          <p:cNvSpPr>
            <a:spLocks/>
          </p:cNvSpPr>
          <p:nvPr/>
        </p:nvSpPr>
        <p:spPr bwMode="auto">
          <a:xfrm>
            <a:off x="499511" y="9282097"/>
            <a:ext cx="575172" cy="451785"/>
          </a:xfrm>
          <a:custGeom>
            <a:avLst/>
            <a:gdLst/>
            <a:ahLst/>
            <a:cxnLst>
              <a:cxn ang="0">
                <a:pos x="0" y="374"/>
              </a:cxn>
              <a:cxn ang="0">
                <a:pos x="88" y="320"/>
              </a:cxn>
              <a:cxn ang="0">
                <a:pos x="122" y="340"/>
              </a:cxn>
              <a:cxn ang="0">
                <a:pos x="184" y="452"/>
              </a:cxn>
              <a:cxn ang="0">
                <a:pos x="278" y="316"/>
              </a:cxn>
              <a:cxn ang="0">
                <a:pos x="434" y="148"/>
              </a:cxn>
              <a:cxn ang="0">
                <a:pos x="534" y="60"/>
              </a:cxn>
              <a:cxn ang="0">
                <a:pos x="632" y="0"/>
              </a:cxn>
              <a:cxn ang="0">
                <a:pos x="648" y="26"/>
              </a:cxn>
              <a:cxn ang="0">
                <a:pos x="566" y="98"/>
              </a:cxn>
              <a:cxn ang="0">
                <a:pos x="448" y="230"/>
              </a:cxn>
              <a:cxn ang="0">
                <a:pos x="346" y="360"/>
              </a:cxn>
              <a:cxn ang="0">
                <a:pos x="234" y="554"/>
              </a:cxn>
              <a:cxn ang="0">
                <a:pos x="144" y="618"/>
              </a:cxn>
              <a:cxn ang="0">
                <a:pos x="82" y="466"/>
              </a:cxn>
              <a:cxn ang="0">
                <a:pos x="42" y="404"/>
              </a:cxn>
              <a:cxn ang="0">
                <a:pos x="0" y="374"/>
              </a:cxn>
            </a:cxnLst>
            <a:rect l="0" t="0" r="r" b="b"/>
            <a:pathLst>
              <a:path w="648" h="618">
                <a:moveTo>
                  <a:pt x="0" y="374"/>
                </a:moveTo>
                <a:lnTo>
                  <a:pt x="88" y="320"/>
                </a:lnTo>
                <a:lnTo>
                  <a:pt x="122" y="340"/>
                </a:lnTo>
                <a:lnTo>
                  <a:pt x="184" y="452"/>
                </a:lnTo>
                <a:lnTo>
                  <a:pt x="278" y="316"/>
                </a:lnTo>
                <a:lnTo>
                  <a:pt x="434" y="148"/>
                </a:lnTo>
                <a:lnTo>
                  <a:pt x="534" y="60"/>
                </a:lnTo>
                <a:lnTo>
                  <a:pt x="632" y="0"/>
                </a:lnTo>
                <a:lnTo>
                  <a:pt x="648" y="26"/>
                </a:lnTo>
                <a:lnTo>
                  <a:pt x="566" y="98"/>
                </a:lnTo>
                <a:lnTo>
                  <a:pt x="448" y="230"/>
                </a:lnTo>
                <a:lnTo>
                  <a:pt x="346" y="360"/>
                </a:lnTo>
                <a:lnTo>
                  <a:pt x="234" y="554"/>
                </a:lnTo>
                <a:lnTo>
                  <a:pt x="144" y="618"/>
                </a:lnTo>
                <a:lnTo>
                  <a:pt x="82" y="466"/>
                </a:lnTo>
                <a:lnTo>
                  <a:pt x="42" y="404"/>
                </a:lnTo>
                <a:lnTo>
                  <a:pt x="0" y="374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ru-RU" sz="1200"/>
          </a:p>
        </p:txBody>
      </p:sp>
      <p:sp>
        <p:nvSpPr>
          <p:cNvPr id="47" name="Прямоугольник 46"/>
          <p:cNvSpPr/>
          <p:nvPr/>
        </p:nvSpPr>
        <p:spPr>
          <a:xfrm>
            <a:off x="787096" y="13053848"/>
            <a:ext cx="18451879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dirty="0">
                <a:latin typeface="Segoe UI Light" panose="020B0502040204020203" pitchFamily="34" charset="0"/>
                <a:cs typeface="Segoe UI Light" panose="020B0502040204020203" pitchFamily="34" charset="0"/>
              </a:rPr>
              <a:t>* во всех регионах России, за исключением регионов присутствия Банка</a:t>
            </a:r>
          </a:p>
        </p:txBody>
      </p:sp>
    </p:spTree>
    <p:extLst>
      <p:ext uri="{BB962C8B-B14F-4D97-AF65-F5344CB8AC3E}">
        <p14:creationId xmlns:p14="http://schemas.microsoft.com/office/powerpoint/2010/main" val="3554343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>
            <a:grpSpLocks noChangeAspect="1"/>
          </p:cNvGrpSpPr>
          <p:nvPr/>
        </p:nvGrpSpPr>
        <p:grpSpPr>
          <a:xfrm>
            <a:off x="1080960" y="510651"/>
            <a:ext cx="2502000" cy="940250"/>
            <a:chOff x="6778625" y="411163"/>
            <a:chExt cx="5707063" cy="2144712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10464800" y="1212850"/>
              <a:ext cx="2020888" cy="568325"/>
            </a:xfrm>
            <a:custGeom>
              <a:avLst/>
              <a:gdLst/>
              <a:ahLst/>
              <a:cxnLst>
                <a:cxn ang="0">
                  <a:pos x="5917" y="0"/>
                </a:cxn>
                <a:cxn ang="0">
                  <a:pos x="5045" y="0"/>
                </a:cxn>
                <a:cxn ang="0">
                  <a:pos x="5373" y="853"/>
                </a:cxn>
                <a:cxn ang="0">
                  <a:pos x="5745" y="839"/>
                </a:cxn>
                <a:cxn ang="0">
                  <a:pos x="4532" y="0"/>
                </a:cxn>
                <a:cxn ang="0">
                  <a:pos x="3634" y="731"/>
                </a:cxn>
                <a:cxn ang="0">
                  <a:pos x="3306" y="1788"/>
                </a:cxn>
                <a:cxn ang="0">
                  <a:pos x="4204" y="1039"/>
                </a:cxn>
                <a:cxn ang="0">
                  <a:pos x="2962" y="1788"/>
                </a:cxn>
                <a:cxn ang="0">
                  <a:pos x="1480" y="1788"/>
                </a:cxn>
                <a:cxn ang="0">
                  <a:pos x="2521" y="1471"/>
                </a:cxn>
                <a:cxn ang="0">
                  <a:pos x="2016" y="1178"/>
                </a:cxn>
                <a:cxn ang="0">
                  <a:pos x="328" y="673"/>
                </a:cxn>
                <a:cxn ang="0">
                  <a:pos x="1112" y="0"/>
                </a:cxn>
                <a:cxn ang="0">
                  <a:pos x="673" y="1788"/>
                </a:cxn>
                <a:cxn ang="0">
                  <a:pos x="765" y="1782"/>
                </a:cxn>
                <a:cxn ang="0">
                  <a:pos x="849" y="1764"/>
                </a:cxn>
                <a:cxn ang="0">
                  <a:pos x="925" y="1736"/>
                </a:cxn>
                <a:cxn ang="0">
                  <a:pos x="994" y="1698"/>
                </a:cxn>
                <a:cxn ang="0">
                  <a:pos x="1055" y="1650"/>
                </a:cxn>
                <a:cxn ang="0">
                  <a:pos x="1105" y="1592"/>
                </a:cxn>
                <a:cxn ang="0">
                  <a:pos x="1148" y="1527"/>
                </a:cxn>
                <a:cxn ang="0">
                  <a:pos x="1180" y="1455"/>
                </a:cxn>
                <a:cxn ang="0">
                  <a:pos x="1203" y="1376"/>
                </a:cxn>
                <a:cxn ang="0">
                  <a:pos x="1215" y="1290"/>
                </a:cxn>
                <a:cxn ang="0">
                  <a:pos x="1217" y="1199"/>
                </a:cxn>
                <a:cxn ang="0">
                  <a:pos x="1208" y="1113"/>
                </a:cxn>
                <a:cxn ang="0">
                  <a:pos x="1188" y="1031"/>
                </a:cxn>
                <a:cxn ang="0">
                  <a:pos x="1159" y="957"/>
                </a:cxn>
                <a:cxn ang="0">
                  <a:pos x="1120" y="888"/>
                </a:cxn>
                <a:cxn ang="0">
                  <a:pos x="1071" y="829"/>
                </a:cxn>
                <a:cxn ang="0">
                  <a:pos x="1014" y="778"/>
                </a:cxn>
                <a:cxn ang="0">
                  <a:pos x="948" y="735"/>
                </a:cxn>
                <a:cxn ang="0">
                  <a:pos x="875" y="704"/>
                </a:cxn>
                <a:cxn ang="0">
                  <a:pos x="793" y="683"/>
                </a:cxn>
                <a:cxn ang="0">
                  <a:pos x="704" y="673"/>
                </a:cxn>
                <a:cxn ang="0">
                  <a:pos x="328" y="984"/>
                </a:cxn>
                <a:cxn ang="0">
                  <a:pos x="683" y="985"/>
                </a:cxn>
                <a:cxn ang="0">
                  <a:pos x="720" y="991"/>
                </a:cxn>
                <a:cxn ang="0">
                  <a:pos x="753" y="1002"/>
                </a:cxn>
                <a:cxn ang="0">
                  <a:pos x="785" y="1017"/>
                </a:cxn>
                <a:cxn ang="0">
                  <a:pos x="812" y="1037"/>
                </a:cxn>
                <a:cxn ang="0">
                  <a:pos x="834" y="1061"/>
                </a:cxn>
                <a:cxn ang="0">
                  <a:pos x="853" y="1088"/>
                </a:cxn>
                <a:cxn ang="0">
                  <a:pos x="869" y="1119"/>
                </a:cxn>
                <a:cxn ang="0">
                  <a:pos x="885" y="1178"/>
                </a:cxn>
                <a:cxn ang="0">
                  <a:pos x="888" y="1258"/>
                </a:cxn>
                <a:cxn ang="0">
                  <a:pos x="874" y="1332"/>
                </a:cxn>
                <a:cxn ang="0">
                  <a:pos x="859" y="1363"/>
                </a:cxn>
                <a:cxn ang="0">
                  <a:pos x="841" y="1392"/>
                </a:cxn>
                <a:cxn ang="0">
                  <a:pos x="820" y="1417"/>
                </a:cxn>
                <a:cxn ang="0">
                  <a:pos x="794" y="1437"/>
                </a:cxn>
                <a:cxn ang="0">
                  <a:pos x="765" y="1454"/>
                </a:cxn>
                <a:cxn ang="0">
                  <a:pos x="732" y="1466"/>
                </a:cxn>
                <a:cxn ang="0">
                  <a:pos x="695" y="1473"/>
                </a:cxn>
                <a:cxn ang="0">
                  <a:pos x="656" y="1477"/>
                </a:cxn>
              </a:cxnLst>
              <a:rect l="0" t="0" r="r" b="b"/>
              <a:pathLst>
                <a:path w="6365" h="1788">
                  <a:moveTo>
                    <a:pt x="5745" y="839"/>
                  </a:moveTo>
                  <a:lnTo>
                    <a:pt x="6309" y="0"/>
                  </a:lnTo>
                  <a:lnTo>
                    <a:pt x="5917" y="0"/>
                  </a:lnTo>
                  <a:lnTo>
                    <a:pt x="5373" y="848"/>
                  </a:lnTo>
                  <a:lnTo>
                    <a:pt x="5373" y="0"/>
                  </a:lnTo>
                  <a:lnTo>
                    <a:pt x="5045" y="0"/>
                  </a:lnTo>
                  <a:lnTo>
                    <a:pt x="5045" y="1788"/>
                  </a:lnTo>
                  <a:lnTo>
                    <a:pt x="5373" y="1788"/>
                  </a:lnTo>
                  <a:lnTo>
                    <a:pt x="5373" y="853"/>
                  </a:lnTo>
                  <a:lnTo>
                    <a:pt x="5964" y="1788"/>
                  </a:lnTo>
                  <a:lnTo>
                    <a:pt x="6365" y="1788"/>
                  </a:lnTo>
                  <a:lnTo>
                    <a:pt x="5745" y="839"/>
                  </a:lnTo>
                  <a:close/>
                  <a:moveTo>
                    <a:pt x="4204" y="1788"/>
                  </a:moveTo>
                  <a:lnTo>
                    <a:pt x="4532" y="1788"/>
                  </a:lnTo>
                  <a:lnTo>
                    <a:pt x="4532" y="0"/>
                  </a:lnTo>
                  <a:lnTo>
                    <a:pt x="4204" y="0"/>
                  </a:lnTo>
                  <a:lnTo>
                    <a:pt x="4204" y="731"/>
                  </a:lnTo>
                  <a:lnTo>
                    <a:pt x="3634" y="731"/>
                  </a:lnTo>
                  <a:lnTo>
                    <a:pt x="3634" y="0"/>
                  </a:lnTo>
                  <a:lnTo>
                    <a:pt x="3306" y="0"/>
                  </a:lnTo>
                  <a:lnTo>
                    <a:pt x="3306" y="1788"/>
                  </a:lnTo>
                  <a:lnTo>
                    <a:pt x="3634" y="1788"/>
                  </a:lnTo>
                  <a:lnTo>
                    <a:pt x="3634" y="1039"/>
                  </a:lnTo>
                  <a:lnTo>
                    <a:pt x="4204" y="1039"/>
                  </a:lnTo>
                  <a:lnTo>
                    <a:pt x="4204" y="1788"/>
                  </a:lnTo>
                  <a:close/>
                  <a:moveTo>
                    <a:pt x="2619" y="1788"/>
                  </a:moveTo>
                  <a:lnTo>
                    <a:pt x="2962" y="1788"/>
                  </a:lnTo>
                  <a:lnTo>
                    <a:pt x="2349" y="0"/>
                  </a:lnTo>
                  <a:lnTo>
                    <a:pt x="2091" y="0"/>
                  </a:lnTo>
                  <a:lnTo>
                    <a:pt x="1480" y="1788"/>
                  </a:lnTo>
                  <a:lnTo>
                    <a:pt x="1822" y="1788"/>
                  </a:lnTo>
                  <a:lnTo>
                    <a:pt x="1923" y="1471"/>
                  </a:lnTo>
                  <a:lnTo>
                    <a:pt x="2521" y="1471"/>
                  </a:lnTo>
                  <a:lnTo>
                    <a:pt x="2619" y="1788"/>
                  </a:lnTo>
                  <a:close/>
                  <a:moveTo>
                    <a:pt x="2434" y="1178"/>
                  </a:moveTo>
                  <a:lnTo>
                    <a:pt x="2016" y="1178"/>
                  </a:lnTo>
                  <a:lnTo>
                    <a:pt x="2229" y="528"/>
                  </a:lnTo>
                  <a:lnTo>
                    <a:pt x="2434" y="1178"/>
                  </a:lnTo>
                  <a:close/>
                  <a:moveTo>
                    <a:pt x="328" y="673"/>
                  </a:moveTo>
                  <a:lnTo>
                    <a:pt x="328" y="311"/>
                  </a:lnTo>
                  <a:lnTo>
                    <a:pt x="1112" y="311"/>
                  </a:lnTo>
                  <a:lnTo>
                    <a:pt x="1112" y="0"/>
                  </a:lnTo>
                  <a:lnTo>
                    <a:pt x="0" y="0"/>
                  </a:lnTo>
                  <a:lnTo>
                    <a:pt x="0" y="1788"/>
                  </a:lnTo>
                  <a:lnTo>
                    <a:pt x="673" y="1788"/>
                  </a:lnTo>
                  <a:lnTo>
                    <a:pt x="704" y="1787"/>
                  </a:lnTo>
                  <a:lnTo>
                    <a:pt x="734" y="1785"/>
                  </a:lnTo>
                  <a:lnTo>
                    <a:pt x="765" y="1782"/>
                  </a:lnTo>
                  <a:lnTo>
                    <a:pt x="793" y="1778"/>
                  </a:lnTo>
                  <a:lnTo>
                    <a:pt x="821" y="1771"/>
                  </a:lnTo>
                  <a:lnTo>
                    <a:pt x="849" y="1764"/>
                  </a:lnTo>
                  <a:lnTo>
                    <a:pt x="875" y="1756"/>
                  </a:lnTo>
                  <a:lnTo>
                    <a:pt x="901" y="1746"/>
                  </a:lnTo>
                  <a:lnTo>
                    <a:pt x="925" y="1736"/>
                  </a:lnTo>
                  <a:lnTo>
                    <a:pt x="949" y="1724"/>
                  </a:lnTo>
                  <a:lnTo>
                    <a:pt x="973" y="1711"/>
                  </a:lnTo>
                  <a:lnTo>
                    <a:pt x="994" y="1698"/>
                  </a:lnTo>
                  <a:lnTo>
                    <a:pt x="1015" y="1682"/>
                  </a:lnTo>
                  <a:lnTo>
                    <a:pt x="1035" y="1666"/>
                  </a:lnTo>
                  <a:lnTo>
                    <a:pt x="1055" y="1650"/>
                  </a:lnTo>
                  <a:lnTo>
                    <a:pt x="1072" y="1632"/>
                  </a:lnTo>
                  <a:lnTo>
                    <a:pt x="1089" y="1612"/>
                  </a:lnTo>
                  <a:lnTo>
                    <a:pt x="1105" y="1592"/>
                  </a:lnTo>
                  <a:lnTo>
                    <a:pt x="1121" y="1572"/>
                  </a:lnTo>
                  <a:lnTo>
                    <a:pt x="1134" y="1550"/>
                  </a:lnTo>
                  <a:lnTo>
                    <a:pt x="1148" y="1527"/>
                  </a:lnTo>
                  <a:lnTo>
                    <a:pt x="1160" y="1505"/>
                  </a:lnTo>
                  <a:lnTo>
                    <a:pt x="1170" y="1480"/>
                  </a:lnTo>
                  <a:lnTo>
                    <a:pt x="1180" y="1455"/>
                  </a:lnTo>
                  <a:lnTo>
                    <a:pt x="1189" y="1429"/>
                  </a:lnTo>
                  <a:lnTo>
                    <a:pt x="1196" y="1402"/>
                  </a:lnTo>
                  <a:lnTo>
                    <a:pt x="1203" y="1376"/>
                  </a:lnTo>
                  <a:lnTo>
                    <a:pt x="1208" y="1347"/>
                  </a:lnTo>
                  <a:lnTo>
                    <a:pt x="1213" y="1319"/>
                  </a:lnTo>
                  <a:lnTo>
                    <a:pt x="1215" y="1290"/>
                  </a:lnTo>
                  <a:lnTo>
                    <a:pt x="1217" y="1260"/>
                  </a:lnTo>
                  <a:lnTo>
                    <a:pt x="1217" y="1230"/>
                  </a:lnTo>
                  <a:lnTo>
                    <a:pt x="1217" y="1199"/>
                  </a:lnTo>
                  <a:lnTo>
                    <a:pt x="1215" y="1170"/>
                  </a:lnTo>
                  <a:lnTo>
                    <a:pt x="1212" y="1141"/>
                  </a:lnTo>
                  <a:lnTo>
                    <a:pt x="1208" y="1113"/>
                  </a:lnTo>
                  <a:lnTo>
                    <a:pt x="1203" y="1085"/>
                  </a:lnTo>
                  <a:lnTo>
                    <a:pt x="1196" y="1058"/>
                  </a:lnTo>
                  <a:lnTo>
                    <a:pt x="1188" y="1031"/>
                  </a:lnTo>
                  <a:lnTo>
                    <a:pt x="1180" y="1005"/>
                  </a:lnTo>
                  <a:lnTo>
                    <a:pt x="1170" y="980"/>
                  </a:lnTo>
                  <a:lnTo>
                    <a:pt x="1159" y="957"/>
                  </a:lnTo>
                  <a:lnTo>
                    <a:pt x="1148" y="933"/>
                  </a:lnTo>
                  <a:lnTo>
                    <a:pt x="1134" y="911"/>
                  </a:lnTo>
                  <a:lnTo>
                    <a:pt x="1120" y="888"/>
                  </a:lnTo>
                  <a:lnTo>
                    <a:pt x="1105" y="868"/>
                  </a:lnTo>
                  <a:lnTo>
                    <a:pt x="1088" y="848"/>
                  </a:lnTo>
                  <a:lnTo>
                    <a:pt x="1071" y="829"/>
                  </a:lnTo>
                  <a:lnTo>
                    <a:pt x="1053" y="811"/>
                  </a:lnTo>
                  <a:lnTo>
                    <a:pt x="1034" y="794"/>
                  </a:lnTo>
                  <a:lnTo>
                    <a:pt x="1014" y="778"/>
                  </a:lnTo>
                  <a:lnTo>
                    <a:pt x="993" y="762"/>
                  </a:lnTo>
                  <a:lnTo>
                    <a:pt x="971" y="749"/>
                  </a:lnTo>
                  <a:lnTo>
                    <a:pt x="948" y="735"/>
                  </a:lnTo>
                  <a:lnTo>
                    <a:pt x="924" y="724"/>
                  </a:lnTo>
                  <a:lnTo>
                    <a:pt x="899" y="714"/>
                  </a:lnTo>
                  <a:lnTo>
                    <a:pt x="875" y="704"/>
                  </a:lnTo>
                  <a:lnTo>
                    <a:pt x="848" y="696"/>
                  </a:lnTo>
                  <a:lnTo>
                    <a:pt x="821" y="688"/>
                  </a:lnTo>
                  <a:lnTo>
                    <a:pt x="793" y="683"/>
                  </a:lnTo>
                  <a:lnTo>
                    <a:pt x="764" y="678"/>
                  </a:lnTo>
                  <a:lnTo>
                    <a:pt x="734" y="675"/>
                  </a:lnTo>
                  <a:lnTo>
                    <a:pt x="704" y="673"/>
                  </a:lnTo>
                  <a:lnTo>
                    <a:pt x="673" y="673"/>
                  </a:lnTo>
                  <a:lnTo>
                    <a:pt x="328" y="673"/>
                  </a:lnTo>
                  <a:close/>
                  <a:moveTo>
                    <a:pt x="328" y="984"/>
                  </a:moveTo>
                  <a:lnTo>
                    <a:pt x="656" y="984"/>
                  </a:lnTo>
                  <a:lnTo>
                    <a:pt x="669" y="985"/>
                  </a:lnTo>
                  <a:lnTo>
                    <a:pt x="683" y="985"/>
                  </a:lnTo>
                  <a:lnTo>
                    <a:pt x="695" y="987"/>
                  </a:lnTo>
                  <a:lnTo>
                    <a:pt x="707" y="988"/>
                  </a:lnTo>
                  <a:lnTo>
                    <a:pt x="720" y="991"/>
                  </a:lnTo>
                  <a:lnTo>
                    <a:pt x="732" y="995"/>
                  </a:lnTo>
                  <a:lnTo>
                    <a:pt x="743" y="998"/>
                  </a:lnTo>
                  <a:lnTo>
                    <a:pt x="753" y="1002"/>
                  </a:lnTo>
                  <a:lnTo>
                    <a:pt x="765" y="1007"/>
                  </a:lnTo>
                  <a:lnTo>
                    <a:pt x="775" y="1012"/>
                  </a:lnTo>
                  <a:lnTo>
                    <a:pt x="785" y="1017"/>
                  </a:lnTo>
                  <a:lnTo>
                    <a:pt x="794" y="1024"/>
                  </a:lnTo>
                  <a:lnTo>
                    <a:pt x="803" y="1031"/>
                  </a:lnTo>
                  <a:lnTo>
                    <a:pt x="812" y="1037"/>
                  </a:lnTo>
                  <a:lnTo>
                    <a:pt x="820" y="1044"/>
                  </a:lnTo>
                  <a:lnTo>
                    <a:pt x="828" y="1053"/>
                  </a:lnTo>
                  <a:lnTo>
                    <a:pt x="834" y="1061"/>
                  </a:lnTo>
                  <a:lnTo>
                    <a:pt x="841" y="1070"/>
                  </a:lnTo>
                  <a:lnTo>
                    <a:pt x="848" y="1079"/>
                  </a:lnTo>
                  <a:lnTo>
                    <a:pt x="853" y="1088"/>
                  </a:lnTo>
                  <a:lnTo>
                    <a:pt x="859" y="1098"/>
                  </a:lnTo>
                  <a:lnTo>
                    <a:pt x="865" y="1108"/>
                  </a:lnTo>
                  <a:lnTo>
                    <a:pt x="869" y="1119"/>
                  </a:lnTo>
                  <a:lnTo>
                    <a:pt x="874" y="1131"/>
                  </a:lnTo>
                  <a:lnTo>
                    <a:pt x="880" y="1153"/>
                  </a:lnTo>
                  <a:lnTo>
                    <a:pt x="885" y="1178"/>
                  </a:lnTo>
                  <a:lnTo>
                    <a:pt x="888" y="1204"/>
                  </a:lnTo>
                  <a:lnTo>
                    <a:pt x="889" y="1230"/>
                  </a:lnTo>
                  <a:lnTo>
                    <a:pt x="888" y="1258"/>
                  </a:lnTo>
                  <a:lnTo>
                    <a:pt x="885" y="1283"/>
                  </a:lnTo>
                  <a:lnTo>
                    <a:pt x="880" y="1308"/>
                  </a:lnTo>
                  <a:lnTo>
                    <a:pt x="874" y="1332"/>
                  </a:lnTo>
                  <a:lnTo>
                    <a:pt x="869" y="1342"/>
                  </a:lnTo>
                  <a:lnTo>
                    <a:pt x="865" y="1353"/>
                  </a:lnTo>
                  <a:lnTo>
                    <a:pt x="859" y="1363"/>
                  </a:lnTo>
                  <a:lnTo>
                    <a:pt x="853" y="1373"/>
                  </a:lnTo>
                  <a:lnTo>
                    <a:pt x="848" y="1382"/>
                  </a:lnTo>
                  <a:lnTo>
                    <a:pt x="841" y="1392"/>
                  </a:lnTo>
                  <a:lnTo>
                    <a:pt x="834" y="1400"/>
                  </a:lnTo>
                  <a:lnTo>
                    <a:pt x="828" y="1409"/>
                  </a:lnTo>
                  <a:lnTo>
                    <a:pt x="820" y="1417"/>
                  </a:lnTo>
                  <a:lnTo>
                    <a:pt x="812" y="1424"/>
                  </a:lnTo>
                  <a:lnTo>
                    <a:pt x="803" y="1431"/>
                  </a:lnTo>
                  <a:lnTo>
                    <a:pt x="794" y="1437"/>
                  </a:lnTo>
                  <a:lnTo>
                    <a:pt x="785" y="1443"/>
                  </a:lnTo>
                  <a:lnTo>
                    <a:pt x="775" y="1449"/>
                  </a:lnTo>
                  <a:lnTo>
                    <a:pt x="765" y="1454"/>
                  </a:lnTo>
                  <a:lnTo>
                    <a:pt x="753" y="1459"/>
                  </a:lnTo>
                  <a:lnTo>
                    <a:pt x="743" y="1463"/>
                  </a:lnTo>
                  <a:lnTo>
                    <a:pt x="732" y="1466"/>
                  </a:lnTo>
                  <a:lnTo>
                    <a:pt x="720" y="1469"/>
                  </a:lnTo>
                  <a:lnTo>
                    <a:pt x="707" y="1472"/>
                  </a:lnTo>
                  <a:lnTo>
                    <a:pt x="695" y="1473"/>
                  </a:lnTo>
                  <a:lnTo>
                    <a:pt x="683" y="1475"/>
                  </a:lnTo>
                  <a:lnTo>
                    <a:pt x="669" y="1475"/>
                  </a:lnTo>
                  <a:lnTo>
                    <a:pt x="656" y="1477"/>
                  </a:lnTo>
                  <a:lnTo>
                    <a:pt x="328" y="1477"/>
                  </a:lnTo>
                  <a:lnTo>
                    <a:pt x="328" y="984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6778625" y="411163"/>
              <a:ext cx="2020888" cy="2144712"/>
            </a:xfrm>
            <a:custGeom>
              <a:avLst/>
              <a:gdLst/>
              <a:ahLst/>
              <a:cxnLst>
                <a:cxn ang="0">
                  <a:pos x="6365" y="6357"/>
                </a:cxn>
                <a:cxn ang="0">
                  <a:pos x="2996" y="4768"/>
                </a:cxn>
                <a:cxn ang="0">
                  <a:pos x="4494" y="6357"/>
                </a:cxn>
                <a:cxn ang="0">
                  <a:pos x="4868" y="6755"/>
                </a:cxn>
                <a:cxn ang="0">
                  <a:pos x="4494" y="5960"/>
                </a:cxn>
                <a:cxn ang="0">
                  <a:pos x="3370" y="5166"/>
                </a:cxn>
                <a:cxn ang="0">
                  <a:pos x="4494" y="5960"/>
                </a:cxn>
                <a:cxn ang="0">
                  <a:pos x="5991" y="5166"/>
                </a:cxn>
                <a:cxn ang="0">
                  <a:pos x="4868" y="5961"/>
                </a:cxn>
                <a:cxn ang="0">
                  <a:pos x="0" y="4371"/>
                </a:cxn>
                <a:cxn ang="0">
                  <a:pos x="6365" y="3973"/>
                </a:cxn>
                <a:cxn ang="0">
                  <a:pos x="0" y="4371"/>
                </a:cxn>
                <a:cxn ang="0">
                  <a:pos x="6365" y="3576"/>
                </a:cxn>
                <a:cxn ang="0">
                  <a:pos x="5804" y="0"/>
                </a:cxn>
                <a:cxn ang="0">
                  <a:pos x="5243" y="597"/>
                </a:cxn>
                <a:cxn ang="0">
                  <a:pos x="4681" y="0"/>
                </a:cxn>
                <a:cxn ang="0">
                  <a:pos x="3744" y="3576"/>
                </a:cxn>
                <a:cxn ang="0">
                  <a:pos x="4120" y="1193"/>
                </a:cxn>
                <a:cxn ang="0">
                  <a:pos x="4868" y="3576"/>
                </a:cxn>
                <a:cxn ang="0">
                  <a:pos x="5243" y="1193"/>
                </a:cxn>
                <a:cxn ang="0">
                  <a:pos x="5991" y="3576"/>
                </a:cxn>
                <a:cxn ang="0">
                  <a:pos x="3370" y="3576"/>
                </a:cxn>
                <a:cxn ang="0">
                  <a:pos x="1873" y="0"/>
                </a:cxn>
                <a:cxn ang="0">
                  <a:pos x="2247" y="398"/>
                </a:cxn>
                <a:cxn ang="0">
                  <a:pos x="2996" y="3178"/>
                </a:cxn>
                <a:cxn ang="0">
                  <a:pos x="2247" y="398"/>
                </a:cxn>
                <a:cxn ang="0">
                  <a:pos x="1499" y="3576"/>
                </a:cxn>
                <a:cxn ang="0">
                  <a:pos x="936" y="0"/>
                </a:cxn>
                <a:cxn ang="0">
                  <a:pos x="0" y="994"/>
                </a:cxn>
                <a:cxn ang="0">
                  <a:pos x="0" y="3576"/>
                </a:cxn>
                <a:cxn ang="0">
                  <a:pos x="1123" y="398"/>
                </a:cxn>
                <a:cxn ang="0">
                  <a:pos x="375" y="3178"/>
                </a:cxn>
                <a:cxn ang="0">
                  <a:pos x="2621" y="4768"/>
                </a:cxn>
                <a:cxn ang="0">
                  <a:pos x="0" y="6755"/>
                </a:cxn>
                <a:cxn ang="0">
                  <a:pos x="375" y="6357"/>
                </a:cxn>
                <a:cxn ang="0">
                  <a:pos x="2621" y="4768"/>
                </a:cxn>
                <a:cxn ang="0">
                  <a:pos x="375" y="5960"/>
                </a:cxn>
                <a:cxn ang="0">
                  <a:pos x="2247" y="5166"/>
                </a:cxn>
              </a:cxnLst>
              <a:rect l="0" t="0" r="r" b="b"/>
              <a:pathLst>
                <a:path w="6365" h="6755">
                  <a:moveTo>
                    <a:pt x="4868" y="6357"/>
                  </a:moveTo>
                  <a:lnTo>
                    <a:pt x="6365" y="6357"/>
                  </a:lnTo>
                  <a:lnTo>
                    <a:pt x="6365" y="4768"/>
                  </a:lnTo>
                  <a:lnTo>
                    <a:pt x="2996" y="4768"/>
                  </a:lnTo>
                  <a:lnTo>
                    <a:pt x="2996" y="6357"/>
                  </a:lnTo>
                  <a:lnTo>
                    <a:pt x="4494" y="6357"/>
                  </a:lnTo>
                  <a:lnTo>
                    <a:pt x="4494" y="6755"/>
                  </a:lnTo>
                  <a:lnTo>
                    <a:pt x="4868" y="6755"/>
                  </a:lnTo>
                  <a:lnTo>
                    <a:pt x="4868" y="6357"/>
                  </a:lnTo>
                  <a:close/>
                  <a:moveTo>
                    <a:pt x="4494" y="5960"/>
                  </a:moveTo>
                  <a:lnTo>
                    <a:pt x="3370" y="5960"/>
                  </a:lnTo>
                  <a:lnTo>
                    <a:pt x="3370" y="5166"/>
                  </a:lnTo>
                  <a:lnTo>
                    <a:pt x="4494" y="5166"/>
                  </a:lnTo>
                  <a:lnTo>
                    <a:pt x="4494" y="5960"/>
                  </a:lnTo>
                  <a:close/>
                  <a:moveTo>
                    <a:pt x="4868" y="5166"/>
                  </a:moveTo>
                  <a:lnTo>
                    <a:pt x="5991" y="5166"/>
                  </a:lnTo>
                  <a:lnTo>
                    <a:pt x="5991" y="5961"/>
                  </a:lnTo>
                  <a:lnTo>
                    <a:pt x="4868" y="5961"/>
                  </a:lnTo>
                  <a:lnTo>
                    <a:pt x="4868" y="5166"/>
                  </a:lnTo>
                  <a:close/>
                  <a:moveTo>
                    <a:pt x="0" y="4371"/>
                  </a:moveTo>
                  <a:lnTo>
                    <a:pt x="6365" y="4371"/>
                  </a:lnTo>
                  <a:lnTo>
                    <a:pt x="6365" y="3973"/>
                  </a:lnTo>
                  <a:lnTo>
                    <a:pt x="0" y="3973"/>
                  </a:lnTo>
                  <a:lnTo>
                    <a:pt x="0" y="4371"/>
                  </a:lnTo>
                  <a:close/>
                  <a:moveTo>
                    <a:pt x="5991" y="3576"/>
                  </a:moveTo>
                  <a:lnTo>
                    <a:pt x="6365" y="3576"/>
                  </a:lnTo>
                  <a:lnTo>
                    <a:pt x="6365" y="0"/>
                  </a:lnTo>
                  <a:lnTo>
                    <a:pt x="5804" y="0"/>
                  </a:lnTo>
                  <a:lnTo>
                    <a:pt x="5804" y="1"/>
                  </a:lnTo>
                  <a:lnTo>
                    <a:pt x="5243" y="597"/>
                  </a:lnTo>
                  <a:lnTo>
                    <a:pt x="5243" y="0"/>
                  </a:lnTo>
                  <a:lnTo>
                    <a:pt x="4681" y="0"/>
                  </a:lnTo>
                  <a:lnTo>
                    <a:pt x="3744" y="994"/>
                  </a:lnTo>
                  <a:lnTo>
                    <a:pt x="3744" y="3576"/>
                  </a:lnTo>
                  <a:lnTo>
                    <a:pt x="4120" y="3576"/>
                  </a:lnTo>
                  <a:lnTo>
                    <a:pt x="4120" y="1193"/>
                  </a:lnTo>
                  <a:lnTo>
                    <a:pt x="4868" y="398"/>
                  </a:lnTo>
                  <a:lnTo>
                    <a:pt x="4868" y="3576"/>
                  </a:lnTo>
                  <a:lnTo>
                    <a:pt x="5243" y="3576"/>
                  </a:lnTo>
                  <a:lnTo>
                    <a:pt x="5243" y="1193"/>
                  </a:lnTo>
                  <a:lnTo>
                    <a:pt x="5991" y="398"/>
                  </a:lnTo>
                  <a:lnTo>
                    <a:pt x="5991" y="3576"/>
                  </a:lnTo>
                  <a:close/>
                  <a:moveTo>
                    <a:pt x="1873" y="3576"/>
                  </a:moveTo>
                  <a:lnTo>
                    <a:pt x="3370" y="3576"/>
                  </a:lnTo>
                  <a:lnTo>
                    <a:pt x="3370" y="0"/>
                  </a:lnTo>
                  <a:lnTo>
                    <a:pt x="1873" y="0"/>
                  </a:lnTo>
                  <a:lnTo>
                    <a:pt x="1873" y="3576"/>
                  </a:lnTo>
                  <a:close/>
                  <a:moveTo>
                    <a:pt x="2247" y="398"/>
                  </a:moveTo>
                  <a:lnTo>
                    <a:pt x="2996" y="398"/>
                  </a:lnTo>
                  <a:lnTo>
                    <a:pt x="2996" y="3178"/>
                  </a:lnTo>
                  <a:lnTo>
                    <a:pt x="2247" y="3178"/>
                  </a:lnTo>
                  <a:lnTo>
                    <a:pt x="2247" y="398"/>
                  </a:lnTo>
                  <a:close/>
                  <a:moveTo>
                    <a:pt x="0" y="3576"/>
                  </a:moveTo>
                  <a:lnTo>
                    <a:pt x="1499" y="3576"/>
                  </a:lnTo>
                  <a:lnTo>
                    <a:pt x="1499" y="0"/>
                  </a:lnTo>
                  <a:lnTo>
                    <a:pt x="936" y="0"/>
                  </a:lnTo>
                  <a:lnTo>
                    <a:pt x="936" y="0"/>
                  </a:lnTo>
                  <a:lnTo>
                    <a:pt x="0" y="994"/>
                  </a:lnTo>
                  <a:lnTo>
                    <a:pt x="0" y="994"/>
                  </a:lnTo>
                  <a:lnTo>
                    <a:pt x="0" y="3576"/>
                  </a:lnTo>
                  <a:close/>
                  <a:moveTo>
                    <a:pt x="375" y="1193"/>
                  </a:moveTo>
                  <a:lnTo>
                    <a:pt x="1123" y="398"/>
                  </a:lnTo>
                  <a:lnTo>
                    <a:pt x="1123" y="3178"/>
                  </a:lnTo>
                  <a:lnTo>
                    <a:pt x="375" y="3178"/>
                  </a:lnTo>
                  <a:lnTo>
                    <a:pt x="375" y="1193"/>
                  </a:lnTo>
                  <a:close/>
                  <a:moveTo>
                    <a:pt x="2621" y="4768"/>
                  </a:moveTo>
                  <a:lnTo>
                    <a:pt x="0" y="4768"/>
                  </a:lnTo>
                  <a:lnTo>
                    <a:pt x="0" y="6755"/>
                  </a:lnTo>
                  <a:lnTo>
                    <a:pt x="375" y="6755"/>
                  </a:lnTo>
                  <a:lnTo>
                    <a:pt x="375" y="6357"/>
                  </a:lnTo>
                  <a:lnTo>
                    <a:pt x="2621" y="6357"/>
                  </a:lnTo>
                  <a:lnTo>
                    <a:pt x="2621" y="4768"/>
                  </a:lnTo>
                  <a:close/>
                  <a:moveTo>
                    <a:pt x="2247" y="5960"/>
                  </a:moveTo>
                  <a:lnTo>
                    <a:pt x="375" y="5960"/>
                  </a:lnTo>
                  <a:lnTo>
                    <a:pt x="375" y="5166"/>
                  </a:lnTo>
                  <a:lnTo>
                    <a:pt x="2247" y="5166"/>
                  </a:lnTo>
                  <a:lnTo>
                    <a:pt x="2247" y="5960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9631363" y="411163"/>
              <a:ext cx="119063" cy="2144712"/>
            </a:xfrm>
            <a:prstGeom prst="rect">
              <a:avLst/>
            </a:prstGeom>
            <a:solidFill>
              <a:srgbClr val="95C12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996285" y="7734908"/>
            <a:ext cx="8604914" cy="95353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2400" b="1" spc="-20" dirty="0">
                <a:solidFill>
                  <a:srgbClr val="2F444E"/>
                </a:solidFill>
              </a:rPr>
              <a:t>Центр ипотечного кредитования</a:t>
            </a:r>
          </a:p>
          <a:p>
            <a:r>
              <a:rPr lang="ru-RU" sz="2400" b="1" spc="-20" dirty="0">
                <a:solidFill>
                  <a:srgbClr val="2F444E"/>
                </a:solidFill>
              </a:rPr>
              <a:t>Филиал «Санкт-Петербургский»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322114" y="733967"/>
            <a:ext cx="11805309" cy="51538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r"/>
            <a:r>
              <a:rPr lang="ru-RU" sz="2400" spc="-20" dirty="0">
                <a:solidFill>
                  <a:srgbClr val="76787A"/>
                </a:solidFill>
              </a:rPr>
              <a:t>Ипотека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406776" y="733967"/>
            <a:ext cx="1015263" cy="51538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r"/>
            <a:fld id="{71D70AF6-F1AB-42EC-9B47-097709924270}" type="slidenum">
              <a:rPr lang="ru-RU" sz="2400" spc="-20" smtClean="0">
                <a:solidFill>
                  <a:srgbClr val="76787A"/>
                </a:solidFill>
              </a:rPr>
              <a:pPr algn="r"/>
              <a:t>15</a:t>
            </a:fld>
            <a:endParaRPr lang="ru-RU" sz="2400" spc="-20" dirty="0">
              <a:solidFill>
                <a:srgbClr val="76787A"/>
              </a:solidFill>
            </a:endParaRPr>
          </a:p>
        </p:txBody>
      </p:sp>
      <p:pic>
        <p:nvPicPr>
          <p:cNvPr id="38" name="Рисунок 37" descr="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06801"/>
            <a:ext cx="24385588" cy="503257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996285" y="8713201"/>
            <a:ext cx="1280189" cy="36195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2400" spc="-20" dirty="0">
                <a:solidFill>
                  <a:srgbClr val="2F444E"/>
                </a:solidFill>
              </a:rPr>
              <a:t>Адрес: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276474" y="8713201"/>
            <a:ext cx="7305674" cy="36195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2400" spc="-20" dirty="0">
                <a:solidFill>
                  <a:srgbClr val="2F444E"/>
                </a:solidFill>
              </a:rPr>
              <a:t>Санкт-Петербург, ул. Садовая, д. 10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99086" y="9484812"/>
            <a:ext cx="5699789" cy="36195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2400" b="1" spc="-20" dirty="0">
                <a:solidFill>
                  <a:srgbClr val="2F444E"/>
                </a:solidFill>
              </a:rPr>
              <a:t>Ответственные сотрудники: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996284" y="10016102"/>
          <a:ext cx="22957409" cy="3701486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58886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83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939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91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1486">
                <a:tc>
                  <a:txBody>
                    <a:bodyPr/>
                    <a:lstStyle/>
                    <a:p>
                      <a:pPr algn="l"/>
                      <a:endParaRPr lang="ru-RU" sz="2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Tahoma"/>
                      </a:endParaRPr>
                    </a:p>
                    <a:p>
                      <a:pPr algn="l"/>
                      <a:r>
                        <a:rPr lang="ru-RU" sz="2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Tahoma"/>
                        </a:rPr>
                        <a:t>Руководитель направления продаж:</a:t>
                      </a:r>
                    </a:p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Tahoma"/>
                        </a:rPr>
                        <a:t>Олонцева Ольга</a:t>
                      </a:r>
                    </a:p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Tahoma"/>
                        </a:rPr>
                        <a:t>Моб.: +7 911 168 98 77</a:t>
                      </a:r>
                    </a:p>
                    <a:p>
                      <a:pPr algn="l"/>
                      <a:r>
                        <a:rPr lang="ru-RU" sz="2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Tahoma"/>
                        </a:rPr>
                        <a:t>E-</a:t>
                      </a:r>
                      <a:r>
                        <a:rPr lang="ru-RU" sz="240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Tahoma"/>
                        </a:rPr>
                        <a:t>mail</a:t>
                      </a:r>
                      <a:r>
                        <a:rPr lang="ru-RU" sz="2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Tahoma"/>
                        </a:rPr>
                        <a:t>: </a:t>
                      </a:r>
                      <a:r>
                        <a:rPr lang="en-US" sz="240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Tahoma"/>
                          <a:hlinkClick r:id="rId4"/>
                        </a:rPr>
                        <a:t>olga</a:t>
                      </a:r>
                      <a:r>
                        <a:rPr lang="ru-RU" sz="2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Tahoma"/>
                          <a:hlinkClick r:id="rId4"/>
                        </a:rPr>
                        <a:t>.</a:t>
                      </a:r>
                      <a:r>
                        <a:rPr lang="ru-RU" sz="240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Tahoma"/>
                          <a:hlinkClick r:id="rId4"/>
                        </a:rPr>
                        <a:t>olonceva</a:t>
                      </a:r>
                      <a:r>
                        <a:rPr lang="ru-RU" sz="2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Tahoma"/>
                          <a:hlinkClick r:id="rId4"/>
                        </a:rPr>
                        <a:t>@</a:t>
                      </a:r>
                      <a:r>
                        <a:rPr lang="en-US" sz="2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Tahoma"/>
                          <a:hlinkClick r:id="rId4"/>
                        </a:rPr>
                        <a:t>domrf.ru</a:t>
                      </a:r>
                      <a:endParaRPr lang="en-US" sz="2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Tahoma"/>
                      </a:endParaRPr>
                    </a:p>
                    <a:p>
                      <a:pPr algn="l"/>
                      <a:endParaRPr lang="en-US" sz="2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Tahoma"/>
                      </a:endParaRPr>
                    </a:p>
                    <a:p>
                      <a:pPr algn="l"/>
                      <a:endParaRPr lang="en-US" sz="2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Tahoma"/>
                      </a:endParaRPr>
                    </a:p>
                  </a:txBody>
                  <a:tcP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2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Tahoma"/>
                      </a:endParaRPr>
                    </a:p>
                    <a:p>
                      <a:pPr algn="l"/>
                      <a:r>
                        <a:rPr lang="ru-RU" sz="2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Tahoma"/>
                        </a:rPr>
                        <a:t>Руководитель направления продаж:</a:t>
                      </a:r>
                    </a:p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Tahoma"/>
                        </a:rPr>
                        <a:t>Платонова Мария</a:t>
                      </a:r>
                    </a:p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Tahoma"/>
                        </a:rPr>
                        <a:t>Моб.: +7 921 335 74 45</a:t>
                      </a:r>
                    </a:p>
                    <a:p>
                      <a:pPr algn="l"/>
                      <a:r>
                        <a:rPr lang="ru-RU" sz="2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Tahoma"/>
                        </a:rPr>
                        <a:t>E-</a:t>
                      </a:r>
                      <a:r>
                        <a:rPr lang="ru-RU" sz="240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Tahoma"/>
                        </a:rPr>
                        <a:t>mail</a:t>
                      </a:r>
                      <a:r>
                        <a:rPr lang="ru-RU" sz="2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Tahoma"/>
                        </a:rPr>
                        <a:t>:</a:t>
                      </a:r>
                      <a:r>
                        <a:rPr lang="en-US" sz="2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Tahoma"/>
                        </a:rPr>
                        <a:t> </a:t>
                      </a:r>
                      <a:r>
                        <a:rPr lang="en-US" sz="2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Tahoma"/>
                          <a:hlinkClick r:id="rId5"/>
                        </a:rPr>
                        <a:t>mariia.platonova@domrf.ru</a:t>
                      </a:r>
                      <a:r>
                        <a:rPr lang="en-US" sz="2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Tahoma"/>
                        </a:rPr>
                        <a:t> </a:t>
                      </a:r>
                    </a:p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Tahoma"/>
                      </a:endParaRPr>
                    </a:p>
                    <a:p>
                      <a:pPr marL="0" algn="l" defTabSz="742950" rtl="0" eaLnBrk="1" latinLnBrk="0" hangingPunct="1"/>
                      <a:endParaRPr lang="ru-RU" sz="2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Tahoma"/>
                      </a:endParaRPr>
                    </a:p>
                  </a:txBody>
                  <a:tcP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2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Tahoma"/>
                      </a:endParaRPr>
                    </a:p>
                    <a:p>
                      <a:pPr algn="l"/>
                      <a:r>
                        <a:rPr lang="ru-RU" sz="2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Tahoma"/>
                        </a:rPr>
                        <a:t>Руководитель направления продаж:</a:t>
                      </a:r>
                    </a:p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Tahoma"/>
                        </a:rPr>
                        <a:t>Леонтьев</a:t>
                      </a:r>
                      <a:r>
                        <a:rPr lang="ru-RU" sz="24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Tahoma"/>
                        </a:rPr>
                        <a:t> Алексей</a:t>
                      </a:r>
                      <a:endParaRPr lang="ru-RU" sz="2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Tahoma"/>
                      </a:endParaRPr>
                    </a:p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Tahoma"/>
                        </a:rPr>
                        <a:t>Моб.: +7 920 906 43 80</a:t>
                      </a:r>
                    </a:p>
                    <a:p>
                      <a:pPr algn="l"/>
                      <a:r>
                        <a:rPr lang="ru-RU" sz="2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Tahoma"/>
                        </a:rPr>
                        <a:t>E-</a:t>
                      </a:r>
                      <a:r>
                        <a:rPr lang="ru-RU" sz="240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Tahoma"/>
                        </a:rPr>
                        <a:t>mail</a:t>
                      </a:r>
                      <a:r>
                        <a:rPr lang="ru-RU" sz="2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Tahoma"/>
                        </a:rPr>
                        <a:t>:</a:t>
                      </a:r>
                      <a:r>
                        <a:rPr lang="en-US" sz="2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Tahoma"/>
                        </a:rPr>
                        <a:t> </a:t>
                      </a:r>
                      <a:r>
                        <a:rPr lang="en-US" sz="2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Tahoma"/>
                          <a:hlinkClick r:id="rId5"/>
                        </a:rPr>
                        <a:t>aleksei.leontev@domrf.ru</a:t>
                      </a:r>
                      <a:r>
                        <a:rPr lang="en-US" sz="2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Tahoma"/>
                        </a:rPr>
                        <a:t> </a:t>
                      </a:r>
                      <a:endParaRPr lang="ru-RU" sz="2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Tahoma"/>
                      </a:endParaRPr>
                    </a:p>
                    <a:p>
                      <a:pPr marL="0" algn="l" defTabSz="742950" rtl="0" eaLnBrk="1" latinLnBrk="0" hangingPunct="1"/>
                      <a:endParaRPr lang="ru-RU" sz="2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Tahoma"/>
                      </a:endParaRPr>
                    </a:p>
                  </a:txBody>
                  <a:tcP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2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Tahoma"/>
                      </a:endParaRPr>
                    </a:p>
                    <a:p>
                      <a:pPr algn="l"/>
                      <a:r>
                        <a:rPr lang="ru-RU" sz="2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Tahoma"/>
                        </a:rPr>
                        <a:t>Руководитель Центра Ипотечного кредитования</a:t>
                      </a:r>
                    </a:p>
                    <a:p>
                      <a:pPr marL="0" algn="l" defTabSz="742950" rtl="0" eaLnBrk="1" latinLnBrk="0" hangingPunct="1"/>
                      <a:r>
                        <a:rPr lang="ru-RU" sz="2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Tahoma"/>
                        </a:rPr>
                        <a:t>Фещенко Анна</a:t>
                      </a:r>
                    </a:p>
                    <a:p>
                      <a:pPr marL="0" marR="0" lvl="0" indent="0" algn="l" defTabSz="1828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Tahoma"/>
                        </a:rPr>
                        <a:t>Моб.: +7 913 557 28 70</a:t>
                      </a:r>
                    </a:p>
                    <a:p>
                      <a:pPr marL="0" marR="0" lvl="0" indent="0" algn="l" defTabSz="1828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Tahoma"/>
                        </a:rPr>
                        <a:t>E-mail</a:t>
                      </a:r>
                      <a:r>
                        <a:rPr lang="ru-RU" sz="2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Tahoma"/>
                        </a:rPr>
                        <a:t>:</a:t>
                      </a:r>
                      <a:r>
                        <a:rPr lang="en-US" sz="2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Tahoma"/>
                        </a:rPr>
                        <a:t> </a:t>
                      </a:r>
                      <a:r>
                        <a:rPr lang="en-US" sz="2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Tahoma"/>
                          <a:hlinkClick r:id="rId6"/>
                        </a:rPr>
                        <a:t>anna.feshchenko@domrf.ru</a:t>
                      </a:r>
                      <a:r>
                        <a:rPr lang="ru-RU" sz="2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Tahoma"/>
                        </a:rPr>
                        <a:t> </a:t>
                      </a:r>
                    </a:p>
                    <a:p>
                      <a:pPr marL="0" algn="l" defTabSz="742950" rtl="0" eaLnBrk="1" latinLnBrk="0" hangingPunct="1"/>
                      <a:endParaRPr lang="ru-RU" sz="2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Tahoma"/>
                      </a:endParaRPr>
                    </a:p>
                  </a:txBody>
                  <a:tcP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5464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13793788" y="3857625"/>
            <a:ext cx="10591800" cy="3348037"/>
          </a:xfrm>
          <a:prstGeom prst="rect">
            <a:avLst/>
          </a:prstGeom>
          <a:solidFill>
            <a:srgbClr val="EDF4E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98" name="Группа 97"/>
          <p:cNvGrpSpPr/>
          <p:nvPr/>
        </p:nvGrpSpPr>
        <p:grpSpPr>
          <a:xfrm>
            <a:off x="3721100" y="8023225"/>
            <a:ext cx="1574800" cy="1323976"/>
            <a:chOff x="3721100" y="8023225"/>
            <a:chExt cx="1574800" cy="1323976"/>
          </a:xfrm>
        </p:grpSpPr>
        <p:sp>
          <p:nvSpPr>
            <p:cNvPr id="1064" name="Freeform 40"/>
            <p:cNvSpPr>
              <a:spLocks/>
            </p:cNvSpPr>
            <p:nvPr/>
          </p:nvSpPr>
          <p:spPr bwMode="auto">
            <a:xfrm>
              <a:off x="3949700" y="8023225"/>
              <a:ext cx="844550" cy="1323975"/>
            </a:xfrm>
            <a:custGeom>
              <a:avLst/>
              <a:gdLst/>
              <a:ahLst/>
              <a:cxnLst>
                <a:cxn ang="0">
                  <a:pos x="40" y="1650"/>
                </a:cxn>
                <a:cxn ang="0">
                  <a:pos x="38" y="1657"/>
                </a:cxn>
                <a:cxn ang="0">
                  <a:pos x="35" y="1663"/>
                </a:cxn>
                <a:cxn ang="0">
                  <a:pos x="27" y="1667"/>
                </a:cxn>
                <a:cxn ang="0">
                  <a:pos x="21" y="1669"/>
                </a:cxn>
                <a:cxn ang="0">
                  <a:pos x="13" y="1667"/>
                </a:cxn>
                <a:cxn ang="0">
                  <a:pos x="6" y="1663"/>
                </a:cxn>
                <a:cxn ang="0">
                  <a:pos x="2" y="1657"/>
                </a:cxn>
                <a:cxn ang="0">
                  <a:pos x="0" y="1650"/>
                </a:cxn>
                <a:cxn ang="0">
                  <a:pos x="0" y="61"/>
                </a:cxn>
                <a:cxn ang="0">
                  <a:pos x="2" y="48"/>
                </a:cxn>
                <a:cxn ang="0">
                  <a:pos x="8" y="37"/>
                </a:cxn>
                <a:cxn ang="0">
                  <a:pos x="13" y="25"/>
                </a:cxn>
                <a:cxn ang="0">
                  <a:pos x="23" y="17"/>
                </a:cxn>
                <a:cxn ang="0">
                  <a:pos x="35" y="10"/>
                </a:cxn>
                <a:cxn ang="0">
                  <a:pos x="46" y="6"/>
                </a:cxn>
                <a:cxn ang="0">
                  <a:pos x="59" y="2"/>
                </a:cxn>
                <a:cxn ang="0">
                  <a:pos x="73" y="0"/>
                </a:cxn>
                <a:cxn ang="0">
                  <a:pos x="991" y="0"/>
                </a:cxn>
                <a:cxn ang="0">
                  <a:pos x="1004" y="2"/>
                </a:cxn>
                <a:cxn ang="0">
                  <a:pos x="1018" y="6"/>
                </a:cxn>
                <a:cxn ang="0">
                  <a:pos x="1029" y="10"/>
                </a:cxn>
                <a:cxn ang="0">
                  <a:pos x="1041" y="17"/>
                </a:cxn>
                <a:cxn ang="0">
                  <a:pos x="1041" y="17"/>
                </a:cxn>
                <a:cxn ang="0">
                  <a:pos x="1043" y="17"/>
                </a:cxn>
                <a:cxn ang="0">
                  <a:pos x="1050" y="27"/>
                </a:cxn>
                <a:cxn ang="0">
                  <a:pos x="1058" y="37"/>
                </a:cxn>
                <a:cxn ang="0">
                  <a:pos x="1062" y="48"/>
                </a:cxn>
                <a:cxn ang="0">
                  <a:pos x="1064" y="61"/>
                </a:cxn>
                <a:cxn ang="0">
                  <a:pos x="1064" y="1650"/>
                </a:cxn>
                <a:cxn ang="0">
                  <a:pos x="1062" y="1657"/>
                </a:cxn>
                <a:cxn ang="0">
                  <a:pos x="1058" y="1663"/>
                </a:cxn>
                <a:cxn ang="0">
                  <a:pos x="1052" y="1667"/>
                </a:cxn>
                <a:cxn ang="0">
                  <a:pos x="1045" y="1669"/>
                </a:cxn>
                <a:cxn ang="0">
                  <a:pos x="1037" y="1667"/>
                </a:cxn>
                <a:cxn ang="0">
                  <a:pos x="1031" y="1663"/>
                </a:cxn>
                <a:cxn ang="0">
                  <a:pos x="1027" y="1657"/>
                </a:cxn>
                <a:cxn ang="0">
                  <a:pos x="1025" y="1650"/>
                </a:cxn>
                <a:cxn ang="0">
                  <a:pos x="1025" y="61"/>
                </a:cxn>
                <a:cxn ang="0">
                  <a:pos x="1023" y="54"/>
                </a:cxn>
                <a:cxn ang="0">
                  <a:pos x="1018" y="48"/>
                </a:cxn>
                <a:cxn ang="0">
                  <a:pos x="1018" y="48"/>
                </a:cxn>
                <a:cxn ang="0">
                  <a:pos x="1012" y="44"/>
                </a:cxn>
                <a:cxn ang="0">
                  <a:pos x="1004" y="42"/>
                </a:cxn>
                <a:cxn ang="0">
                  <a:pos x="998" y="40"/>
                </a:cxn>
                <a:cxn ang="0">
                  <a:pos x="991" y="38"/>
                </a:cxn>
                <a:cxn ang="0">
                  <a:pos x="73" y="38"/>
                </a:cxn>
                <a:cxn ang="0">
                  <a:pos x="67" y="40"/>
                </a:cxn>
                <a:cxn ang="0">
                  <a:pos x="59" y="42"/>
                </a:cxn>
                <a:cxn ang="0">
                  <a:pos x="52" y="44"/>
                </a:cxn>
                <a:cxn ang="0">
                  <a:pos x="48" y="48"/>
                </a:cxn>
                <a:cxn ang="0">
                  <a:pos x="42" y="54"/>
                </a:cxn>
                <a:cxn ang="0">
                  <a:pos x="40" y="61"/>
                </a:cxn>
                <a:cxn ang="0">
                  <a:pos x="40" y="1650"/>
                </a:cxn>
              </a:cxnLst>
              <a:rect l="0" t="0" r="r" b="b"/>
              <a:pathLst>
                <a:path w="1064" h="1669">
                  <a:moveTo>
                    <a:pt x="40" y="1650"/>
                  </a:moveTo>
                  <a:lnTo>
                    <a:pt x="38" y="1657"/>
                  </a:lnTo>
                  <a:lnTo>
                    <a:pt x="35" y="1663"/>
                  </a:lnTo>
                  <a:lnTo>
                    <a:pt x="27" y="1667"/>
                  </a:lnTo>
                  <a:lnTo>
                    <a:pt x="21" y="1669"/>
                  </a:lnTo>
                  <a:lnTo>
                    <a:pt x="13" y="1667"/>
                  </a:lnTo>
                  <a:lnTo>
                    <a:pt x="6" y="1663"/>
                  </a:lnTo>
                  <a:lnTo>
                    <a:pt x="2" y="1657"/>
                  </a:lnTo>
                  <a:lnTo>
                    <a:pt x="0" y="1650"/>
                  </a:lnTo>
                  <a:lnTo>
                    <a:pt x="0" y="61"/>
                  </a:lnTo>
                  <a:lnTo>
                    <a:pt x="2" y="48"/>
                  </a:lnTo>
                  <a:lnTo>
                    <a:pt x="8" y="37"/>
                  </a:lnTo>
                  <a:lnTo>
                    <a:pt x="13" y="25"/>
                  </a:lnTo>
                  <a:lnTo>
                    <a:pt x="23" y="17"/>
                  </a:lnTo>
                  <a:lnTo>
                    <a:pt x="35" y="10"/>
                  </a:lnTo>
                  <a:lnTo>
                    <a:pt x="46" y="6"/>
                  </a:lnTo>
                  <a:lnTo>
                    <a:pt x="59" y="2"/>
                  </a:lnTo>
                  <a:lnTo>
                    <a:pt x="73" y="0"/>
                  </a:lnTo>
                  <a:lnTo>
                    <a:pt x="991" y="0"/>
                  </a:lnTo>
                  <a:lnTo>
                    <a:pt x="1004" y="2"/>
                  </a:lnTo>
                  <a:lnTo>
                    <a:pt x="1018" y="6"/>
                  </a:lnTo>
                  <a:lnTo>
                    <a:pt x="1029" y="10"/>
                  </a:lnTo>
                  <a:lnTo>
                    <a:pt x="1041" y="17"/>
                  </a:lnTo>
                  <a:lnTo>
                    <a:pt x="1041" y="17"/>
                  </a:lnTo>
                  <a:lnTo>
                    <a:pt x="1043" y="17"/>
                  </a:lnTo>
                  <a:lnTo>
                    <a:pt x="1050" y="27"/>
                  </a:lnTo>
                  <a:lnTo>
                    <a:pt x="1058" y="37"/>
                  </a:lnTo>
                  <a:lnTo>
                    <a:pt x="1062" y="48"/>
                  </a:lnTo>
                  <a:lnTo>
                    <a:pt x="1064" y="61"/>
                  </a:lnTo>
                  <a:lnTo>
                    <a:pt x="1064" y="1650"/>
                  </a:lnTo>
                  <a:lnTo>
                    <a:pt x="1062" y="1657"/>
                  </a:lnTo>
                  <a:lnTo>
                    <a:pt x="1058" y="1663"/>
                  </a:lnTo>
                  <a:lnTo>
                    <a:pt x="1052" y="1667"/>
                  </a:lnTo>
                  <a:lnTo>
                    <a:pt x="1045" y="1669"/>
                  </a:lnTo>
                  <a:lnTo>
                    <a:pt x="1037" y="1667"/>
                  </a:lnTo>
                  <a:lnTo>
                    <a:pt x="1031" y="1663"/>
                  </a:lnTo>
                  <a:lnTo>
                    <a:pt x="1027" y="1657"/>
                  </a:lnTo>
                  <a:lnTo>
                    <a:pt x="1025" y="1650"/>
                  </a:lnTo>
                  <a:lnTo>
                    <a:pt x="1025" y="61"/>
                  </a:lnTo>
                  <a:lnTo>
                    <a:pt x="1023" y="54"/>
                  </a:lnTo>
                  <a:lnTo>
                    <a:pt x="1018" y="48"/>
                  </a:lnTo>
                  <a:lnTo>
                    <a:pt x="1018" y="48"/>
                  </a:lnTo>
                  <a:lnTo>
                    <a:pt x="1012" y="44"/>
                  </a:lnTo>
                  <a:lnTo>
                    <a:pt x="1004" y="42"/>
                  </a:lnTo>
                  <a:lnTo>
                    <a:pt x="998" y="40"/>
                  </a:lnTo>
                  <a:lnTo>
                    <a:pt x="991" y="38"/>
                  </a:lnTo>
                  <a:lnTo>
                    <a:pt x="73" y="38"/>
                  </a:lnTo>
                  <a:lnTo>
                    <a:pt x="67" y="40"/>
                  </a:lnTo>
                  <a:lnTo>
                    <a:pt x="59" y="42"/>
                  </a:lnTo>
                  <a:lnTo>
                    <a:pt x="52" y="44"/>
                  </a:lnTo>
                  <a:lnTo>
                    <a:pt x="48" y="48"/>
                  </a:lnTo>
                  <a:lnTo>
                    <a:pt x="42" y="54"/>
                  </a:lnTo>
                  <a:lnTo>
                    <a:pt x="40" y="61"/>
                  </a:lnTo>
                  <a:lnTo>
                    <a:pt x="40" y="1650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5" name="Freeform 41"/>
            <p:cNvSpPr>
              <a:spLocks/>
            </p:cNvSpPr>
            <p:nvPr/>
          </p:nvSpPr>
          <p:spPr bwMode="auto">
            <a:xfrm>
              <a:off x="4297363" y="9110663"/>
              <a:ext cx="149225" cy="200025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0" y="254"/>
                </a:cxn>
                <a:cxn ang="0">
                  <a:pos x="0" y="0"/>
                </a:cxn>
                <a:cxn ang="0">
                  <a:pos x="188" y="0"/>
                </a:cxn>
                <a:cxn ang="0">
                  <a:pos x="188" y="254"/>
                </a:cxn>
                <a:cxn ang="0">
                  <a:pos x="0" y="254"/>
                </a:cxn>
              </a:cxnLst>
              <a:rect l="0" t="0" r="r" b="b"/>
              <a:pathLst>
                <a:path w="188" h="254">
                  <a:moveTo>
                    <a:pt x="0" y="254"/>
                  </a:moveTo>
                  <a:lnTo>
                    <a:pt x="0" y="254"/>
                  </a:lnTo>
                  <a:lnTo>
                    <a:pt x="0" y="0"/>
                  </a:lnTo>
                  <a:lnTo>
                    <a:pt x="188" y="0"/>
                  </a:lnTo>
                  <a:lnTo>
                    <a:pt x="188" y="254"/>
                  </a:lnTo>
                  <a:lnTo>
                    <a:pt x="0" y="254"/>
                  </a:lnTo>
                  <a:close/>
                </a:path>
              </a:pathLst>
            </a:custGeom>
            <a:solidFill>
              <a:srgbClr val="95C12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6" name="Freeform 42"/>
            <p:cNvSpPr>
              <a:spLocks noEditPoints="1"/>
            </p:cNvSpPr>
            <p:nvPr/>
          </p:nvSpPr>
          <p:spPr bwMode="auto">
            <a:xfrm>
              <a:off x="4283075" y="9093200"/>
              <a:ext cx="179388" cy="233363"/>
            </a:xfrm>
            <a:custGeom>
              <a:avLst/>
              <a:gdLst/>
              <a:ahLst/>
              <a:cxnLst>
                <a:cxn ang="0">
                  <a:pos x="0" y="275"/>
                </a:cxn>
                <a:cxn ang="0">
                  <a:pos x="0" y="21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207" y="0"/>
                </a:cxn>
                <a:cxn ang="0">
                  <a:pos x="226" y="0"/>
                </a:cxn>
                <a:cxn ang="0">
                  <a:pos x="226" y="21"/>
                </a:cxn>
                <a:cxn ang="0">
                  <a:pos x="226" y="275"/>
                </a:cxn>
                <a:cxn ang="0">
                  <a:pos x="226" y="294"/>
                </a:cxn>
                <a:cxn ang="0">
                  <a:pos x="207" y="294"/>
                </a:cxn>
                <a:cxn ang="0">
                  <a:pos x="19" y="294"/>
                </a:cxn>
                <a:cxn ang="0">
                  <a:pos x="0" y="294"/>
                </a:cxn>
                <a:cxn ang="0">
                  <a:pos x="0" y="275"/>
                </a:cxn>
                <a:cxn ang="0">
                  <a:pos x="38" y="40"/>
                </a:cxn>
                <a:cxn ang="0">
                  <a:pos x="38" y="255"/>
                </a:cxn>
                <a:cxn ang="0">
                  <a:pos x="188" y="255"/>
                </a:cxn>
                <a:cxn ang="0">
                  <a:pos x="188" y="40"/>
                </a:cxn>
                <a:cxn ang="0">
                  <a:pos x="38" y="40"/>
                </a:cxn>
              </a:cxnLst>
              <a:rect l="0" t="0" r="r" b="b"/>
              <a:pathLst>
                <a:path w="226" h="294">
                  <a:moveTo>
                    <a:pt x="0" y="275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19" y="0"/>
                  </a:lnTo>
                  <a:lnTo>
                    <a:pt x="207" y="0"/>
                  </a:lnTo>
                  <a:lnTo>
                    <a:pt x="226" y="0"/>
                  </a:lnTo>
                  <a:lnTo>
                    <a:pt x="226" y="21"/>
                  </a:lnTo>
                  <a:lnTo>
                    <a:pt x="226" y="275"/>
                  </a:lnTo>
                  <a:lnTo>
                    <a:pt x="226" y="294"/>
                  </a:lnTo>
                  <a:lnTo>
                    <a:pt x="207" y="294"/>
                  </a:lnTo>
                  <a:lnTo>
                    <a:pt x="19" y="294"/>
                  </a:lnTo>
                  <a:lnTo>
                    <a:pt x="0" y="294"/>
                  </a:lnTo>
                  <a:lnTo>
                    <a:pt x="0" y="275"/>
                  </a:lnTo>
                  <a:close/>
                  <a:moveTo>
                    <a:pt x="38" y="40"/>
                  </a:moveTo>
                  <a:lnTo>
                    <a:pt x="38" y="255"/>
                  </a:lnTo>
                  <a:lnTo>
                    <a:pt x="188" y="255"/>
                  </a:lnTo>
                  <a:lnTo>
                    <a:pt x="188" y="40"/>
                  </a:lnTo>
                  <a:lnTo>
                    <a:pt x="38" y="40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7" name="Freeform 43"/>
            <p:cNvSpPr>
              <a:spLocks noEditPoints="1"/>
            </p:cNvSpPr>
            <p:nvPr/>
          </p:nvSpPr>
          <p:spPr bwMode="auto">
            <a:xfrm>
              <a:off x="3721100" y="8218488"/>
              <a:ext cx="1574800" cy="1128713"/>
            </a:xfrm>
            <a:custGeom>
              <a:avLst/>
              <a:gdLst/>
              <a:ahLst/>
              <a:cxnLst>
                <a:cxn ang="0">
                  <a:pos x="895" y="1142"/>
                </a:cxn>
                <a:cxn ang="0">
                  <a:pos x="708" y="1115"/>
                </a:cxn>
                <a:cxn ang="0">
                  <a:pos x="931" y="1115"/>
                </a:cxn>
                <a:cxn ang="0">
                  <a:pos x="1978" y="1390"/>
                </a:cxn>
                <a:cxn ang="0">
                  <a:pos x="19" y="1423"/>
                </a:cxn>
                <a:cxn ang="0">
                  <a:pos x="11" y="1386"/>
                </a:cxn>
                <a:cxn ang="0">
                  <a:pos x="1096" y="1246"/>
                </a:cxn>
                <a:cxn ang="0">
                  <a:pos x="1083" y="1125"/>
                </a:cxn>
                <a:cxn ang="0">
                  <a:pos x="1116" y="1227"/>
                </a:cxn>
                <a:cxn ang="0">
                  <a:pos x="530" y="1240"/>
                </a:cxn>
                <a:cxn ang="0">
                  <a:pos x="543" y="1119"/>
                </a:cxn>
                <a:cxn ang="0">
                  <a:pos x="495" y="173"/>
                </a:cxn>
                <a:cxn ang="0">
                  <a:pos x="482" y="6"/>
                </a:cxn>
                <a:cxn ang="0">
                  <a:pos x="616" y="19"/>
                </a:cxn>
                <a:cxn ang="0">
                  <a:pos x="578" y="134"/>
                </a:cxn>
                <a:cxn ang="0">
                  <a:pos x="756" y="167"/>
                </a:cxn>
                <a:cxn ang="0">
                  <a:pos x="770" y="0"/>
                </a:cxn>
                <a:cxn ang="0">
                  <a:pos x="889" y="161"/>
                </a:cxn>
                <a:cxn ang="0">
                  <a:pos x="789" y="38"/>
                </a:cxn>
                <a:cxn ang="0">
                  <a:pos x="1023" y="153"/>
                </a:cxn>
                <a:cxn ang="0">
                  <a:pos x="1152" y="2"/>
                </a:cxn>
                <a:cxn ang="0">
                  <a:pos x="1152" y="173"/>
                </a:cxn>
                <a:cxn ang="0">
                  <a:pos x="597" y="440"/>
                </a:cxn>
                <a:cxn ang="0">
                  <a:pos x="478" y="282"/>
                </a:cxn>
                <a:cxn ang="0">
                  <a:pos x="616" y="282"/>
                </a:cxn>
                <a:cxn ang="0">
                  <a:pos x="515" y="399"/>
                </a:cxn>
                <a:cxn ang="0">
                  <a:pos x="762" y="438"/>
                </a:cxn>
                <a:cxn ang="0">
                  <a:pos x="762" y="273"/>
                </a:cxn>
                <a:cxn ang="0">
                  <a:pos x="891" y="420"/>
                </a:cxn>
                <a:cxn ang="0">
                  <a:pos x="852" y="309"/>
                </a:cxn>
                <a:cxn ang="0">
                  <a:pos x="1025" y="426"/>
                </a:cxn>
                <a:cxn ang="0">
                  <a:pos x="1144" y="271"/>
                </a:cxn>
                <a:cxn ang="0">
                  <a:pos x="1158" y="434"/>
                </a:cxn>
                <a:cxn ang="0">
                  <a:pos x="1062" y="399"/>
                </a:cxn>
                <a:cxn ang="0">
                  <a:pos x="476" y="555"/>
                </a:cxn>
                <a:cxn ang="0">
                  <a:pos x="611" y="541"/>
                </a:cxn>
                <a:cxn ang="0">
                  <a:pos x="597" y="710"/>
                </a:cxn>
                <a:cxn ang="0">
                  <a:pos x="770" y="710"/>
                </a:cxn>
                <a:cxn ang="0">
                  <a:pos x="756" y="541"/>
                </a:cxn>
                <a:cxn ang="0">
                  <a:pos x="891" y="555"/>
                </a:cxn>
                <a:cxn ang="0">
                  <a:pos x="852" y="670"/>
                </a:cxn>
                <a:cxn ang="0">
                  <a:pos x="1029" y="705"/>
                </a:cxn>
                <a:cxn ang="0">
                  <a:pos x="1043" y="536"/>
                </a:cxn>
                <a:cxn ang="0">
                  <a:pos x="1162" y="697"/>
                </a:cxn>
                <a:cxn ang="0">
                  <a:pos x="1062" y="574"/>
                </a:cxn>
                <a:cxn ang="0">
                  <a:pos x="476" y="956"/>
                </a:cxn>
                <a:cxn ang="0">
                  <a:pos x="605" y="808"/>
                </a:cxn>
                <a:cxn ang="0">
                  <a:pos x="605" y="973"/>
                </a:cxn>
                <a:cxn ang="0">
                  <a:pos x="872" y="975"/>
                </a:cxn>
                <a:cxn ang="0">
                  <a:pos x="751" y="818"/>
                </a:cxn>
                <a:cxn ang="0">
                  <a:pos x="889" y="818"/>
                </a:cxn>
                <a:cxn ang="0">
                  <a:pos x="789" y="937"/>
                </a:cxn>
                <a:cxn ang="0">
                  <a:pos x="1035" y="973"/>
                </a:cxn>
                <a:cxn ang="0">
                  <a:pos x="1035" y="808"/>
                </a:cxn>
                <a:cxn ang="0">
                  <a:pos x="1164" y="956"/>
                </a:cxn>
                <a:cxn ang="0">
                  <a:pos x="1125" y="845"/>
                </a:cxn>
              </a:cxnLst>
              <a:rect l="0" t="0" r="r" b="b"/>
              <a:pathLst>
                <a:path w="1983" h="1423">
                  <a:moveTo>
                    <a:pt x="745" y="1377"/>
                  </a:moveTo>
                  <a:lnTo>
                    <a:pt x="745" y="1380"/>
                  </a:lnTo>
                  <a:lnTo>
                    <a:pt x="745" y="1384"/>
                  </a:lnTo>
                  <a:lnTo>
                    <a:pt x="897" y="1384"/>
                  </a:lnTo>
                  <a:lnTo>
                    <a:pt x="895" y="1380"/>
                  </a:lnTo>
                  <a:lnTo>
                    <a:pt x="895" y="1377"/>
                  </a:lnTo>
                  <a:lnTo>
                    <a:pt x="895" y="1142"/>
                  </a:lnTo>
                  <a:lnTo>
                    <a:pt x="745" y="1142"/>
                  </a:lnTo>
                  <a:lnTo>
                    <a:pt x="745" y="1377"/>
                  </a:lnTo>
                  <a:close/>
                  <a:moveTo>
                    <a:pt x="708" y="1384"/>
                  </a:moveTo>
                  <a:lnTo>
                    <a:pt x="707" y="1380"/>
                  </a:lnTo>
                  <a:lnTo>
                    <a:pt x="707" y="1377"/>
                  </a:lnTo>
                  <a:lnTo>
                    <a:pt x="707" y="1123"/>
                  </a:lnTo>
                  <a:lnTo>
                    <a:pt x="708" y="1115"/>
                  </a:lnTo>
                  <a:lnTo>
                    <a:pt x="712" y="1108"/>
                  </a:lnTo>
                  <a:lnTo>
                    <a:pt x="718" y="1104"/>
                  </a:lnTo>
                  <a:lnTo>
                    <a:pt x="726" y="1102"/>
                  </a:lnTo>
                  <a:lnTo>
                    <a:pt x="914" y="1102"/>
                  </a:lnTo>
                  <a:lnTo>
                    <a:pt x="922" y="1104"/>
                  </a:lnTo>
                  <a:lnTo>
                    <a:pt x="927" y="1108"/>
                  </a:lnTo>
                  <a:lnTo>
                    <a:pt x="931" y="1115"/>
                  </a:lnTo>
                  <a:lnTo>
                    <a:pt x="933" y="1123"/>
                  </a:lnTo>
                  <a:lnTo>
                    <a:pt x="933" y="1377"/>
                  </a:lnTo>
                  <a:lnTo>
                    <a:pt x="933" y="1380"/>
                  </a:lnTo>
                  <a:lnTo>
                    <a:pt x="931" y="1384"/>
                  </a:lnTo>
                  <a:lnTo>
                    <a:pt x="1964" y="1384"/>
                  </a:lnTo>
                  <a:lnTo>
                    <a:pt x="1972" y="1386"/>
                  </a:lnTo>
                  <a:lnTo>
                    <a:pt x="1978" y="1390"/>
                  </a:lnTo>
                  <a:lnTo>
                    <a:pt x="1983" y="1396"/>
                  </a:lnTo>
                  <a:lnTo>
                    <a:pt x="1983" y="1404"/>
                  </a:lnTo>
                  <a:lnTo>
                    <a:pt x="1983" y="1411"/>
                  </a:lnTo>
                  <a:lnTo>
                    <a:pt x="1978" y="1417"/>
                  </a:lnTo>
                  <a:lnTo>
                    <a:pt x="1972" y="1421"/>
                  </a:lnTo>
                  <a:lnTo>
                    <a:pt x="1964" y="1423"/>
                  </a:lnTo>
                  <a:lnTo>
                    <a:pt x="19" y="1423"/>
                  </a:lnTo>
                  <a:lnTo>
                    <a:pt x="11" y="1421"/>
                  </a:lnTo>
                  <a:lnTo>
                    <a:pt x="6" y="1417"/>
                  </a:lnTo>
                  <a:lnTo>
                    <a:pt x="0" y="1411"/>
                  </a:lnTo>
                  <a:lnTo>
                    <a:pt x="0" y="1404"/>
                  </a:lnTo>
                  <a:lnTo>
                    <a:pt x="0" y="1396"/>
                  </a:lnTo>
                  <a:lnTo>
                    <a:pt x="6" y="1390"/>
                  </a:lnTo>
                  <a:lnTo>
                    <a:pt x="11" y="1386"/>
                  </a:lnTo>
                  <a:lnTo>
                    <a:pt x="19" y="1384"/>
                  </a:lnTo>
                  <a:lnTo>
                    <a:pt x="708" y="1384"/>
                  </a:lnTo>
                  <a:close/>
                  <a:moveTo>
                    <a:pt x="1116" y="1227"/>
                  </a:moveTo>
                  <a:lnTo>
                    <a:pt x="1114" y="1235"/>
                  </a:lnTo>
                  <a:lnTo>
                    <a:pt x="1110" y="1240"/>
                  </a:lnTo>
                  <a:lnTo>
                    <a:pt x="1104" y="1244"/>
                  </a:lnTo>
                  <a:lnTo>
                    <a:pt x="1096" y="1246"/>
                  </a:lnTo>
                  <a:lnTo>
                    <a:pt x="1089" y="1244"/>
                  </a:lnTo>
                  <a:lnTo>
                    <a:pt x="1083" y="1240"/>
                  </a:lnTo>
                  <a:lnTo>
                    <a:pt x="1079" y="1235"/>
                  </a:lnTo>
                  <a:lnTo>
                    <a:pt x="1077" y="1227"/>
                  </a:lnTo>
                  <a:lnTo>
                    <a:pt x="1077" y="1139"/>
                  </a:lnTo>
                  <a:lnTo>
                    <a:pt x="1079" y="1131"/>
                  </a:lnTo>
                  <a:lnTo>
                    <a:pt x="1083" y="1125"/>
                  </a:lnTo>
                  <a:lnTo>
                    <a:pt x="1089" y="1119"/>
                  </a:lnTo>
                  <a:lnTo>
                    <a:pt x="1096" y="1119"/>
                  </a:lnTo>
                  <a:lnTo>
                    <a:pt x="1104" y="1119"/>
                  </a:lnTo>
                  <a:lnTo>
                    <a:pt x="1110" y="1125"/>
                  </a:lnTo>
                  <a:lnTo>
                    <a:pt x="1114" y="1131"/>
                  </a:lnTo>
                  <a:lnTo>
                    <a:pt x="1116" y="1139"/>
                  </a:lnTo>
                  <a:lnTo>
                    <a:pt x="1116" y="1227"/>
                  </a:lnTo>
                  <a:close/>
                  <a:moveTo>
                    <a:pt x="563" y="1227"/>
                  </a:moveTo>
                  <a:lnTo>
                    <a:pt x="563" y="1235"/>
                  </a:lnTo>
                  <a:lnTo>
                    <a:pt x="557" y="1240"/>
                  </a:lnTo>
                  <a:lnTo>
                    <a:pt x="551" y="1244"/>
                  </a:lnTo>
                  <a:lnTo>
                    <a:pt x="543" y="1246"/>
                  </a:lnTo>
                  <a:lnTo>
                    <a:pt x="536" y="1244"/>
                  </a:lnTo>
                  <a:lnTo>
                    <a:pt x="530" y="1240"/>
                  </a:lnTo>
                  <a:lnTo>
                    <a:pt x="526" y="1235"/>
                  </a:lnTo>
                  <a:lnTo>
                    <a:pt x="524" y="1227"/>
                  </a:lnTo>
                  <a:lnTo>
                    <a:pt x="524" y="1139"/>
                  </a:lnTo>
                  <a:lnTo>
                    <a:pt x="526" y="1131"/>
                  </a:lnTo>
                  <a:lnTo>
                    <a:pt x="530" y="1125"/>
                  </a:lnTo>
                  <a:lnTo>
                    <a:pt x="536" y="1119"/>
                  </a:lnTo>
                  <a:lnTo>
                    <a:pt x="543" y="1119"/>
                  </a:lnTo>
                  <a:lnTo>
                    <a:pt x="551" y="1119"/>
                  </a:lnTo>
                  <a:lnTo>
                    <a:pt x="557" y="1125"/>
                  </a:lnTo>
                  <a:lnTo>
                    <a:pt x="563" y="1131"/>
                  </a:lnTo>
                  <a:lnTo>
                    <a:pt x="563" y="1139"/>
                  </a:lnTo>
                  <a:lnTo>
                    <a:pt x="563" y="1227"/>
                  </a:lnTo>
                  <a:close/>
                  <a:moveTo>
                    <a:pt x="597" y="173"/>
                  </a:moveTo>
                  <a:lnTo>
                    <a:pt x="495" y="173"/>
                  </a:lnTo>
                  <a:lnTo>
                    <a:pt x="488" y="173"/>
                  </a:lnTo>
                  <a:lnTo>
                    <a:pt x="482" y="167"/>
                  </a:lnTo>
                  <a:lnTo>
                    <a:pt x="478" y="161"/>
                  </a:lnTo>
                  <a:lnTo>
                    <a:pt x="476" y="153"/>
                  </a:lnTo>
                  <a:lnTo>
                    <a:pt x="476" y="19"/>
                  </a:lnTo>
                  <a:lnTo>
                    <a:pt x="478" y="11"/>
                  </a:lnTo>
                  <a:lnTo>
                    <a:pt x="482" y="6"/>
                  </a:lnTo>
                  <a:lnTo>
                    <a:pt x="488" y="2"/>
                  </a:lnTo>
                  <a:lnTo>
                    <a:pt x="495" y="0"/>
                  </a:lnTo>
                  <a:lnTo>
                    <a:pt x="597" y="0"/>
                  </a:lnTo>
                  <a:lnTo>
                    <a:pt x="605" y="2"/>
                  </a:lnTo>
                  <a:lnTo>
                    <a:pt x="611" y="6"/>
                  </a:lnTo>
                  <a:lnTo>
                    <a:pt x="616" y="11"/>
                  </a:lnTo>
                  <a:lnTo>
                    <a:pt x="616" y="19"/>
                  </a:lnTo>
                  <a:lnTo>
                    <a:pt x="616" y="153"/>
                  </a:lnTo>
                  <a:lnTo>
                    <a:pt x="616" y="161"/>
                  </a:lnTo>
                  <a:lnTo>
                    <a:pt x="611" y="167"/>
                  </a:lnTo>
                  <a:lnTo>
                    <a:pt x="605" y="173"/>
                  </a:lnTo>
                  <a:lnTo>
                    <a:pt x="597" y="173"/>
                  </a:lnTo>
                  <a:close/>
                  <a:moveTo>
                    <a:pt x="515" y="134"/>
                  </a:moveTo>
                  <a:lnTo>
                    <a:pt x="578" y="134"/>
                  </a:lnTo>
                  <a:lnTo>
                    <a:pt x="578" y="38"/>
                  </a:lnTo>
                  <a:lnTo>
                    <a:pt x="515" y="38"/>
                  </a:lnTo>
                  <a:lnTo>
                    <a:pt x="515" y="134"/>
                  </a:lnTo>
                  <a:close/>
                  <a:moveTo>
                    <a:pt x="872" y="173"/>
                  </a:moveTo>
                  <a:lnTo>
                    <a:pt x="770" y="173"/>
                  </a:lnTo>
                  <a:lnTo>
                    <a:pt x="762" y="173"/>
                  </a:lnTo>
                  <a:lnTo>
                    <a:pt x="756" y="167"/>
                  </a:lnTo>
                  <a:lnTo>
                    <a:pt x="751" y="161"/>
                  </a:lnTo>
                  <a:lnTo>
                    <a:pt x="751" y="153"/>
                  </a:lnTo>
                  <a:lnTo>
                    <a:pt x="751" y="19"/>
                  </a:lnTo>
                  <a:lnTo>
                    <a:pt x="751" y="11"/>
                  </a:lnTo>
                  <a:lnTo>
                    <a:pt x="756" y="6"/>
                  </a:lnTo>
                  <a:lnTo>
                    <a:pt x="762" y="2"/>
                  </a:lnTo>
                  <a:lnTo>
                    <a:pt x="770" y="0"/>
                  </a:lnTo>
                  <a:lnTo>
                    <a:pt x="872" y="0"/>
                  </a:lnTo>
                  <a:lnTo>
                    <a:pt x="879" y="2"/>
                  </a:lnTo>
                  <a:lnTo>
                    <a:pt x="885" y="6"/>
                  </a:lnTo>
                  <a:lnTo>
                    <a:pt x="889" y="11"/>
                  </a:lnTo>
                  <a:lnTo>
                    <a:pt x="891" y="19"/>
                  </a:lnTo>
                  <a:lnTo>
                    <a:pt x="891" y="153"/>
                  </a:lnTo>
                  <a:lnTo>
                    <a:pt x="889" y="161"/>
                  </a:lnTo>
                  <a:lnTo>
                    <a:pt x="885" y="167"/>
                  </a:lnTo>
                  <a:lnTo>
                    <a:pt x="879" y="173"/>
                  </a:lnTo>
                  <a:lnTo>
                    <a:pt x="872" y="173"/>
                  </a:lnTo>
                  <a:close/>
                  <a:moveTo>
                    <a:pt x="789" y="134"/>
                  </a:moveTo>
                  <a:lnTo>
                    <a:pt x="852" y="134"/>
                  </a:lnTo>
                  <a:lnTo>
                    <a:pt x="852" y="38"/>
                  </a:lnTo>
                  <a:lnTo>
                    <a:pt x="789" y="38"/>
                  </a:lnTo>
                  <a:lnTo>
                    <a:pt x="789" y="134"/>
                  </a:lnTo>
                  <a:close/>
                  <a:moveTo>
                    <a:pt x="1144" y="173"/>
                  </a:moveTo>
                  <a:lnTo>
                    <a:pt x="1043" y="173"/>
                  </a:lnTo>
                  <a:lnTo>
                    <a:pt x="1035" y="173"/>
                  </a:lnTo>
                  <a:lnTo>
                    <a:pt x="1029" y="167"/>
                  </a:lnTo>
                  <a:lnTo>
                    <a:pt x="1025" y="161"/>
                  </a:lnTo>
                  <a:lnTo>
                    <a:pt x="1023" y="153"/>
                  </a:lnTo>
                  <a:lnTo>
                    <a:pt x="1023" y="19"/>
                  </a:lnTo>
                  <a:lnTo>
                    <a:pt x="1025" y="11"/>
                  </a:lnTo>
                  <a:lnTo>
                    <a:pt x="1029" y="6"/>
                  </a:lnTo>
                  <a:lnTo>
                    <a:pt x="1035" y="2"/>
                  </a:lnTo>
                  <a:lnTo>
                    <a:pt x="1043" y="0"/>
                  </a:lnTo>
                  <a:lnTo>
                    <a:pt x="1144" y="0"/>
                  </a:lnTo>
                  <a:lnTo>
                    <a:pt x="1152" y="2"/>
                  </a:lnTo>
                  <a:lnTo>
                    <a:pt x="1158" y="6"/>
                  </a:lnTo>
                  <a:lnTo>
                    <a:pt x="1162" y="11"/>
                  </a:lnTo>
                  <a:lnTo>
                    <a:pt x="1164" y="19"/>
                  </a:lnTo>
                  <a:lnTo>
                    <a:pt x="1164" y="153"/>
                  </a:lnTo>
                  <a:lnTo>
                    <a:pt x="1162" y="161"/>
                  </a:lnTo>
                  <a:lnTo>
                    <a:pt x="1158" y="167"/>
                  </a:lnTo>
                  <a:lnTo>
                    <a:pt x="1152" y="173"/>
                  </a:lnTo>
                  <a:lnTo>
                    <a:pt x="1144" y="173"/>
                  </a:lnTo>
                  <a:close/>
                  <a:moveTo>
                    <a:pt x="1062" y="134"/>
                  </a:moveTo>
                  <a:lnTo>
                    <a:pt x="1125" y="134"/>
                  </a:lnTo>
                  <a:lnTo>
                    <a:pt x="1125" y="38"/>
                  </a:lnTo>
                  <a:lnTo>
                    <a:pt x="1062" y="38"/>
                  </a:lnTo>
                  <a:lnTo>
                    <a:pt x="1062" y="134"/>
                  </a:lnTo>
                  <a:close/>
                  <a:moveTo>
                    <a:pt x="597" y="440"/>
                  </a:moveTo>
                  <a:lnTo>
                    <a:pt x="495" y="440"/>
                  </a:lnTo>
                  <a:lnTo>
                    <a:pt x="488" y="438"/>
                  </a:lnTo>
                  <a:lnTo>
                    <a:pt x="482" y="434"/>
                  </a:lnTo>
                  <a:lnTo>
                    <a:pt x="478" y="426"/>
                  </a:lnTo>
                  <a:lnTo>
                    <a:pt x="476" y="420"/>
                  </a:lnTo>
                  <a:lnTo>
                    <a:pt x="476" y="290"/>
                  </a:lnTo>
                  <a:lnTo>
                    <a:pt x="478" y="282"/>
                  </a:lnTo>
                  <a:lnTo>
                    <a:pt x="482" y="276"/>
                  </a:lnTo>
                  <a:lnTo>
                    <a:pt x="488" y="273"/>
                  </a:lnTo>
                  <a:lnTo>
                    <a:pt x="495" y="271"/>
                  </a:lnTo>
                  <a:lnTo>
                    <a:pt x="597" y="271"/>
                  </a:lnTo>
                  <a:lnTo>
                    <a:pt x="605" y="273"/>
                  </a:lnTo>
                  <a:lnTo>
                    <a:pt x="611" y="276"/>
                  </a:lnTo>
                  <a:lnTo>
                    <a:pt x="616" y="282"/>
                  </a:lnTo>
                  <a:lnTo>
                    <a:pt x="616" y="290"/>
                  </a:lnTo>
                  <a:lnTo>
                    <a:pt x="616" y="420"/>
                  </a:lnTo>
                  <a:lnTo>
                    <a:pt x="616" y="426"/>
                  </a:lnTo>
                  <a:lnTo>
                    <a:pt x="611" y="434"/>
                  </a:lnTo>
                  <a:lnTo>
                    <a:pt x="605" y="438"/>
                  </a:lnTo>
                  <a:lnTo>
                    <a:pt x="597" y="440"/>
                  </a:lnTo>
                  <a:close/>
                  <a:moveTo>
                    <a:pt x="515" y="399"/>
                  </a:moveTo>
                  <a:lnTo>
                    <a:pt x="578" y="399"/>
                  </a:lnTo>
                  <a:lnTo>
                    <a:pt x="578" y="309"/>
                  </a:lnTo>
                  <a:lnTo>
                    <a:pt x="515" y="309"/>
                  </a:lnTo>
                  <a:lnTo>
                    <a:pt x="515" y="399"/>
                  </a:lnTo>
                  <a:close/>
                  <a:moveTo>
                    <a:pt x="872" y="440"/>
                  </a:moveTo>
                  <a:lnTo>
                    <a:pt x="770" y="440"/>
                  </a:lnTo>
                  <a:lnTo>
                    <a:pt x="762" y="438"/>
                  </a:lnTo>
                  <a:lnTo>
                    <a:pt x="756" y="434"/>
                  </a:lnTo>
                  <a:lnTo>
                    <a:pt x="751" y="426"/>
                  </a:lnTo>
                  <a:lnTo>
                    <a:pt x="751" y="420"/>
                  </a:lnTo>
                  <a:lnTo>
                    <a:pt x="751" y="290"/>
                  </a:lnTo>
                  <a:lnTo>
                    <a:pt x="751" y="282"/>
                  </a:lnTo>
                  <a:lnTo>
                    <a:pt x="756" y="276"/>
                  </a:lnTo>
                  <a:lnTo>
                    <a:pt x="762" y="273"/>
                  </a:lnTo>
                  <a:lnTo>
                    <a:pt x="770" y="271"/>
                  </a:lnTo>
                  <a:lnTo>
                    <a:pt x="872" y="271"/>
                  </a:lnTo>
                  <a:lnTo>
                    <a:pt x="879" y="273"/>
                  </a:lnTo>
                  <a:lnTo>
                    <a:pt x="885" y="276"/>
                  </a:lnTo>
                  <a:lnTo>
                    <a:pt x="889" y="282"/>
                  </a:lnTo>
                  <a:lnTo>
                    <a:pt x="891" y="290"/>
                  </a:lnTo>
                  <a:lnTo>
                    <a:pt x="891" y="420"/>
                  </a:lnTo>
                  <a:lnTo>
                    <a:pt x="889" y="426"/>
                  </a:lnTo>
                  <a:lnTo>
                    <a:pt x="885" y="434"/>
                  </a:lnTo>
                  <a:lnTo>
                    <a:pt x="879" y="438"/>
                  </a:lnTo>
                  <a:lnTo>
                    <a:pt x="872" y="440"/>
                  </a:lnTo>
                  <a:close/>
                  <a:moveTo>
                    <a:pt x="789" y="399"/>
                  </a:moveTo>
                  <a:lnTo>
                    <a:pt x="852" y="399"/>
                  </a:lnTo>
                  <a:lnTo>
                    <a:pt x="852" y="309"/>
                  </a:lnTo>
                  <a:lnTo>
                    <a:pt x="789" y="309"/>
                  </a:lnTo>
                  <a:lnTo>
                    <a:pt x="789" y="399"/>
                  </a:lnTo>
                  <a:close/>
                  <a:moveTo>
                    <a:pt x="1144" y="440"/>
                  </a:moveTo>
                  <a:lnTo>
                    <a:pt x="1043" y="440"/>
                  </a:lnTo>
                  <a:lnTo>
                    <a:pt x="1035" y="438"/>
                  </a:lnTo>
                  <a:lnTo>
                    <a:pt x="1029" y="434"/>
                  </a:lnTo>
                  <a:lnTo>
                    <a:pt x="1025" y="426"/>
                  </a:lnTo>
                  <a:lnTo>
                    <a:pt x="1023" y="420"/>
                  </a:lnTo>
                  <a:lnTo>
                    <a:pt x="1023" y="290"/>
                  </a:lnTo>
                  <a:lnTo>
                    <a:pt x="1025" y="282"/>
                  </a:lnTo>
                  <a:lnTo>
                    <a:pt x="1029" y="276"/>
                  </a:lnTo>
                  <a:lnTo>
                    <a:pt x="1035" y="273"/>
                  </a:lnTo>
                  <a:lnTo>
                    <a:pt x="1043" y="271"/>
                  </a:lnTo>
                  <a:lnTo>
                    <a:pt x="1144" y="271"/>
                  </a:lnTo>
                  <a:lnTo>
                    <a:pt x="1152" y="273"/>
                  </a:lnTo>
                  <a:lnTo>
                    <a:pt x="1158" y="276"/>
                  </a:lnTo>
                  <a:lnTo>
                    <a:pt x="1162" y="282"/>
                  </a:lnTo>
                  <a:lnTo>
                    <a:pt x="1164" y="290"/>
                  </a:lnTo>
                  <a:lnTo>
                    <a:pt x="1164" y="420"/>
                  </a:lnTo>
                  <a:lnTo>
                    <a:pt x="1162" y="426"/>
                  </a:lnTo>
                  <a:lnTo>
                    <a:pt x="1158" y="434"/>
                  </a:lnTo>
                  <a:lnTo>
                    <a:pt x="1152" y="438"/>
                  </a:lnTo>
                  <a:lnTo>
                    <a:pt x="1144" y="440"/>
                  </a:lnTo>
                  <a:close/>
                  <a:moveTo>
                    <a:pt x="1062" y="399"/>
                  </a:moveTo>
                  <a:lnTo>
                    <a:pt x="1125" y="399"/>
                  </a:lnTo>
                  <a:lnTo>
                    <a:pt x="1125" y="309"/>
                  </a:lnTo>
                  <a:lnTo>
                    <a:pt x="1062" y="309"/>
                  </a:lnTo>
                  <a:lnTo>
                    <a:pt x="1062" y="399"/>
                  </a:lnTo>
                  <a:close/>
                  <a:moveTo>
                    <a:pt x="597" y="710"/>
                  </a:moveTo>
                  <a:lnTo>
                    <a:pt x="495" y="710"/>
                  </a:lnTo>
                  <a:lnTo>
                    <a:pt x="488" y="708"/>
                  </a:lnTo>
                  <a:lnTo>
                    <a:pt x="482" y="705"/>
                  </a:lnTo>
                  <a:lnTo>
                    <a:pt x="478" y="697"/>
                  </a:lnTo>
                  <a:lnTo>
                    <a:pt x="476" y="691"/>
                  </a:lnTo>
                  <a:lnTo>
                    <a:pt x="476" y="555"/>
                  </a:lnTo>
                  <a:lnTo>
                    <a:pt x="478" y="547"/>
                  </a:lnTo>
                  <a:lnTo>
                    <a:pt x="482" y="541"/>
                  </a:lnTo>
                  <a:lnTo>
                    <a:pt x="488" y="538"/>
                  </a:lnTo>
                  <a:lnTo>
                    <a:pt x="495" y="536"/>
                  </a:lnTo>
                  <a:lnTo>
                    <a:pt x="597" y="536"/>
                  </a:lnTo>
                  <a:lnTo>
                    <a:pt x="605" y="538"/>
                  </a:lnTo>
                  <a:lnTo>
                    <a:pt x="611" y="541"/>
                  </a:lnTo>
                  <a:lnTo>
                    <a:pt x="616" y="547"/>
                  </a:lnTo>
                  <a:lnTo>
                    <a:pt x="616" y="555"/>
                  </a:lnTo>
                  <a:lnTo>
                    <a:pt x="616" y="691"/>
                  </a:lnTo>
                  <a:lnTo>
                    <a:pt x="616" y="697"/>
                  </a:lnTo>
                  <a:lnTo>
                    <a:pt x="611" y="705"/>
                  </a:lnTo>
                  <a:lnTo>
                    <a:pt x="605" y="708"/>
                  </a:lnTo>
                  <a:lnTo>
                    <a:pt x="597" y="710"/>
                  </a:lnTo>
                  <a:close/>
                  <a:moveTo>
                    <a:pt x="515" y="670"/>
                  </a:moveTo>
                  <a:lnTo>
                    <a:pt x="578" y="670"/>
                  </a:lnTo>
                  <a:lnTo>
                    <a:pt x="578" y="574"/>
                  </a:lnTo>
                  <a:lnTo>
                    <a:pt x="515" y="574"/>
                  </a:lnTo>
                  <a:lnTo>
                    <a:pt x="515" y="670"/>
                  </a:lnTo>
                  <a:close/>
                  <a:moveTo>
                    <a:pt x="872" y="710"/>
                  </a:moveTo>
                  <a:lnTo>
                    <a:pt x="770" y="710"/>
                  </a:lnTo>
                  <a:lnTo>
                    <a:pt x="762" y="708"/>
                  </a:lnTo>
                  <a:lnTo>
                    <a:pt x="756" y="705"/>
                  </a:lnTo>
                  <a:lnTo>
                    <a:pt x="751" y="697"/>
                  </a:lnTo>
                  <a:lnTo>
                    <a:pt x="751" y="691"/>
                  </a:lnTo>
                  <a:lnTo>
                    <a:pt x="751" y="555"/>
                  </a:lnTo>
                  <a:lnTo>
                    <a:pt x="751" y="547"/>
                  </a:lnTo>
                  <a:lnTo>
                    <a:pt x="756" y="541"/>
                  </a:lnTo>
                  <a:lnTo>
                    <a:pt x="762" y="538"/>
                  </a:lnTo>
                  <a:lnTo>
                    <a:pt x="770" y="536"/>
                  </a:lnTo>
                  <a:lnTo>
                    <a:pt x="872" y="536"/>
                  </a:lnTo>
                  <a:lnTo>
                    <a:pt x="879" y="538"/>
                  </a:lnTo>
                  <a:lnTo>
                    <a:pt x="885" y="541"/>
                  </a:lnTo>
                  <a:lnTo>
                    <a:pt x="889" y="547"/>
                  </a:lnTo>
                  <a:lnTo>
                    <a:pt x="891" y="555"/>
                  </a:lnTo>
                  <a:lnTo>
                    <a:pt x="891" y="691"/>
                  </a:lnTo>
                  <a:lnTo>
                    <a:pt x="889" y="697"/>
                  </a:lnTo>
                  <a:lnTo>
                    <a:pt x="885" y="705"/>
                  </a:lnTo>
                  <a:lnTo>
                    <a:pt x="879" y="708"/>
                  </a:lnTo>
                  <a:lnTo>
                    <a:pt x="872" y="710"/>
                  </a:lnTo>
                  <a:close/>
                  <a:moveTo>
                    <a:pt x="789" y="670"/>
                  </a:moveTo>
                  <a:lnTo>
                    <a:pt x="852" y="670"/>
                  </a:lnTo>
                  <a:lnTo>
                    <a:pt x="852" y="574"/>
                  </a:lnTo>
                  <a:lnTo>
                    <a:pt x="789" y="574"/>
                  </a:lnTo>
                  <a:lnTo>
                    <a:pt x="789" y="670"/>
                  </a:lnTo>
                  <a:close/>
                  <a:moveTo>
                    <a:pt x="1144" y="710"/>
                  </a:moveTo>
                  <a:lnTo>
                    <a:pt x="1043" y="710"/>
                  </a:lnTo>
                  <a:lnTo>
                    <a:pt x="1035" y="708"/>
                  </a:lnTo>
                  <a:lnTo>
                    <a:pt x="1029" y="705"/>
                  </a:lnTo>
                  <a:lnTo>
                    <a:pt x="1025" y="697"/>
                  </a:lnTo>
                  <a:lnTo>
                    <a:pt x="1023" y="691"/>
                  </a:lnTo>
                  <a:lnTo>
                    <a:pt x="1023" y="555"/>
                  </a:lnTo>
                  <a:lnTo>
                    <a:pt x="1025" y="547"/>
                  </a:lnTo>
                  <a:lnTo>
                    <a:pt x="1029" y="541"/>
                  </a:lnTo>
                  <a:lnTo>
                    <a:pt x="1035" y="538"/>
                  </a:lnTo>
                  <a:lnTo>
                    <a:pt x="1043" y="536"/>
                  </a:lnTo>
                  <a:lnTo>
                    <a:pt x="1144" y="536"/>
                  </a:lnTo>
                  <a:lnTo>
                    <a:pt x="1152" y="538"/>
                  </a:lnTo>
                  <a:lnTo>
                    <a:pt x="1158" y="541"/>
                  </a:lnTo>
                  <a:lnTo>
                    <a:pt x="1162" y="547"/>
                  </a:lnTo>
                  <a:lnTo>
                    <a:pt x="1164" y="555"/>
                  </a:lnTo>
                  <a:lnTo>
                    <a:pt x="1164" y="691"/>
                  </a:lnTo>
                  <a:lnTo>
                    <a:pt x="1162" y="697"/>
                  </a:lnTo>
                  <a:lnTo>
                    <a:pt x="1158" y="705"/>
                  </a:lnTo>
                  <a:lnTo>
                    <a:pt x="1152" y="708"/>
                  </a:lnTo>
                  <a:lnTo>
                    <a:pt x="1144" y="710"/>
                  </a:lnTo>
                  <a:close/>
                  <a:moveTo>
                    <a:pt x="1062" y="670"/>
                  </a:moveTo>
                  <a:lnTo>
                    <a:pt x="1125" y="670"/>
                  </a:lnTo>
                  <a:lnTo>
                    <a:pt x="1125" y="574"/>
                  </a:lnTo>
                  <a:lnTo>
                    <a:pt x="1062" y="574"/>
                  </a:lnTo>
                  <a:lnTo>
                    <a:pt x="1062" y="670"/>
                  </a:lnTo>
                  <a:close/>
                  <a:moveTo>
                    <a:pt x="597" y="975"/>
                  </a:moveTo>
                  <a:lnTo>
                    <a:pt x="495" y="975"/>
                  </a:lnTo>
                  <a:lnTo>
                    <a:pt x="488" y="973"/>
                  </a:lnTo>
                  <a:lnTo>
                    <a:pt x="482" y="970"/>
                  </a:lnTo>
                  <a:lnTo>
                    <a:pt x="478" y="964"/>
                  </a:lnTo>
                  <a:lnTo>
                    <a:pt x="476" y="956"/>
                  </a:lnTo>
                  <a:lnTo>
                    <a:pt x="476" y="826"/>
                  </a:lnTo>
                  <a:lnTo>
                    <a:pt x="478" y="818"/>
                  </a:lnTo>
                  <a:lnTo>
                    <a:pt x="482" y="812"/>
                  </a:lnTo>
                  <a:lnTo>
                    <a:pt x="488" y="808"/>
                  </a:lnTo>
                  <a:lnTo>
                    <a:pt x="495" y="806"/>
                  </a:lnTo>
                  <a:lnTo>
                    <a:pt x="597" y="806"/>
                  </a:lnTo>
                  <a:lnTo>
                    <a:pt x="605" y="808"/>
                  </a:lnTo>
                  <a:lnTo>
                    <a:pt x="611" y="812"/>
                  </a:lnTo>
                  <a:lnTo>
                    <a:pt x="616" y="818"/>
                  </a:lnTo>
                  <a:lnTo>
                    <a:pt x="616" y="826"/>
                  </a:lnTo>
                  <a:lnTo>
                    <a:pt x="616" y="956"/>
                  </a:lnTo>
                  <a:lnTo>
                    <a:pt x="616" y="964"/>
                  </a:lnTo>
                  <a:lnTo>
                    <a:pt x="611" y="970"/>
                  </a:lnTo>
                  <a:lnTo>
                    <a:pt x="605" y="973"/>
                  </a:lnTo>
                  <a:lnTo>
                    <a:pt x="597" y="975"/>
                  </a:lnTo>
                  <a:close/>
                  <a:moveTo>
                    <a:pt x="515" y="937"/>
                  </a:moveTo>
                  <a:lnTo>
                    <a:pt x="578" y="937"/>
                  </a:lnTo>
                  <a:lnTo>
                    <a:pt x="578" y="845"/>
                  </a:lnTo>
                  <a:lnTo>
                    <a:pt x="515" y="845"/>
                  </a:lnTo>
                  <a:lnTo>
                    <a:pt x="515" y="937"/>
                  </a:lnTo>
                  <a:close/>
                  <a:moveTo>
                    <a:pt x="872" y="975"/>
                  </a:moveTo>
                  <a:lnTo>
                    <a:pt x="770" y="975"/>
                  </a:lnTo>
                  <a:lnTo>
                    <a:pt x="762" y="973"/>
                  </a:lnTo>
                  <a:lnTo>
                    <a:pt x="756" y="970"/>
                  </a:lnTo>
                  <a:lnTo>
                    <a:pt x="751" y="964"/>
                  </a:lnTo>
                  <a:lnTo>
                    <a:pt x="751" y="956"/>
                  </a:lnTo>
                  <a:lnTo>
                    <a:pt x="751" y="826"/>
                  </a:lnTo>
                  <a:lnTo>
                    <a:pt x="751" y="818"/>
                  </a:lnTo>
                  <a:lnTo>
                    <a:pt x="756" y="812"/>
                  </a:lnTo>
                  <a:lnTo>
                    <a:pt x="762" y="808"/>
                  </a:lnTo>
                  <a:lnTo>
                    <a:pt x="770" y="806"/>
                  </a:lnTo>
                  <a:lnTo>
                    <a:pt x="872" y="806"/>
                  </a:lnTo>
                  <a:lnTo>
                    <a:pt x="879" y="808"/>
                  </a:lnTo>
                  <a:lnTo>
                    <a:pt x="885" y="812"/>
                  </a:lnTo>
                  <a:lnTo>
                    <a:pt x="889" y="818"/>
                  </a:lnTo>
                  <a:lnTo>
                    <a:pt x="891" y="826"/>
                  </a:lnTo>
                  <a:lnTo>
                    <a:pt x="891" y="956"/>
                  </a:lnTo>
                  <a:lnTo>
                    <a:pt x="889" y="964"/>
                  </a:lnTo>
                  <a:lnTo>
                    <a:pt x="885" y="970"/>
                  </a:lnTo>
                  <a:lnTo>
                    <a:pt x="879" y="973"/>
                  </a:lnTo>
                  <a:lnTo>
                    <a:pt x="872" y="975"/>
                  </a:lnTo>
                  <a:close/>
                  <a:moveTo>
                    <a:pt x="789" y="937"/>
                  </a:moveTo>
                  <a:lnTo>
                    <a:pt x="852" y="937"/>
                  </a:lnTo>
                  <a:lnTo>
                    <a:pt x="852" y="845"/>
                  </a:lnTo>
                  <a:lnTo>
                    <a:pt x="789" y="845"/>
                  </a:lnTo>
                  <a:lnTo>
                    <a:pt x="789" y="937"/>
                  </a:lnTo>
                  <a:close/>
                  <a:moveTo>
                    <a:pt x="1144" y="975"/>
                  </a:moveTo>
                  <a:lnTo>
                    <a:pt x="1043" y="975"/>
                  </a:lnTo>
                  <a:lnTo>
                    <a:pt x="1035" y="973"/>
                  </a:lnTo>
                  <a:lnTo>
                    <a:pt x="1029" y="970"/>
                  </a:lnTo>
                  <a:lnTo>
                    <a:pt x="1025" y="964"/>
                  </a:lnTo>
                  <a:lnTo>
                    <a:pt x="1023" y="956"/>
                  </a:lnTo>
                  <a:lnTo>
                    <a:pt x="1023" y="826"/>
                  </a:lnTo>
                  <a:lnTo>
                    <a:pt x="1025" y="818"/>
                  </a:lnTo>
                  <a:lnTo>
                    <a:pt x="1029" y="812"/>
                  </a:lnTo>
                  <a:lnTo>
                    <a:pt x="1035" y="808"/>
                  </a:lnTo>
                  <a:lnTo>
                    <a:pt x="1043" y="806"/>
                  </a:lnTo>
                  <a:lnTo>
                    <a:pt x="1144" y="806"/>
                  </a:lnTo>
                  <a:lnTo>
                    <a:pt x="1152" y="808"/>
                  </a:lnTo>
                  <a:lnTo>
                    <a:pt x="1158" y="812"/>
                  </a:lnTo>
                  <a:lnTo>
                    <a:pt x="1162" y="818"/>
                  </a:lnTo>
                  <a:lnTo>
                    <a:pt x="1164" y="826"/>
                  </a:lnTo>
                  <a:lnTo>
                    <a:pt x="1164" y="956"/>
                  </a:lnTo>
                  <a:lnTo>
                    <a:pt x="1162" y="964"/>
                  </a:lnTo>
                  <a:lnTo>
                    <a:pt x="1158" y="970"/>
                  </a:lnTo>
                  <a:lnTo>
                    <a:pt x="1152" y="973"/>
                  </a:lnTo>
                  <a:lnTo>
                    <a:pt x="1144" y="975"/>
                  </a:lnTo>
                  <a:close/>
                  <a:moveTo>
                    <a:pt x="1062" y="937"/>
                  </a:moveTo>
                  <a:lnTo>
                    <a:pt x="1125" y="937"/>
                  </a:lnTo>
                  <a:lnTo>
                    <a:pt x="1125" y="845"/>
                  </a:lnTo>
                  <a:lnTo>
                    <a:pt x="1062" y="845"/>
                  </a:lnTo>
                  <a:lnTo>
                    <a:pt x="1062" y="937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8" name="Freeform 44"/>
            <p:cNvSpPr>
              <a:spLocks/>
            </p:cNvSpPr>
            <p:nvPr/>
          </p:nvSpPr>
          <p:spPr bwMode="auto">
            <a:xfrm>
              <a:off x="4759325" y="8329613"/>
              <a:ext cx="295275" cy="990600"/>
            </a:xfrm>
            <a:custGeom>
              <a:avLst/>
              <a:gdLst/>
              <a:ahLst/>
              <a:cxnLst>
                <a:cxn ang="0">
                  <a:pos x="332" y="1248"/>
                </a:cxn>
                <a:cxn ang="0">
                  <a:pos x="332" y="71"/>
                </a:cxn>
                <a:cxn ang="0">
                  <a:pos x="332" y="63"/>
                </a:cxn>
                <a:cxn ang="0">
                  <a:pos x="330" y="58"/>
                </a:cxn>
                <a:cxn ang="0">
                  <a:pos x="326" y="52"/>
                </a:cxn>
                <a:cxn ang="0">
                  <a:pos x="322" y="48"/>
                </a:cxn>
                <a:cxn ang="0">
                  <a:pos x="318" y="44"/>
                </a:cxn>
                <a:cxn ang="0">
                  <a:pos x="313" y="40"/>
                </a:cxn>
                <a:cxn ang="0">
                  <a:pos x="305" y="38"/>
                </a:cxn>
                <a:cxn ang="0">
                  <a:pos x="297" y="38"/>
                </a:cxn>
                <a:cxn ang="0">
                  <a:pos x="73" y="38"/>
                </a:cxn>
                <a:cxn ang="0">
                  <a:pos x="65" y="38"/>
                </a:cxn>
                <a:cxn ang="0">
                  <a:pos x="59" y="40"/>
                </a:cxn>
                <a:cxn ang="0">
                  <a:pos x="53" y="44"/>
                </a:cxn>
                <a:cxn ang="0">
                  <a:pos x="48" y="48"/>
                </a:cxn>
                <a:cxn ang="0">
                  <a:pos x="44" y="52"/>
                </a:cxn>
                <a:cxn ang="0">
                  <a:pos x="40" y="56"/>
                </a:cxn>
                <a:cxn ang="0">
                  <a:pos x="38" y="61"/>
                </a:cxn>
                <a:cxn ang="0">
                  <a:pos x="38" y="65"/>
                </a:cxn>
                <a:cxn ang="0">
                  <a:pos x="38" y="1248"/>
                </a:cxn>
                <a:cxn ang="0">
                  <a:pos x="0" y="1248"/>
                </a:cxn>
                <a:cxn ang="0">
                  <a:pos x="0" y="65"/>
                </a:cxn>
                <a:cxn ang="0">
                  <a:pos x="1" y="52"/>
                </a:cxn>
                <a:cxn ang="0">
                  <a:pos x="5" y="40"/>
                </a:cxn>
                <a:cxn ang="0">
                  <a:pos x="13" y="29"/>
                </a:cxn>
                <a:cxn ang="0">
                  <a:pos x="23" y="19"/>
                </a:cxn>
                <a:cxn ang="0">
                  <a:pos x="32" y="12"/>
                </a:cxn>
                <a:cxn ang="0">
                  <a:pos x="46" y="6"/>
                </a:cxn>
                <a:cxn ang="0">
                  <a:pos x="59" y="2"/>
                </a:cxn>
                <a:cxn ang="0">
                  <a:pos x="73" y="0"/>
                </a:cxn>
                <a:cxn ang="0">
                  <a:pos x="297" y="0"/>
                </a:cxn>
                <a:cxn ang="0">
                  <a:pos x="313" y="2"/>
                </a:cxn>
                <a:cxn ang="0">
                  <a:pos x="326" y="6"/>
                </a:cxn>
                <a:cxn ang="0">
                  <a:pos x="339" y="12"/>
                </a:cxn>
                <a:cxn ang="0">
                  <a:pos x="349" y="19"/>
                </a:cxn>
                <a:cxn ang="0">
                  <a:pos x="359" y="31"/>
                </a:cxn>
                <a:cxn ang="0">
                  <a:pos x="364" y="42"/>
                </a:cxn>
                <a:cxn ang="0">
                  <a:pos x="370" y="56"/>
                </a:cxn>
                <a:cxn ang="0">
                  <a:pos x="370" y="71"/>
                </a:cxn>
                <a:cxn ang="0">
                  <a:pos x="370" y="1248"/>
                </a:cxn>
                <a:cxn ang="0">
                  <a:pos x="332" y="1248"/>
                </a:cxn>
              </a:cxnLst>
              <a:rect l="0" t="0" r="r" b="b"/>
              <a:pathLst>
                <a:path w="370" h="1248">
                  <a:moveTo>
                    <a:pt x="332" y="1248"/>
                  </a:moveTo>
                  <a:lnTo>
                    <a:pt x="332" y="71"/>
                  </a:lnTo>
                  <a:lnTo>
                    <a:pt x="332" y="63"/>
                  </a:lnTo>
                  <a:lnTo>
                    <a:pt x="330" y="58"/>
                  </a:lnTo>
                  <a:lnTo>
                    <a:pt x="326" y="52"/>
                  </a:lnTo>
                  <a:lnTo>
                    <a:pt x="322" y="48"/>
                  </a:lnTo>
                  <a:lnTo>
                    <a:pt x="318" y="44"/>
                  </a:lnTo>
                  <a:lnTo>
                    <a:pt x="313" y="40"/>
                  </a:lnTo>
                  <a:lnTo>
                    <a:pt x="305" y="38"/>
                  </a:lnTo>
                  <a:lnTo>
                    <a:pt x="297" y="38"/>
                  </a:lnTo>
                  <a:lnTo>
                    <a:pt x="73" y="38"/>
                  </a:lnTo>
                  <a:lnTo>
                    <a:pt x="65" y="38"/>
                  </a:lnTo>
                  <a:lnTo>
                    <a:pt x="59" y="40"/>
                  </a:lnTo>
                  <a:lnTo>
                    <a:pt x="53" y="44"/>
                  </a:lnTo>
                  <a:lnTo>
                    <a:pt x="48" y="48"/>
                  </a:lnTo>
                  <a:lnTo>
                    <a:pt x="44" y="52"/>
                  </a:lnTo>
                  <a:lnTo>
                    <a:pt x="40" y="56"/>
                  </a:lnTo>
                  <a:lnTo>
                    <a:pt x="38" y="61"/>
                  </a:lnTo>
                  <a:lnTo>
                    <a:pt x="38" y="65"/>
                  </a:lnTo>
                  <a:lnTo>
                    <a:pt x="38" y="1248"/>
                  </a:lnTo>
                  <a:lnTo>
                    <a:pt x="0" y="1248"/>
                  </a:lnTo>
                  <a:lnTo>
                    <a:pt x="0" y="65"/>
                  </a:lnTo>
                  <a:lnTo>
                    <a:pt x="1" y="52"/>
                  </a:lnTo>
                  <a:lnTo>
                    <a:pt x="5" y="40"/>
                  </a:lnTo>
                  <a:lnTo>
                    <a:pt x="13" y="29"/>
                  </a:lnTo>
                  <a:lnTo>
                    <a:pt x="23" y="19"/>
                  </a:lnTo>
                  <a:lnTo>
                    <a:pt x="32" y="12"/>
                  </a:lnTo>
                  <a:lnTo>
                    <a:pt x="46" y="6"/>
                  </a:lnTo>
                  <a:lnTo>
                    <a:pt x="59" y="2"/>
                  </a:lnTo>
                  <a:lnTo>
                    <a:pt x="73" y="0"/>
                  </a:lnTo>
                  <a:lnTo>
                    <a:pt x="297" y="0"/>
                  </a:lnTo>
                  <a:lnTo>
                    <a:pt x="313" y="2"/>
                  </a:lnTo>
                  <a:lnTo>
                    <a:pt x="326" y="6"/>
                  </a:lnTo>
                  <a:lnTo>
                    <a:pt x="339" y="12"/>
                  </a:lnTo>
                  <a:lnTo>
                    <a:pt x="349" y="19"/>
                  </a:lnTo>
                  <a:lnTo>
                    <a:pt x="359" y="31"/>
                  </a:lnTo>
                  <a:lnTo>
                    <a:pt x="364" y="42"/>
                  </a:lnTo>
                  <a:lnTo>
                    <a:pt x="370" y="56"/>
                  </a:lnTo>
                  <a:lnTo>
                    <a:pt x="370" y="71"/>
                  </a:lnTo>
                  <a:lnTo>
                    <a:pt x="370" y="1248"/>
                  </a:lnTo>
                  <a:lnTo>
                    <a:pt x="332" y="1248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9" name="Freeform 45"/>
            <p:cNvSpPr>
              <a:spLocks noEditPoints="1"/>
            </p:cNvSpPr>
            <p:nvPr/>
          </p:nvSpPr>
          <p:spPr bwMode="auto">
            <a:xfrm>
              <a:off x="4784725" y="8345488"/>
              <a:ext cx="249238" cy="97472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6" y="0"/>
                </a:cxn>
                <a:cxn ang="0">
                  <a:pos x="0" y="16"/>
                </a:cxn>
                <a:cxn ang="0">
                  <a:pos x="0" y="58"/>
                </a:cxn>
                <a:cxn ang="0">
                  <a:pos x="54" y="0"/>
                </a:cxn>
                <a:cxn ang="0">
                  <a:pos x="16" y="0"/>
                </a:cxn>
                <a:cxn ang="0">
                  <a:pos x="315" y="1229"/>
                </a:cxn>
                <a:cxn ang="0">
                  <a:pos x="315" y="1229"/>
                </a:cxn>
                <a:cxn ang="0">
                  <a:pos x="315" y="1193"/>
                </a:cxn>
                <a:cxn ang="0">
                  <a:pos x="288" y="1229"/>
                </a:cxn>
                <a:cxn ang="0">
                  <a:pos x="315" y="1229"/>
                </a:cxn>
                <a:cxn ang="0">
                  <a:pos x="165" y="1229"/>
                </a:cxn>
                <a:cxn ang="0">
                  <a:pos x="165" y="1229"/>
                </a:cxn>
                <a:cxn ang="0">
                  <a:pos x="315" y="1062"/>
                </a:cxn>
                <a:cxn ang="0">
                  <a:pos x="315" y="1026"/>
                </a:cxn>
                <a:cxn ang="0">
                  <a:pos x="133" y="1229"/>
                </a:cxn>
                <a:cxn ang="0">
                  <a:pos x="165" y="1229"/>
                </a:cxn>
                <a:cxn ang="0">
                  <a:pos x="315" y="855"/>
                </a:cxn>
                <a:cxn ang="0">
                  <a:pos x="315" y="855"/>
                </a:cxn>
                <a:cxn ang="0">
                  <a:pos x="0" y="1208"/>
                </a:cxn>
                <a:cxn ang="0">
                  <a:pos x="0" y="1229"/>
                </a:cxn>
                <a:cxn ang="0">
                  <a:pos x="16" y="1229"/>
                </a:cxn>
                <a:cxn ang="0">
                  <a:pos x="315" y="891"/>
                </a:cxn>
                <a:cxn ang="0">
                  <a:pos x="315" y="855"/>
                </a:cxn>
                <a:cxn ang="0">
                  <a:pos x="315" y="688"/>
                </a:cxn>
                <a:cxn ang="0">
                  <a:pos x="315" y="688"/>
                </a:cxn>
                <a:cxn ang="0">
                  <a:pos x="0" y="1035"/>
                </a:cxn>
                <a:cxn ang="0">
                  <a:pos x="0" y="1072"/>
                </a:cxn>
                <a:cxn ang="0">
                  <a:pos x="315" y="724"/>
                </a:cxn>
                <a:cxn ang="0">
                  <a:pos x="315" y="688"/>
                </a:cxn>
                <a:cxn ang="0">
                  <a:pos x="315" y="515"/>
                </a:cxn>
                <a:cxn ang="0">
                  <a:pos x="315" y="515"/>
                </a:cxn>
                <a:cxn ang="0">
                  <a:pos x="0" y="870"/>
                </a:cxn>
                <a:cxn ang="0">
                  <a:pos x="0" y="907"/>
                </a:cxn>
                <a:cxn ang="0">
                  <a:pos x="315" y="551"/>
                </a:cxn>
                <a:cxn ang="0">
                  <a:pos x="315" y="515"/>
                </a:cxn>
                <a:cxn ang="0">
                  <a:pos x="315" y="344"/>
                </a:cxn>
                <a:cxn ang="0">
                  <a:pos x="315" y="344"/>
                </a:cxn>
                <a:cxn ang="0">
                  <a:pos x="0" y="697"/>
                </a:cxn>
                <a:cxn ang="0">
                  <a:pos x="0" y="734"/>
                </a:cxn>
                <a:cxn ang="0">
                  <a:pos x="315" y="386"/>
                </a:cxn>
                <a:cxn ang="0">
                  <a:pos x="315" y="344"/>
                </a:cxn>
                <a:cxn ang="0">
                  <a:pos x="315" y="177"/>
                </a:cxn>
                <a:cxn ang="0">
                  <a:pos x="315" y="177"/>
                </a:cxn>
                <a:cxn ang="0">
                  <a:pos x="0" y="526"/>
                </a:cxn>
                <a:cxn ang="0">
                  <a:pos x="0" y="567"/>
                </a:cxn>
                <a:cxn ang="0">
                  <a:pos x="315" y="213"/>
                </a:cxn>
                <a:cxn ang="0">
                  <a:pos x="315" y="177"/>
                </a:cxn>
                <a:cxn ang="0">
                  <a:pos x="315" y="6"/>
                </a:cxn>
                <a:cxn ang="0">
                  <a:pos x="315" y="6"/>
                </a:cxn>
                <a:cxn ang="0">
                  <a:pos x="0" y="359"/>
                </a:cxn>
                <a:cxn ang="0">
                  <a:pos x="0" y="396"/>
                </a:cxn>
                <a:cxn ang="0">
                  <a:pos x="315" y="42"/>
                </a:cxn>
                <a:cxn ang="0">
                  <a:pos x="315" y="6"/>
                </a:cxn>
                <a:cxn ang="0">
                  <a:pos x="171" y="0"/>
                </a:cxn>
                <a:cxn ang="0">
                  <a:pos x="171" y="0"/>
                </a:cxn>
                <a:cxn ang="0">
                  <a:pos x="0" y="188"/>
                </a:cxn>
                <a:cxn ang="0">
                  <a:pos x="0" y="225"/>
                </a:cxn>
                <a:cxn ang="0">
                  <a:pos x="204" y="0"/>
                </a:cxn>
                <a:cxn ang="0">
                  <a:pos x="171" y="0"/>
                </a:cxn>
              </a:cxnLst>
              <a:rect l="0" t="0" r="r" b="b"/>
              <a:pathLst>
                <a:path w="315" h="1229">
                  <a:moveTo>
                    <a:pt x="16" y="0"/>
                  </a:moveTo>
                  <a:lnTo>
                    <a:pt x="16" y="0"/>
                  </a:lnTo>
                  <a:lnTo>
                    <a:pt x="0" y="16"/>
                  </a:lnTo>
                  <a:lnTo>
                    <a:pt x="0" y="58"/>
                  </a:lnTo>
                  <a:lnTo>
                    <a:pt x="54" y="0"/>
                  </a:lnTo>
                  <a:lnTo>
                    <a:pt x="16" y="0"/>
                  </a:lnTo>
                  <a:close/>
                  <a:moveTo>
                    <a:pt x="315" y="1229"/>
                  </a:moveTo>
                  <a:lnTo>
                    <a:pt x="315" y="1229"/>
                  </a:lnTo>
                  <a:lnTo>
                    <a:pt x="315" y="1193"/>
                  </a:lnTo>
                  <a:lnTo>
                    <a:pt x="288" y="1229"/>
                  </a:lnTo>
                  <a:lnTo>
                    <a:pt x="315" y="1229"/>
                  </a:lnTo>
                  <a:close/>
                  <a:moveTo>
                    <a:pt x="165" y="1229"/>
                  </a:moveTo>
                  <a:lnTo>
                    <a:pt x="165" y="1229"/>
                  </a:lnTo>
                  <a:lnTo>
                    <a:pt x="315" y="1062"/>
                  </a:lnTo>
                  <a:lnTo>
                    <a:pt x="315" y="1026"/>
                  </a:lnTo>
                  <a:lnTo>
                    <a:pt x="133" y="1229"/>
                  </a:lnTo>
                  <a:lnTo>
                    <a:pt x="165" y="1229"/>
                  </a:lnTo>
                  <a:close/>
                  <a:moveTo>
                    <a:pt x="315" y="855"/>
                  </a:moveTo>
                  <a:lnTo>
                    <a:pt x="315" y="855"/>
                  </a:lnTo>
                  <a:lnTo>
                    <a:pt x="0" y="1208"/>
                  </a:lnTo>
                  <a:lnTo>
                    <a:pt x="0" y="1229"/>
                  </a:lnTo>
                  <a:lnTo>
                    <a:pt x="16" y="1229"/>
                  </a:lnTo>
                  <a:lnTo>
                    <a:pt x="315" y="891"/>
                  </a:lnTo>
                  <a:lnTo>
                    <a:pt x="315" y="855"/>
                  </a:lnTo>
                  <a:close/>
                  <a:moveTo>
                    <a:pt x="315" y="688"/>
                  </a:moveTo>
                  <a:lnTo>
                    <a:pt x="315" y="688"/>
                  </a:lnTo>
                  <a:lnTo>
                    <a:pt x="0" y="1035"/>
                  </a:lnTo>
                  <a:lnTo>
                    <a:pt x="0" y="1072"/>
                  </a:lnTo>
                  <a:lnTo>
                    <a:pt x="315" y="724"/>
                  </a:lnTo>
                  <a:lnTo>
                    <a:pt x="315" y="688"/>
                  </a:lnTo>
                  <a:close/>
                  <a:moveTo>
                    <a:pt x="315" y="515"/>
                  </a:moveTo>
                  <a:lnTo>
                    <a:pt x="315" y="515"/>
                  </a:lnTo>
                  <a:lnTo>
                    <a:pt x="0" y="870"/>
                  </a:lnTo>
                  <a:lnTo>
                    <a:pt x="0" y="907"/>
                  </a:lnTo>
                  <a:lnTo>
                    <a:pt x="315" y="551"/>
                  </a:lnTo>
                  <a:lnTo>
                    <a:pt x="315" y="515"/>
                  </a:lnTo>
                  <a:close/>
                  <a:moveTo>
                    <a:pt x="315" y="344"/>
                  </a:moveTo>
                  <a:lnTo>
                    <a:pt x="315" y="344"/>
                  </a:lnTo>
                  <a:lnTo>
                    <a:pt x="0" y="697"/>
                  </a:lnTo>
                  <a:lnTo>
                    <a:pt x="0" y="734"/>
                  </a:lnTo>
                  <a:lnTo>
                    <a:pt x="315" y="386"/>
                  </a:lnTo>
                  <a:lnTo>
                    <a:pt x="315" y="344"/>
                  </a:lnTo>
                  <a:close/>
                  <a:moveTo>
                    <a:pt x="315" y="177"/>
                  </a:moveTo>
                  <a:lnTo>
                    <a:pt x="315" y="177"/>
                  </a:lnTo>
                  <a:lnTo>
                    <a:pt x="0" y="526"/>
                  </a:lnTo>
                  <a:lnTo>
                    <a:pt x="0" y="567"/>
                  </a:lnTo>
                  <a:lnTo>
                    <a:pt x="315" y="213"/>
                  </a:lnTo>
                  <a:lnTo>
                    <a:pt x="315" y="177"/>
                  </a:lnTo>
                  <a:close/>
                  <a:moveTo>
                    <a:pt x="315" y="6"/>
                  </a:moveTo>
                  <a:lnTo>
                    <a:pt x="315" y="6"/>
                  </a:lnTo>
                  <a:lnTo>
                    <a:pt x="0" y="359"/>
                  </a:lnTo>
                  <a:lnTo>
                    <a:pt x="0" y="396"/>
                  </a:lnTo>
                  <a:lnTo>
                    <a:pt x="315" y="42"/>
                  </a:lnTo>
                  <a:lnTo>
                    <a:pt x="315" y="6"/>
                  </a:lnTo>
                  <a:close/>
                  <a:moveTo>
                    <a:pt x="171" y="0"/>
                  </a:moveTo>
                  <a:lnTo>
                    <a:pt x="171" y="0"/>
                  </a:lnTo>
                  <a:lnTo>
                    <a:pt x="0" y="188"/>
                  </a:lnTo>
                  <a:lnTo>
                    <a:pt x="0" y="225"/>
                  </a:lnTo>
                  <a:lnTo>
                    <a:pt x="204" y="0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97" name="Группа 96"/>
          <p:cNvGrpSpPr/>
          <p:nvPr/>
        </p:nvGrpSpPr>
        <p:grpSpPr>
          <a:xfrm>
            <a:off x="3922713" y="10301288"/>
            <a:ext cx="1330325" cy="1168400"/>
            <a:chOff x="3922713" y="10301288"/>
            <a:chExt cx="1330325" cy="1168400"/>
          </a:xfrm>
        </p:grpSpPr>
        <p:sp>
          <p:nvSpPr>
            <p:cNvPr id="1070" name="Rectangle 46"/>
            <p:cNvSpPr>
              <a:spLocks noChangeArrowheads="1"/>
            </p:cNvSpPr>
            <p:nvPr/>
          </p:nvSpPr>
          <p:spPr bwMode="auto">
            <a:xfrm>
              <a:off x="4362450" y="10988675"/>
              <a:ext cx="468313" cy="452438"/>
            </a:xfrm>
            <a:prstGeom prst="rect">
              <a:avLst/>
            </a:prstGeom>
            <a:solidFill>
              <a:srgbClr val="95C12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1" name="Freeform 47"/>
            <p:cNvSpPr>
              <a:spLocks noEditPoints="1"/>
            </p:cNvSpPr>
            <p:nvPr/>
          </p:nvSpPr>
          <p:spPr bwMode="auto">
            <a:xfrm>
              <a:off x="3922713" y="10301288"/>
              <a:ext cx="912813" cy="1165225"/>
            </a:xfrm>
            <a:custGeom>
              <a:avLst/>
              <a:gdLst/>
              <a:ahLst/>
              <a:cxnLst>
                <a:cxn ang="0">
                  <a:pos x="1114" y="4"/>
                </a:cxn>
                <a:cxn ang="0">
                  <a:pos x="1145" y="36"/>
                </a:cxn>
                <a:cxn ang="0">
                  <a:pos x="1149" y="1419"/>
                </a:cxn>
                <a:cxn ang="0">
                  <a:pos x="1124" y="1455"/>
                </a:cxn>
                <a:cxn ang="0">
                  <a:pos x="60" y="1467"/>
                </a:cxn>
                <a:cxn ang="0">
                  <a:pos x="18" y="1448"/>
                </a:cxn>
                <a:cxn ang="0">
                  <a:pos x="0" y="1405"/>
                </a:cxn>
                <a:cxn ang="0">
                  <a:pos x="10" y="27"/>
                </a:cxn>
                <a:cxn ang="0">
                  <a:pos x="48" y="0"/>
                </a:cxn>
                <a:cxn ang="0">
                  <a:pos x="52" y="44"/>
                </a:cxn>
                <a:cxn ang="0">
                  <a:pos x="43" y="845"/>
                </a:cxn>
                <a:cxn ang="0">
                  <a:pos x="559" y="301"/>
                </a:cxn>
                <a:cxn ang="0">
                  <a:pos x="590" y="301"/>
                </a:cxn>
                <a:cxn ang="0">
                  <a:pos x="1106" y="845"/>
                </a:cxn>
                <a:cxn ang="0">
                  <a:pos x="1097" y="44"/>
                </a:cxn>
                <a:cxn ang="0">
                  <a:pos x="596" y="887"/>
                </a:cxn>
                <a:cxn ang="0">
                  <a:pos x="1103" y="1419"/>
                </a:cxn>
                <a:cxn ang="0">
                  <a:pos x="553" y="1423"/>
                </a:cxn>
                <a:cxn ang="0">
                  <a:pos x="45" y="1413"/>
                </a:cxn>
                <a:cxn ang="0">
                  <a:pos x="277" y="488"/>
                </a:cxn>
                <a:cxn ang="0">
                  <a:pos x="298" y="466"/>
                </a:cxn>
                <a:cxn ang="0">
                  <a:pos x="319" y="488"/>
                </a:cxn>
                <a:cxn ang="0">
                  <a:pos x="419" y="578"/>
                </a:cxn>
                <a:cxn ang="0">
                  <a:pos x="419" y="608"/>
                </a:cxn>
                <a:cxn ang="0">
                  <a:pos x="319" y="699"/>
                </a:cxn>
                <a:cxn ang="0">
                  <a:pos x="298" y="722"/>
                </a:cxn>
                <a:cxn ang="0">
                  <a:pos x="277" y="699"/>
                </a:cxn>
                <a:cxn ang="0">
                  <a:pos x="177" y="608"/>
                </a:cxn>
                <a:cxn ang="0">
                  <a:pos x="177" y="578"/>
                </a:cxn>
                <a:cxn ang="0">
                  <a:pos x="277" y="488"/>
                </a:cxn>
                <a:cxn ang="0">
                  <a:pos x="947" y="499"/>
                </a:cxn>
                <a:cxn ang="0">
                  <a:pos x="959" y="528"/>
                </a:cxn>
                <a:cxn ang="0">
                  <a:pos x="790" y="691"/>
                </a:cxn>
                <a:cxn ang="0">
                  <a:pos x="768" y="670"/>
                </a:cxn>
                <a:cxn ang="0">
                  <a:pos x="208" y="1112"/>
                </a:cxn>
                <a:cxn ang="0">
                  <a:pos x="208" y="1081"/>
                </a:cxn>
                <a:cxn ang="0">
                  <a:pos x="238" y="1081"/>
                </a:cxn>
                <a:cxn ang="0">
                  <a:pos x="373" y="1073"/>
                </a:cxn>
                <a:cxn ang="0">
                  <a:pos x="394" y="1096"/>
                </a:cxn>
                <a:cxn ang="0">
                  <a:pos x="388" y="1231"/>
                </a:cxn>
                <a:cxn ang="0">
                  <a:pos x="388" y="1261"/>
                </a:cxn>
                <a:cxn ang="0">
                  <a:pos x="358" y="1261"/>
                </a:cxn>
                <a:cxn ang="0">
                  <a:pos x="223" y="1267"/>
                </a:cxn>
                <a:cxn ang="0">
                  <a:pos x="202" y="1246"/>
                </a:cxn>
                <a:cxn ang="0">
                  <a:pos x="208" y="1112"/>
                </a:cxn>
                <a:cxn ang="0">
                  <a:pos x="726" y="1123"/>
                </a:cxn>
                <a:cxn ang="0">
                  <a:pos x="738" y="1094"/>
                </a:cxn>
                <a:cxn ang="0">
                  <a:pos x="972" y="1100"/>
                </a:cxn>
                <a:cxn ang="0">
                  <a:pos x="972" y="1131"/>
                </a:cxn>
              </a:cxnLst>
              <a:rect l="0" t="0" r="r" b="b"/>
              <a:pathLst>
                <a:path w="1151" h="1467">
                  <a:moveTo>
                    <a:pt x="60" y="0"/>
                  </a:moveTo>
                  <a:lnTo>
                    <a:pt x="1091" y="0"/>
                  </a:lnTo>
                  <a:lnTo>
                    <a:pt x="1103" y="0"/>
                  </a:lnTo>
                  <a:lnTo>
                    <a:pt x="1114" y="4"/>
                  </a:lnTo>
                  <a:lnTo>
                    <a:pt x="1124" y="9"/>
                  </a:lnTo>
                  <a:lnTo>
                    <a:pt x="1133" y="17"/>
                  </a:lnTo>
                  <a:lnTo>
                    <a:pt x="1139" y="27"/>
                  </a:lnTo>
                  <a:lnTo>
                    <a:pt x="1145" y="36"/>
                  </a:lnTo>
                  <a:lnTo>
                    <a:pt x="1149" y="48"/>
                  </a:lnTo>
                  <a:lnTo>
                    <a:pt x="1151" y="59"/>
                  </a:lnTo>
                  <a:lnTo>
                    <a:pt x="1151" y="1405"/>
                  </a:lnTo>
                  <a:lnTo>
                    <a:pt x="1149" y="1419"/>
                  </a:lnTo>
                  <a:lnTo>
                    <a:pt x="1145" y="1430"/>
                  </a:lnTo>
                  <a:lnTo>
                    <a:pt x="1139" y="1440"/>
                  </a:lnTo>
                  <a:lnTo>
                    <a:pt x="1133" y="1448"/>
                  </a:lnTo>
                  <a:lnTo>
                    <a:pt x="1124" y="1455"/>
                  </a:lnTo>
                  <a:lnTo>
                    <a:pt x="1114" y="1461"/>
                  </a:lnTo>
                  <a:lnTo>
                    <a:pt x="1103" y="1465"/>
                  </a:lnTo>
                  <a:lnTo>
                    <a:pt x="1091" y="1467"/>
                  </a:lnTo>
                  <a:lnTo>
                    <a:pt x="60" y="1467"/>
                  </a:lnTo>
                  <a:lnTo>
                    <a:pt x="48" y="1465"/>
                  </a:lnTo>
                  <a:lnTo>
                    <a:pt x="37" y="1461"/>
                  </a:lnTo>
                  <a:lnTo>
                    <a:pt x="25" y="1455"/>
                  </a:lnTo>
                  <a:lnTo>
                    <a:pt x="18" y="1448"/>
                  </a:lnTo>
                  <a:lnTo>
                    <a:pt x="10" y="1440"/>
                  </a:lnTo>
                  <a:lnTo>
                    <a:pt x="4" y="1430"/>
                  </a:lnTo>
                  <a:lnTo>
                    <a:pt x="0" y="1419"/>
                  </a:lnTo>
                  <a:lnTo>
                    <a:pt x="0" y="1405"/>
                  </a:lnTo>
                  <a:lnTo>
                    <a:pt x="0" y="59"/>
                  </a:lnTo>
                  <a:lnTo>
                    <a:pt x="0" y="48"/>
                  </a:lnTo>
                  <a:lnTo>
                    <a:pt x="4" y="36"/>
                  </a:lnTo>
                  <a:lnTo>
                    <a:pt x="10" y="27"/>
                  </a:lnTo>
                  <a:lnTo>
                    <a:pt x="18" y="17"/>
                  </a:lnTo>
                  <a:lnTo>
                    <a:pt x="25" y="9"/>
                  </a:lnTo>
                  <a:lnTo>
                    <a:pt x="37" y="4"/>
                  </a:lnTo>
                  <a:lnTo>
                    <a:pt x="48" y="0"/>
                  </a:lnTo>
                  <a:lnTo>
                    <a:pt x="60" y="0"/>
                  </a:lnTo>
                  <a:close/>
                  <a:moveTo>
                    <a:pt x="1091" y="42"/>
                  </a:moveTo>
                  <a:lnTo>
                    <a:pt x="60" y="42"/>
                  </a:lnTo>
                  <a:lnTo>
                    <a:pt x="52" y="44"/>
                  </a:lnTo>
                  <a:lnTo>
                    <a:pt x="48" y="48"/>
                  </a:lnTo>
                  <a:lnTo>
                    <a:pt x="45" y="54"/>
                  </a:lnTo>
                  <a:lnTo>
                    <a:pt x="43" y="59"/>
                  </a:lnTo>
                  <a:lnTo>
                    <a:pt x="43" y="845"/>
                  </a:lnTo>
                  <a:lnTo>
                    <a:pt x="553" y="845"/>
                  </a:lnTo>
                  <a:lnTo>
                    <a:pt x="553" y="317"/>
                  </a:lnTo>
                  <a:lnTo>
                    <a:pt x="555" y="309"/>
                  </a:lnTo>
                  <a:lnTo>
                    <a:pt x="559" y="301"/>
                  </a:lnTo>
                  <a:lnTo>
                    <a:pt x="567" y="297"/>
                  </a:lnTo>
                  <a:lnTo>
                    <a:pt x="575" y="295"/>
                  </a:lnTo>
                  <a:lnTo>
                    <a:pt x="584" y="297"/>
                  </a:lnTo>
                  <a:lnTo>
                    <a:pt x="590" y="301"/>
                  </a:lnTo>
                  <a:lnTo>
                    <a:pt x="596" y="309"/>
                  </a:lnTo>
                  <a:lnTo>
                    <a:pt x="596" y="317"/>
                  </a:lnTo>
                  <a:lnTo>
                    <a:pt x="596" y="845"/>
                  </a:lnTo>
                  <a:lnTo>
                    <a:pt x="1106" y="845"/>
                  </a:lnTo>
                  <a:lnTo>
                    <a:pt x="1106" y="59"/>
                  </a:lnTo>
                  <a:lnTo>
                    <a:pt x="1106" y="54"/>
                  </a:lnTo>
                  <a:lnTo>
                    <a:pt x="1103" y="48"/>
                  </a:lnTo>
                  <a:lnTo>
                    <a:pt x="1097" y="44"/>
                  </a:lnTo>
                  <a:lnTo>
                    <a:pt x="1091" y="42"/>
                  </a:lnTo>
                  <a:close/>
                  <a:moveTo>
                    <a:pt x="1106" y="1405"/>
                  </a:moveTo>
                  <a:lnTo>
                    <a:pt x="1106" y="887"/>
                  </a:lnTo>
                  <a:lnTo>
                    <a:pt x="596" y="887"/>
                  </a:lnTo>
                  <a:lnTo>
                    <a:pt x="596" y="1423"/>
                  </a:lnTo>
                  <a:lnTo>
                    <a:pt x="1091" y="1423"/>
                  </a:lnTo>
                  <a:lnTo>
                    <a:pt x="1097" y="1423"/>
                  </a:lnTo>
                  <a:lnTo>
                    <a:pt x="1103" y="1419"/>
                  </a:lnTo>
                  <a:lnTo>
                    <a:pt x="1106" y="1413"/>
                  </a:lnTo>
                  <a:lnTo>
                    <a:pt x="1106" y="1405"/>
                  </a:lnTo>
                  <a:close/>
                  <a:moveTo>
                    <a:pt x="60" y="1423"/>
                  </a:moveTo>
                  <a:lnTo>
                    <a:pt x="553" y="1423"/>
                  </a:lnTo>
                  <a:lnTo>
                    <a:pt x="553" y="887"/>
                  </a:lnTo>
                  <a:lnTo>
                    <a:pt x="43" y="887"/>
                  </a:lnTo>
                  <a:lnTo>
                    <a:pt x="43" y="1405"/>
                  </a:lnTo>
                  <a:lnTo>
                    <a:pt x="45" y="1413"/>
                  </a:lnTo>
                  <a:lnTo>
                    <a:pt x="48" y="1419"/>
                  </a:lnTo>
                  <a:lnTo>
                    <a:pt x="52" y="1423"/>
                  </a:lnTo>
                  <a:lnTo>
                    <a:pt x="60" y="1423"/>
                  </a:lnTo>
                  <a:close/>
                  <a:moveTo>
                    <a:pt x="277" y="488"/>
                  </a:moveTo>
                  <a:lnTo>
                    <a:pt x="277" y="480"/>
                  </a:lnTo>
                  <a:lnTo>
                    <a:pt x="283" y="472"/>
                  </a:lnTo>
                  <a:lnTo>
                    <a:pt x="288" y="468"/>
                  </a:lnTo>
                  <a:lnTo>
                    <a:pt x="298" y="466"/>
                  </a:lnTo>
                  <a:lnTo>
                    <a:pt x="306" y="468"/>
                  </a:lnTo>
                  <a:lnTo>
                    <a:pt x="313" y="472"/>
                  </a:lnTo>
                  <a:lnTo>
                    <a:pt x="317" y="480"/>
                  </a:lnTo>
                  <a:lnTo>
                    <a:pt x="319" y="488"/>
                  </a:lnTo>
                  <a:lnTo>
                    <a:pt x="319" y="572"/>
                  </a:lnTo>
                  <a:lnTo>
                    <a:pt x="404" y="572"/>
                  </a:lnTo>
                  <a:lnTo>
                    <a:pt x="411" y="574"/>
                  </a:lnTo>
                  <a:lnTo>
                    <a:pt x="419" y="578"/>
                  </a:lnTo>
                  <a:lnTo>
                    <a:pt x="423" y="585"/>
                  </a:lnTo>
                  <a:lnTo>
                    <a:pt x="425" y="593"/>
                  </a:lnTo>
                  <a:lnTo>
                    <a:pt x="423" y="603"/>
                  </a:lnTo>
                  <a:lnTo>
                    <a:pt x="419" y="608"/>
                  </a:lnTo>
                  <a:lnTo>
                    <a:pt x="411" y="614"/>
                  </a:lnTo>
                  <a:lnTo>
                    <a:pt x="404" y="616"/>
                  </a:lnTo>
                  <a:lnTo>
                    <a:pt x="319" y="616"/>
                  </a:lnTo>
                  <a:lnTo>
                    <a:pt x="319" y="699"/>
                  </a:lnTo>
                  <a:lnTo>
                    <a:pt x="317" y="708"/>
                  </a:lnTo>
                  <a:lnTo>
                    <a:pt x="313" y="714"/>
                  </a:lnTo>
                  <a:lnTo>
                    <a:pt x="306" y="720"/>
                  </a:lnTo>
                  <a:lnTo>
                    <a:pt x="298" y="722"/>
                  </a:lnTo>
                  <a:lnTo>
                    <a:pt x="288" y="720"/>
                  </a:lnTo>
                  <a:lnTo>
                    <a:pt x="283" y="714"/>
                  </a:lnTo>
                  <a:lnTo>
                    <a:pt x="277" y="708"/>
                  </a:lnTo>
                  <a:lnTo>
                    <a:pt x="277" y="699"/>
                  </a:lnTo>
                  <a:lnTo>
                    <a:pt x="277" y="616"/>
                  </a:lnTo>
                  <a:lnTo>
                    <a:pt x="192" y="616"/>
                  </a:lnTo>
                  <a:lnTo>
                    <a:pt x="183" y="614"/>
                  </a:lnTo>
                  <a:lnTo>
                    <a:pt x="177" y="608"/>
                  </a:lnTo>
                  <a:lnTo>
                    <a:pt x="171" y="603"/>
                  </a:lnTo>
                  <a:lnTo>
                    <a:pt x="169" y="593"/>
                  </a:lnTo>
                  <a:lnTo>
                    <a:pt x="171" y="585"/>
                  </a:lnTo>
                  <a:lnTo>
                    <a:pt x="177" y="578"/>
                  </a:lnTo>
                  <a:lnTo>
                    <a:pt x="183" y="574"/>
                  </a:lnTo>
                  <a:lnTo>
                    <a:pt x="192" y="572"/>
                  </a:lnTo>
                  <a:lnTo>
                    <a:pt x="277" y="572"/>
                  </a:lnTo>
                  <a:lnTo>
                    <a:pt x="277" y="488"/>
                  </a:lnTo>
                  <a:close/>
                  <a:moveTo>
                    <a:pt x="924" y="505"/>
                  </a:moveTo>
                  <a:lnTo>
                    <a:pt x="932" y="499"/>
                  </a:lnTo>
                  <a:lnTo>
                    <a:pt x="939" y="497"/>
                  </a:lnTo>
                  <a:lnTo>
                    <a:pt x="947" y="499"/>
                  </a:lnTo>
                  <a:lnTo>
                    <a:pt x="955" y="505"/>
                  </a:lnTo>
                  <a:lnTo>
                    <a:pt x="959" y="511"/>
                  </a:lnTo>
                  <a:lnTo>
                    <a:pt x="960" y="520"/>
                  </a:lnTo>
                  <a:lnTo>
                    <a:pt x="959" y="528"/>
                  </a:lnTo>
                  <a:lnTo>
                    <a:pt x="955" y="536"/>
                  </a:lnTo>
                  <a:lnTo>
                    <a:pt x="805" y="683"/>
                  </a:lnTo>
                  <a:lnTo>
                    <a:pt x="797" y="689"/>
                  </a:lnTo>
                  <a:lnTo>
                    <a:pt x="790" y="691"/>
                  </a:lnTo>
                  <a:lnTo>
                    <a:pt x="782" y="689"/>
                  </a:lnTo>
                  <a:lnTo>
                    <a:pt x="774" y="683"/>
                  </a:lnTo>
                  <a:lnTo>
                    <a:pt x="770" y="678"/>
                  </a:lnTo>
                  <a:lnTo>
                    <a:pt x="768" y="670"/>
                  </a:lnTo>
                  <a:lnTo>
                    <a:pt x="770" y="660"/>
                  </a:lnTo>
                  <a:lnTo>
                    <a:pt x="774" y="655"/>
                  </a:lnTo>
                  <a:lnTo>
                    <a:pt x="924" y="505"/>
                  </a:lnTo>
                  <a:close/>
                  <a:moveTo>
                    <a:pt x="208" y="1112"/>
                  </a:moveTo>
                  <a:lnTo>
                    <a:pt x="202" y="1104"/>
                  </a:lnTo>
                  <a:lnTo>
                    <a:pt x="202" y="1096"/>
                  </a:lnTo>
                  <a:lnTo>
                    <a:pt x="202" y="1087"/>
                  </a:lnTo>
                  <a:lnTo>
                    <a:pt x="208" y="1081"/>
                  </a:lnTo>
                  <a:lnTo>
                    <a:pt x="215" y="1075"/>
                  </a:lnTo>
                  <a:lnTo>
                    <a:pt x="223" y="1073"/>
                  </a:lnTo>
                  <a:lnTo>
                    <a:pt x="231" y="1075"/>
                  </a:lnTo>
                  <a:lnTo>
                    <a:pt x="238" y="1081"/>
                  </a:lnTo>
                  <a:lnTo>
                    <a:pt x="298" y="1140"/>
                  </a:lnTo>
                  <a:lnTo>
                    <a:pt x="358" y="1081"/>
                  </a:lnTo>
                  <a:lnTo>
                    <a:pt x="363" y="1075"/>
                  </a:lnTo>
                  <a:lnTo>
                    <a:pt x="373" y="1073"/>
                  </a:lnTo>
                  <a:lnTo>
                    <a:pt x="381" y="1075"/>
                  </a:lnTo>
                  <a:lnTo>
                    <a:pt x="388" y="1081"/>
                  </a:lnTo>
                  <a:lnTo>
                    <a:pt x="392" y="1087"/>
                  </a:lnTo>
                  <a:lnTo>
                    <a:pt x="394" y="1096"/>
                  </a:lnTo>
                  <a:lnTo>
                    <a:pt x="392" y="1104"/>
                  </a:lnTo>
                  <a:lnTo>
                    <a:pt x="388" y="1112"/>
                  </a:lnTo>
                  <a:lnTo>
                    <a:pt x="329" y="1171"/>
                  </a:lnTo>
                  <a:lnTo>
                    <a:pt x="388" y="1231"/>
                  </a:lnTo>
                  <a:lnTo>
                    <a:pt x="392" y="1236"/>
                  </a:lnTo>
                  <a:lnTo>
                    <a:pt x="394" y="1246"/>
                  </a:lnTo>
                  <a:lnTo>
                    <a:pt x="392" y="1254"/>
                  </a:lnTo>
                  <a:lnTo>
                    <a:pt x="388" y="1261"/>
                  </a:lnTo>
                  <a:lnTo>
                    <a:pt x="381" y="1265"/>
                  </a:lnTo>
                  <a:lnTo>
                    <a:pt x="373" y="1267"/>
                  </a:lnTo>
                  <a:lnTo>
                    <a:pt x="363" y="1265"/>
                  </a:lnTo>
                  <a:lnTo>
                    <a:pt x="358" y="1261"/>
                  </a:lnTo>
                  <a:lnTo>
                    <a:pt x="298" y="1200"/>
                  </a:lnTo>
                  <a:lnTo>
                    <a:pt x="238" y="1261"/>
                  </a:lnTo>
                  <a:lnTo>
                    <a:pt x="231" y="1265"/>
                  </a:lnTo>
                  <a:lnTo>
                    <a:pt x="223" y="1267"/>
                  </a:lnTo>
                  <a:lnTo>
                    <a:pt x="215" y="1265"/>
                  </a:lnTo>
                  <a:lnTo>
                    <a:pt x="208" y="1261"/>
                  </a:lnTo>
                  <a:lnTo>
                    <a:pt x="202" y="1254"/>
                  </a:lnTo>
                  <a:lnTo>
                    <a:pt x="202" y="1246"/>
                  </a:lnTo>
                  <a:lnTo>
                    <a:pt x="202" y="1236"/>
                  </a:lnTo>
                  <a:lnTo>
                    <a:pt x="208" y="1231"/>
                  </a:lnTo>
                  <a:lnTo>
                    <a:pt x="267" y="1171"/>
                  </a:lnTo>
                  <a:lnTo>
                    <a:pt x="208" y="1112"/>
                  </a:lnTo>
                  <a:close/>
                  <a:moveTo>
                    <a:pt x="745" y="1137"/>
                  </a:moveTo>
                  <a:lnTo>
                    <a:pt x="738" y="1135"/>
                  </a:lnTo>
                  <a:lnTo>
                    <a:pt x="730" y="1131"/>
                  </a:lnTo>
                  <a:lnTo>
                    <a:pt x="726" y="1123"/>
                  </a:lnTo>
                  <a:lnTo>
                    <a:pt x="724" y="1115"/>
                  </a:lnTo>
                  <a:lnTo>
                    <a:pt x="726" y="1106"/>
                  </a:lnTo>
                  <a:lnTo>
                    <a:pt x="730" y="1100"/>
                  </a:lnTo>
                  <a:lnTo>
                    <a:pt x="738" y="1094"/>
                  </a:lnTo>
                  <a:lnTo>
                    <a:pt x="745" y="1094"/>
                  </a:lnTo>
                  <a:lnTo>
                    <a:pt x="957" y="1094"/>
                  </a:lnTo>
                  <a:lnTo>
                    <a:pt x="966" y="1094"/>
                  </a:lnTo>
                  <a:lnTo>
                    <a:pt x="972" y="1100"/>
                  </a:lnTo>
                  <a:lnTo>
                    <a:pt x="978" y="1106"/>
                  </a:lnTo>
                  <a:lnTo>
                    <a:pt x="980" y="1115"/>
                  </a:lnTo>
                  <a:lnTo>
                    <a:pt x="978" y="1123"/>
                  </a:lnTo>
                  <a:lnTo>
                    <a:pt x="972" y="1131"/>
                  </a:lnTo>
                  <a:lnTo>
                    <a:pt x="966" y="1135"/>
                  </a:lnTo>
                  <a:lnTo>
                    <a:pt x="957" y="1137"/>
                  </a:lnTo>
                  <a:lnTo>
                    <a:pt x="745" y="1137"/>
                  </a:lnTo>
                  <a:close/>
                </a:path>
              </a:pathLst>
            </a:custGeom>
            <a:solidFill>
              <a:srgbClr val="3D4C5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2" name="Freeform 48"/>
            <p:cNvSpPr>
              <a:spLocks/>
            </p:cNvSpPr>
            <p:nvPr/>
          </p:nvSpPr>
          <p:spPr bwMode="auto">
            <a:xfrm>
              <a:off x="4497388" y="11260138"/>
              <a:ext cx="203200" cy="33338"/>
            </a:xfrm>
            <a:custGeom>
              <a:avLst/>
              <a:gdLst/>
              <a:ahLst/>
              <a:cxnLst>
                <a:cxn ang="0">
                  <a:pos x="21" y="42"/>
                </a:cxn>
                <a:cxn ang="0">
                  <a:pos x="14" y="40"/>
                </a:cxn>
                <a:cxn ang="0">
                  <a:pos x="6" y="36"/>
                </a:cxn>
                <a:cxn ang="0">
                  <a:pos x="2" y="28"/>
                </a:cxn>
                <a:cxn ang="0">
                  <a:pos x="0" y="21"/>
                </a:cxn>
                <a:cxn ang="0">
                  <a:pos x="2" y="13"/>
                </a:cxn>
                <a:cxn ang="0">
                  <a:pos x="6" y="5"/>
                </a:cxn>
                <a:cxn ang="0">
                  <a:pos x="14" y="2"/>
                </a:cxn>
                <a:cxn ang="0">
                  <a:pos x="21" y="0"/>
                </a:cxn>
                <a:cxn ang="0">
                  <a:pos x="233" y="0"/>
                </a:cxn>
                <a:cxn ang="0">
                  <a:pos x="242" y="2"/>
                </a:cxn>
                <a:cxn ang="0">
                  <a:pos x="248" y="5"/>
                </a:cxn>
                <a:cxn ang="0">
                  <a:pos x="254" y="13"/>
                </a:cxn>
                <a:cxn ang="0">
                  <a:pos x="256" y="21"/>
                </a:cxn>
                <a:cxn ang="0">
                  <a:pos x="254" y="28"/>
                </a:cxn>
                <a:cxn ang="0">
                  <a:pos x="248" y="36"/>
                </a:cxn>
                <a:cxn ang="0">
                  <a:pos x="242" y="40"/>
                </a:cxn>
                <a:cxn ang="0">
                  <a:pos x="233" y="42"/>
                </a:cxn>
                <a:cxn ang="0">
                  <a:pos x="21" y="42"/>
                </a:cxn>
              </a:cxnLst>
              <a:rect l="0" t="0" r="r" b="b"/>
              <a:pathLst>
                <a:path w="256" h="42">
                  <a:moveTo>
                    <a:pt x="21" y="42"/>
                  </a:moveTo>
                  <a:lnTo>
                    <a:pt x="14" y="40"/>
                  </a:lnTo>
                  <a:lnTo>
                    <a:pt x="6" y="36"/>
                  </a:lnTo>
                  <a:lnTo>
                    <a:pt x="2" y="28"/>
                  </a:lnTo>
                  <a:lnTo>
                    <a:pt x="0" y="21"/>
                  </a:lnTo>
                  <a:lnTo>
                    <a:pt x="2" y="13"/>
                  </a:lnTo>
                  <a:lnTo>
                    <a:pt x="6" y="5"/>
                  </a:lnTo>
                  <a:lnTo>
                    <a:pt x="14" y="2"/>
                  </a:lnTo>
                  <a:lnTo>
                    <a:pt x="21" y="0"/>
                  </a:lnTo>
                  <a:lnTo>
                    <a:pt x="233" y="0"/>
                  </a:lnTo>
                  <a:lnTo>
                    <a:pt x="242" y="2"/>
                  </a:lnTo>
                  <a:lnTo>
                    <a:pt x="248" y="5"/>
                  </a:lnTo>
                  <a:lnTo>
                    <a:pt x="254" y="13"/>
                  </a:lnTo>
                  <a:lnTo>
                    <a:pt x="256" y="21"/>
                  </a:lnTo>
                  <a:lnTo>
                    <a:pt x="254" y="28"/>
                  </a:lnTo>
                  <a:lnTo>
                    <a:pt x="248" y="36"/>
                  </a:lnTo>
                  <a:lnTo>
                    <a:pt x="242" y="40"/>
                  </a:lnTo>
                  <a:lnTo>
                    <a:pt x="233" y="42"/>
                  </a:lnTo>
                  <a:lnTo>
                    <a:pt x="21" y="42"/>
                  </a:lnTo>
                  <a:close/>
                </a:path>
              </a:pathLst>
            </a:custGeom>
            <a:solidFill>
              <a:srgbClr val="3D4C5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3" name="Freeform 49"/>
            <p:cNvSpPr>
              <a:spLocks/>
            </p:cNvSpPr>
            <p:nvPr/>
          </p:nvSpPr>
          <p:spPr bwMode="auto">
            <a:xfrm>
              <a:off x="4529138" y="10688638"/>
              <a:ext cx="53975" cy="53975"/>
            </a:xfrm>
            <a:custGeom>
              <a:avLst/>
              <a:gdLst/>
              <a:ahLst/>
              <a:cxnLst>
                <a:cxn ang="0">
                  <a:pos x="9" y="9"/>
                </a:cxn>
                <a:cxn ang="0">
                  <a:pos x="5" y="15"/>
                </a:cxn>
                <a:cxn ang="0">
                  <a:pos x="3" y="21"/>
                </a:cxn>
                <a:cxn ang="0">
                  <a:pos x="2" y="26"/>
                </a:cxn>
                <a:cxn ang="0">
                  <a:pos x="0" y="32"/>
                </a:cxn>
                <a:cxn ang="0">
                  <a:pos x="2" y="40"/>
                </a:cxn>
                <a:cxn ang="0">
                  <a:pos x="3" y="46"/>
                </a:cxn>
                <a:cxn ang="0">
                  <a:pos x="5" y="51"/>
                </a:cxn>
                <a:cxn ang="0">
                  <a:pos x="9" y="57"/>
                </a:cxn>
                <a:cxn ang="0">
                  <a:pos x="15" y="61"/>
                </a:cxn>
                <a:cxn ang="0">
                  <a:pos x="21" y="65"/>
                </a:cxn>
                <a:cxn ang="0">
                  <a:pos x="26" y="67"/>
                </a:cxn>
                <a:cxn ang="0">
                  <a:pos x="34" y="67"/>
                </a:cxn>
                <a:cxn ang="0">
                  <a:pos x="40" y="67"/>
                </a:cxn>
                <a:cxn ang="0">
                  <a:pos x="46" y="65"/>
                </a:cxn>
                <a:cxn ang="0">
                  <a:pos x="53" y="61"/>
                </a:cxn>
                <a:cxn ang="0">
                  <a:pos x="57" y="57"/>
                </a:cxn>
                <a:cxn ang="0">
                  <a:pos x="63" y="51"/>
                </a:cxn>
                <a:cxn ang="0">
                  <a:pos x="65" y="46"/>
                </a:cxn>
                <a:cxn ang="0">
                  <a:pos x="67" y="40"/>
                </a:cxn>
                <a:cxn ang="0">
                  <a:pos x="67" y="32"/>
                </a:cxn>
                <a:cxn ang="0">
                  <a:pos x="67" y="26"/>
                </a:cxn>
                <a:cxn ang="0">
                  <a:pos x="65" y="21"/>
                </a:cxn>
                <a:cxn ang="0">
                  <a:pos x="63" y="15"/>
                </a:cxn>
                <a:cxn ang="0">
                  <a:pos x="57" y="9"/>
                </a:cxn>
                <a:cxn ang="0">
                  <a:pos x="53" y="5"/>
                </a:cxn>
                <a:cxn ang="0">
                  <a:pos x="46" y="1"/>
                </a:cxn>
                <a:cxn ang="0">
                  <a:pos x="40" y="0"/>
                </a:cxn>
                <a:cxn ang="0">
                  <a:pos x="34" y="0"/>
                </a:cxn>
                <a:cxn ang="0">
                  <a:pos x="26" y="0"/>
                </a:cxn>
                <a:cxn ang="0">
                  <a:pos x="21" y="1"/>
                </a:cxn>
                <a:cxn ang="0">
                  <a:pos x="15" y="5"/>
                </a:cxn>
                <a:cxn ang="0">
                  <a:pos x="9" y="9"/>
                </a:cxn>
              </a:cxnLst>
              <a:rect l="0" t="0" r="r" b="b"/>
              <a:pathLst>
                <a:path w="67" h="67">
                  <a:moveTo>
                    <a:pt x="9" y="9"/>
                  </a:moveTo>
                  <a:lnTo>
                    <a:pt x="5" y="15"/>
                  </a:lnTo>
                  <a:lnTo>
                    <a:pt x="3" y="21"/>
                  </a:lnTo>
                  <a:lnTo>
                    <a:pt x="2" y="26"/>
                  </a:lnTo>
                  <a:lnTo>
                    <a:pt x="0" y="32"/>
                  </a:lnTo>
                  <a:lnTo>
                    <a:pt x="2" y="40"/>
                  </a:lnTo>
                  <a:lnTo>
                    <a:pt x="3" y="46"/>
                  </a:lnTo>
                  <a:lnTo>
                    <a:pt x="5" y="51"/>
                  </a:lnTo>
                  <a:lnTo>
                    <a:pt x="9" y="57"/>
                  </a:lnTo>
                  <a:lnTo>
                    <a:pt x="15" y="61"/>
                  </a:lnTo>
                  <a:lnTo>
                    <a:pt x="21" y="65"/>
                  </a:lnTo>
                  <a:lnTo>
                    <a:pt x="26" y="67"/>
                  </a:lnTo>
                  <a:lnTo>
                    <a:pt x="34" y="67"/>
                  </a:lnTo>
                  <a:lnTo>
                    <a:pt x="40" y="67"/>
                  </a:lnTo>
                  <a:lnTo>
                    <a:pt x="46" y="65"/>
                  </a:lnTo>
                  <a:lnTo>
                    <a:pt x="53" y="61"/>
                  </a:lnTo>
                  <a:lnTo>
                    <a:pt x="57" y="57"/>
                  </a:lnTo>
                  <a:lnTo>
                    <a:pt x="63" y="51"/>
                  </a:lnTo>
                  <a:lnTo>
                    <a:pt x="65" y="46"/>
                  </a:lnTo>
                  <a:lnTo>
                    <a:pt x="67" y="40"/>
                  </a:lnTo>
                  <a:lnTo>
                    <a:pt x="67" y="32"/>
                  </a:lnTo>
                  <a:lnTo>
                    <a:pt x="67" y="26"/>
                  </a:lnTo>
                  <a:lnTo>
                    <a:pt x="65" y="21"/>
                  </a:lnTo>
                  <a:lnTo>
                    <a:pt x="63" y="15"/>
                  </a:lnTo>
                  <a:lnTo>
                    <a:pt x="57" y="9"/>
                  </a:lnTo>
                  <a:lnTo>
                    <a:pt x="53" y="5"/>
                  </a:lnTo>
                  <a:lnTo>
                    <a:pt x="46" y="1"/>
                  </a:lnTo>
                  <a:lnTo>
                    <a:pt x="40" y="0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21" y="1"/>
                  </a:lnTo>
                  <a:lnTo>
                    <a:pt x="15" y="5"/>
                  </a:lnTo>
                  <a:lnTo>
                    <a:pt x="9" y="9"/>
                  </a:lnTo>
                  <a:close/>
                </a:path>
              </a:pathLst>
            </a:custGeom>
            <a:solidFill>
              <a:srgbClr val="3D4C5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4" name="Freeform 50"/>
            <p:cNvSpPr>
              <a:spLocks/>
            </p:cNvSpPr>
            <p:nvPr/>
          </p:nvSpPr>
          <p:spPr bwMode="auto">
            <a:xfrm>
              <a:off x="3925888" y="10526713"/>
              <a:ext cx="904875" cy="33338"/>
            </a:xfrm>
            <a:custGeom>
              <a:avLst/>
              <a:gdLst/>
              <a:ahLst/>
              <a:cxnLst>
                <a:cxn ang="0">
                  <a:pos x="21" y="42"/>
                </a:cxn>
                <a:cxn ang="0">
                  <a:pos x="14" y="42"/>
                </a:cxn>
                <a:cxn ang="0">
                  <a:pos x="6" y="37"/>
                </a:cxn>
                <a:cxn ang="0">
                  <a:pos x="2" y="31"/>
                </a:cxn>
                <a:cxn ang="0">
                  <a:pos x="0" y="21"/>
                </a:cxn>
                <a:cxn ang="0">
                  <a:pos x="2" y="13"/>
                </a:cxn>
                <a:cxn ang="0">
                  <a:pos x="6" y="6"/>
                </a:cxn>
                <a:cxn ang="0">
                  <a:pos x="14" y="2"/>
                </a:cxn>
                <a:cxn ang="0">
                  <a:pos x="21" y="0"/>
                </a:cxn>
                <a:cxn ang="0">
                  <a:pos x="1120" y="0"/>
                </a:cxn>
                <a:cxn ang="0">
                  <a:pos x="1129" y="2"/>
                </a:cxn>
                <a:cxn ang="0">
                  <a:pos x="1135" y="6"/>
                </a:cxn>
                <a:cxn ang="0">
                  <a:pos x="1141" y="13"/>
                </a:cxn>
                <a:cxn ang="0">
                  <a:pos x="1141" y="21"/>
                </a:cxn>
                <a:cxn ang="0">
                  <a:pos x="1141" y="31"/>
                </a:cxn>
                <a:cxn ang="0">
                  <a:pos x="1135" y="37"/>
                </a:cxn>
                <a:cxn ang="0">
                  <a:pos x="1129" y="42"/>
                </a:cxn>
                <a:cxn ang="0">
                  <a:pos x="1120" y="42"/>
                </a:cxn>
                <a:cxn ang="0">
                  <a:pos x="21" y="42"/>
                </a:cxn>
              </a:cxnLst>
              <a:rect l="0" t="0" r="r" b="b"/>
              <a:pathLst>
                <a:path w="1141" h="42">
                  <a:moveTo>
                    <a:pt x="21" y="42"/>
                  </a:moveTo>
                  <a:lnTo>
                    <a:pt x="14" y="42"/>
                  </a:lnTo>
                  <a:lnTo>
                    <a:pt x="6" y="37"/>
                  </a:lnTo>
                  <a:lnTo>
                    <a:pt x="2" y="31"/>
                  </a:lnTo>
                  <a:lnTo>
                    <a:pt x="0" y="21"/>
                  </a:lnTo>
                  <a:lnTo>
                    <a:pt x="2" y="13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1" y="0"/>
                  </a:lnTo>
                  <a:lnTo>
                    <a:pt x="1120" y="0"/>
                  </a:lnTo>
                  <a:lnTo>
                    <a:pt x="1129" y="2"/>
                  </a:lnTo>
                  <a:lnTo>
                    <a:pt x="1135" y="6"/>
                  </a:lnTo>
                  <a:lnTo>
                    <a:pt x="1141" y="13"/>
                  </a:lnTo>
                  <a:lnTo>
                    <a:pt x="1141" y="21"/>
                  </a:lnTo>
                  <a:lnTo>
                    <a:pt x="1141" y="31"/>
                  </a:lnTo>
                  <a:lnTo>
                    <a:pt x="1135" y="37"/>
                  </a:lnTo>
                  <a:lnTo>
                    <a:pt x="1129" y="42"/>
                  </a:lnTo>
                  <a:lnTo>
                    <a:pt x="1120" y="42"/>
                  </a:lnTo>
                  <a:lnTo>
                    <a:pt x="21" y="42"/>
                  </a:lnTo>
                  <a:close/>
                </a:path>
              </a:pathLst>
            </a:custGeom>
            <a:solidFill>
              <a:srgbClr val="3D4C5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5" name="Freeform 51"/>
            <p:cNvSpPr>
              <a:spLocks/>
            </p:cNvSpPr>
            <p:nvPr/>
          </p:nvSpPr>
          <p:spPr bwMode="auto">
            <a:xfrm>
              <a:off x="4648200" y="10806113"/>
              <a:ext cx="53975" cy="53975"/>
            </a:xfrm>
            <a:custGeom>
              <a:avLst/>
              <a:gdLst/>
              <a:ahLst/>
              <a:cxnLst>
                <a:cxn ang="0">
                  <a:pos x="10" y="10"/>
                </a:cxn>
                <a:cxn ang="0">
                  <a:pos x="6" y="16"/>
                </a:cxn>
                <a:cxn ang="0">
                  <a:pos x="2" y="21"/>
                </a:cxn>
                <a:cxn ang="0">
                  <a:pos x="2" y="27"/>
                </a:cxn>
                <a:cxn ang="0">
                  <a:pos x="0" y="35"/>
                </a:cxn>
                <a:cxn ang="0">
                  <a:pos x="2" y="41"/>
                </a:cxn>
                <a:cxn ang="0">
                  <a:pos x="2" y="46"/>
                </a:cxn>
                <a:cxn ang="0">
                  <a:pos x="6" y="52"/>
                </a:cxn>
                <a:cxn ang="0">
                  <a:pos x="10" y="58"/>
                </a:cxn>
                <a:cxn ang="0">
                  <a:pos x="16" y="62"/>
                </a:cxn>
                <a:cxn ang="0">
                  <a:pos x="22" y="66"/>
                </a:cxn>
                <a:cxn ang="0">
                  <a:pos x="27" y="68"/>
                </a:cxn>
                <a:cxn ang="0">
                  <a:pos x="35" y="68"/>
                </a:cxn>
                <a:cxn ang="0">
                  <a:pos x="41" y="68"/>
                </a:cxn>
                <a:cxn ang="0">
                  <a:pos x="46" y="66"/>
                </a:cxn>
                <a:cxn ang="0">
                  <a:pos x="54" y="62"/>
                </a:cxn>
                <a:cxn ang="0">
                  <a:pos x="58" y="58"/>
                </a:cxn>
                <a:cxn ang="0">
                  <a:pos x="64" y="52"/>
                </a:cxn>
                <a:cxn ang="0">
                  <a:pos x="66" y="46"/>
                </a:cxn>
                <a:cxn ang="0">
                  <a:pos x="68" y="41"/>
                </a:cxn>
                <a:cxn ang="0">
                  <a:pos x="68" y="35"/>
                </a:cxn>
                <a:cxn ang="0">
                  <a:pos x="68" y="27"/>
                </a:cxn>
                <a:cxn ang="0">
                  <a:pos x="66" y="21"/>
                </a:cxn>
                <a:cxn ang="0">
                  <a:pos x="64" y="16"/>
                </a:cxn>
                <a:cxn ang="0">
                  <a:pos x="58" y="10"/>
                </a:cxn>
                <a:cxn ang="0">
                  <a:pos x="54" y="6"/>
                </a:cxn>
                <a:cxn ang="0">
                  <a:pos x="46" y="2"/>
                </a:cxn>
                <a:cxn ang="0">
                  <a:pos x="41" y="0"/>
                </a:cxn>
                <a:cxn ang="0">
                  <a:pos x="35" y="0"/>
                </a:cxn>
                <a:cxn ang="0">
                  <a:pos x="27" y="0"/>
                </a:cxn>
                <a:cxn ang="0">
                  <a:pos x="22" y="2"/>
                </a:cxn>
                <a:cxn ang="0">
                  <a:pos x="16" y="6"/>
                </a:cxn>
                <a:cxn ang="0">
                  <a:pos x="10" y="10"/>
                </a:cxn>
              </a:cxnLst>
              <a:rect l="0" t="0" r="r" b="b"/>
              <a:pathLst>
                <a:path w="68" h="68">
                  <a:moveTo>
                    <a:pt x="10" y="10"/>
                  </a:moveTo>
                  <a:lnTo>
                    <a:pt x="6" y="16"/>
                  </a:lnTo>
                  <a:lnTo>
                    <a:pt x="2" y="21"/>
                  </a:lnTo>
                  <a:lnTo>
                    <a:pt x="2" y="27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2" y="46"/>
                  </a:lnTo>
                  <a:lnTo>
                    <a:pt x="6" y="52"/>
                  </a:lnTo>
                  <a:lnTo>
                    <a:pt x="10" y="58"/>
                  </a:lnTo>
                  <a:lnTo>
                    <a:pt x="16" y="62"/>
                  </a:lnTo>
                  <a:lnTo>
                    <a:pt x="22" y="66"/>
                  </a:lnTo>
                  <a:lnTo>
                    <a:pt x="27" y="68"/>
                  </a:lnTo>
                  <a:lnTo>
                    <a:pt x="35" y="68"/>
                  </a:lnTo>
                  <a:lnTo>
                    <a:pt x="41" y="68"/>
                  </a:lnTo>
                  <a:lnTo>
                    <a:pt x="46" y="66"/>
                  </a:lnTo>
                  <a:lnTo>
                    <a:pt x="54" y="62"/>
                  </a:lnTo>
                  <a:lnTo>
                    <a:pt x="58" y="58"/>
                  </a:lnTo>
                  <a:lnTo>
                    <a:pt x="64" y="52"/>
                  </a:lnTo>
                  <a:lnTo>
                    <a:pt x="66" y="46"/>
                  </a:lnTo>
                  <a:lnTo>
                    <a:pt x="68" y="41"/>
                  </a:lnTo>
                  <a:lnTo>
                    <a:pt x="68" y="35"/>
                  </a:lnTo>
                  <a:lnTo>
                    <a:pt x="68" y="27"/>
                  </a:lnTo>
                  <a:lnTo>
                    <a:pt x="66" y="21"/>
                  </a:lnTo>
                  <a:lnTo>
                    <a:pt x="64" y="16"/>
                  </a:lnTo>
                  <a:lnTo>
                    <a:pt x="58" y="10"/>
                  </a:lnTo>
                  <a:lnTo>
                    <a:pt x="54" y="6"/>
                  </a:lnTo>
                  <a:lnTo>
                    <a:pt x="46" y="2"/>
                  </a:lnTo>
                  <a:lnTo>
                    <a:pt x="41" y="0"/>
                  </a:lnTo>
                  <a:lnTo>
                    <a:pt x="35" y="0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close/>
                </a:path>
              </a:pathLst>
            </a:custGeom>
            <a:solidFill>
              <a:srgbClr val="3D4C5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6" name="Freeform 52"/>
            <p:cNvSpPr>
              <a:spLocks noEditPoints="1"/>
            </p:cNvSpPr>
            <p:nvPr/>
          </p:nvSpPr>
          <p:spPr bwMode="auto">
            <a:xfrm>
              <a:off x="4906963" y="10661650"/>
              <a:ext cx="346075" cy="808038"/>
            </a:xfrm>
            <a:custGeom>
              <a:avLst/>
              <a:gdLst/>
              <a:ahLst/>
              <a:cxnLst>
                <a:cxn ang="0">
                  <a:pos x="54" y="163"/>
                </a:cxn>
                <a:cxn ang="0">
                  <a:pos x="38" y="157"/>
                </a:cxn>
                <a:cxn ang="0">
                  <a:pos x="32" y="142"/>
                </a:cxn>
                <a:cxn ang="0">
                  <a:pos x="34" y="13"/>
                </a:cxn>
                <a:cxn ang="0">
                  <a:pos x="46" y="2"/>
                </a:cxn>
                <a:cxn ang="0">
                  <a:pos x="353" y="0"/>
                </a:cxn>
                <a:cxn ang="0">
                  <a:pos x="368" y="8"/>
                </a:cxn>
                <a:cxn ang="0">
                  <a:pos x="376" y="23"/>
                </a:cxn>
                <a:cxn ang="0">
                  <a:pos x="415" y="119"/>
                </a:cxn>
                <a:cxn ang="0">
                  <a:pos x="430" y="127"/>
                </a:cxn>
                <a:cxn ang="0">
                  <a:pos x="436" y="142"/>
                </a:cxn>
                <a:cxn ang="0">
                  <a:pos x="434" y="269"/>
                </a:cxn>
                <a:cxn ang="0">
                  <a:pos x="422" y="280"/>
                </a:cxn>
                <a:cxn ang="0">
                  <a:pos x="344" y="282"/>
                </a:cxn>
                <a:cxn ang="0">
                  <a:pos x="344" y="380"/>
                </a:cxn>
                <a:cxn ang="0">
                  <a:pos x="344" y="989"/>
                </a:cxn>
                <a:cxn ang="0">
                  <a:pos x="344" y="993"/>
                </a:cxn>
                <a:cxn ang="0">
                  <a:pos x="342" y="1004"/>
                </a:cxn>
                <a:cxn ang="0">
                  <a:pos x="330" y="1016"/>
                </a:cxn>
                <a:cxn ang="0">
                  <a:pos x="21" y="1018"/>
                </a:cxn>
                <a:cxn ang="0">
                  <a:pos x="6" y="1012"/>
                </a:cxn>
                <a:cxn ang="0">
                  <a:pos x="0" y="997"/>
                </a:cxn>
                <a:cxn ang="0">
                  <a:pos x="0" y="747"/>
                </a:cxn>
                <a:cxn ang="0">
                  <a:pos x="0" y="618"/>
                </a:cxn>
                <a:cxn ang="0">
                  <a:pos x="0" y="499"/>
                </a:cxn>
                <a:cxn ang="0">
                  <a:pos x="0" y="380"/>
                </a:cxn>
                <a:cxn ang="0">
                  <a:pos x="0" y="261"/>
                </a:cxn>
                <a:cxn ang="0">
                  <a:pos x="6" y="246"/>
                </a:cxn>
                <a:cxn ang="0">
                  <a:pos x="21" y="238"/>
                </a:cxn>
                <a:cxn ang="0">
                  <a:pos x="92" y="163"/>
                </a:cxn>
                <a:cxn ang="0">
                  <a:pos x="113" y="119"/>
                </a:cxn>
                <a:cxn ang="0">
                  <a:pos x="332" y="119"/>
                </a:cxn>
                <a:cxn ang="0">
                  <a:pos x="75" y="44"/>
                </a:cxn>
                <a:cxn ang="0">
                  <a:pos x="355" y="163"/>
                </a:cxn>
                <a:cxn ang="0">
                  <a:pos x="353" y="163"/>
                </a:cxn>
                <a:cxn ang="0">
                  <a:pos x="136" y="238"/>
                </a:cxn>
                <a:cxn ang="0">
                  <a:pos x="322" y="238"/>
                </a:cxn>
                <a:cxn ang="0">
                  <a:pos x="393" y="238"/>
                </a:cxn>
                <a:cxn ang="0">
                  <a:pos x="355" y="163"/>
                </a:cxn>
                <a:cxn ang="0">
                  <a:pos x="115" y="282"/>
                </a:cxn>
                <a:cxn ang="0">
                  <a:pos x="42" y="282"/>
                </a:cxn>
                <a:cxn ang="0">
                  <a:pos x="299" y="359"/>
                </a:cxn>
                <a:cxn ang="0">
                  <a:pos x="115" y="282"/>
                </a:cxn>
                <a:cxn ang="0">
                  <a:pos x="42" y="478"/>
                </a:cxn>
                <a:cxn ang="0">
                  <a:pos x="299" y="401"/>
                </a:cxn>
                <a:cxn ang="0">
                  <a:pos x="299" y="974"/>
                </a:cxn>
                <a:cxn ang="0">
                  <a:pos x="42" y="899"/>
                </a:cxn>
                <a:cxn ang="0">
                  <a:pos x="299" y="974"/>
                </a:cxn>
                <a:cxn ang="0">
                  <a:pos x="299" y="770"/>
                </a:cxn>
                <a:cxn ang="0">
                  <a:pos x="42" y="854"/>
                </a:cxn>
                <a:cxn ang="0">
                  <a:pos x="299" y="726"/>
                </a:cxn>
                <a:cxn ang="0">
                  <a:pos x="42" y="639"/>
                </a:cxn>
                <a:cxn ang="0">
                  <a:pos x="299" y="726"/>
                </a:cxn>
                <a:cxn ang="0">
                  <a:pos x="299" y="520"/>
                </a:cxn>
                <a:cxn ang="0">
                  <a:pos x="42" y="597"/>
                </a:cxn>
              </a:cxnLst>
              <a:rect l="0" t="0" r="r" b="b"/>
              <a:pathLst>
                <a:path w="436" h="1018">
                  <a:moveTo>
                    <a:pt x="92" y="163"/>
                  </a:moveTo>
                  <a:lnTo>
                    <a:pt x="54" y="163"/>
                  </a:lnTo>
                  <a:lnTo>
                    <a:pt x="46" y="161"/>
                  </a:lnTo>
                  <a:lnTo>
                    <a:pt x="38" y="157"/>
                  </a:lnTo>
                  <a:lnTo>
                    <a:pt x="34" y="150"/>
                  </a:lnTo>
                  <a:lnTo>
                    <a:pt x="32" y="142"/>
                  </a:lnTo>
                  <a:lnTo>
                    <a:pt x="32" y="23"/>
                  </a:lnTo>
                  <a:lnTo>
                    <a:pt x="34" y="13"/>
                  </a:lnTo>
                  <a:lnTo>
                    <a:pt x="38" y="8"/>
                  </a:lnTo>
                  <a:lnTo>
                    <a:pt x="46" y="2"/>
                  </a:lnTo>
                  <a:lnTo>
                    <a:pt x="54" y="0"/>
                  </a:lnTo>
                  <a:lnTo>
                    <a:pt x="353" y="0"/>
                  </a:lnTo>
                  <a:lnTo>
                    <a:pt x="363" y="2"/>
                  </a:lnTo>
                  <a:lnTo>
                    <a:pt x="368" y="8"/>
                  </a:lnTo>
                  <a:lnTo>
                    <a:pt x="374" y="13"/>
                  </a:lnTo>
                  <a:lnTo>
                    <a:pt x="376" y="23"/>
                  </a:lnTo>
                  <a:lnTo>
                    <a:pt x="376" y="119"/>
                  </a:lnTo>
                  <a:lnTo>
                    <a:pt x="415" y="119"/>
                  </a:lnTo>
                  <a:lnTo>
                    <a:pt x="422" y="121"/>
                  </a:lnTo>
                  <a:lnTo>
                    <a:pt x="430" y="127"/>
                  </a:lnTo>
                  <a:lnTo>
                    <a:pt x="434" y="132"/>
                  </a:lnTo>
                  <a:lnTo>
                    <a:pt x="436" y="142"/>
                  </a:lnTo>
                  <a:lnTo>
                    <a:pt x="436" y="261"/>
                  </a:lnTo>
                  <a:lnTo>
                    <a:pt x="434" y="269"/>
                  </a:lnTo>
                  <a:lnTo>
                    <a:pt x="430" y="276"/>
                  </a:lnTo>
                  <a:lnTo>
                    <a:pt x="422" y="280"/>
                  </a:lnTo>
                  <a:lnTo>
                    <a:pt x="415" y="282"/>
                  </a:lnTo>
                  <a:lnTo>
                    <a:pt x="344" y="282"/>
                  </a:lnTo>
                  <a:lnTo>
                    <a:pt x="344" y="380"/>
                  </a:lnTo>
                  <a:lnTo>
                    <a:pt x="344" y="380"/>
                  </a:lnTo>
                  <a:lnTo>
                    <a:pt x="344" y="985"/>
                  </a:lnTo>
                  <a:lnTo>
                    <a:pt x="344" y="989"/>
                  </a:lnTo>
                  <a:lnTo>
                    <a:pt x="342" y="991"/>
                  </a:lnTo>
                  <a:lnTo>
                    <a:pt x="344" y="993"/>
                  </a:lnTo>
                  <a:lnTo>
                    <a:pt x="344" y="997"/>
                  </a:lnTo>
                  <a:lnTo>
                    <a:pt x="342" y="1004"/>
                  </a:lnTo>
                  <a:lnTo>
                    <a:pt x="336" y="1012"/>
                  </a:lnTo>
                  <a:lnTo>
                    <a:pt x="330" y="1016"/>
                  </a:lnTo>
                  <a:lnTo>
                    <a:pt x="320" y="1018"/>
                  </a:lnTo>
                  <a:lnTo>
                    <a:pt x="21" y="1018"/>
                  </a:lnTo>
                  <a:lnTo>
                    <a:pt x="13" y="1016"/>
                  </a:lnTo>
                  <a:lnTo>
                    <a:pt x="6" y="1012"/>
                  </a:lnTo>
                  <a:lnTo>
                    <a:pt x="2" y="1004"/>
                  </a:lnTo>
                  <a:lnTo>
                    <a:pt x="0" y="997"/>
                  </a:lnTo>
                  <a:lnTo>
                    <a:pt x="0" y="877"/>
                  </a:lnTo>
                  <a:lnTo>
                    <a:pt x="0" y="747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99"/>
                  </a:lnTo>
                  <a:lnTo>
                    <a:pt x="0" y="499"/>
                  </a:lnTo>
                  <a:lnTo>
                    <a:pt x="0" y="499"/>
                  </a:lnTo>
                  <a:lnTo>
                    <a:pt x="0" y="380"/>
                  </a:lnTo>
                  <a:lnTo>
                    <a:pt x="0" y="380"/>
                  </a:lnTo>
                  <a:lnTo>
                    <a:pt x="0" y="261"/>
                  </a:lnTo>
                  <a:lnTo>
                    <a:pt x="2" y="252"/>
                  </a:lnTo>
                  <a:lnTo>
                    <a:pt x="6" y="246"/>
                  </a:lnTo>
                  <a:lnTo>
                    <a:pt x="13" y="240"/>
                  </a:lnTo>
                  <a:lnTo>
                    <a:pt x="21" y="238"/>
                  </a:lnTo>
                  <a:lnTo>
                    <a:pt x="92" y="238"/>
                  </a:lnTo>
                  <a:lnTo>
                    <a:pt x="92" y="163"/>
                  </a:lnTo>
                  <a:close/>
                  <a:moveTo>
                    <a:pt x="75" y="119"/>
                  </a:moveTo>
                  <a:lnTo>
                    <a:pt x="113" y="119"/>
                  </a:lnTo>
                  <a:lnTo>
                    <a:pt x="115" y="119"/>
                  </a:lnTo>
                  <a:lnTo>
                    <a:pt x="332" y="119"/>
                  </a:lnTo>
                  <a:lnTo>
                    <a:pt x="332" y="44"/>
                  </a:lnTo>
                  <a:lnTo>
                    <a:pt x="75" y="44"/>
                  </a:lnTo>
                  <a:lnTo>
                    <a:pt x="75" y="119"/>
                  </a:lnTo>
                  <a:close/>
                  <a:moveTo>
                    <a:pt x="355" y="163"/>
                  </a:moveTo>
                  <a:lnTo>
                    <a:pt x="353" y="163"/>
                  </a:lnTo>
                  <a:lnTo>
                    <a:pt x="353" y="163"/>
                  </a:lnTo>
                  <a:lnTo>
                    <a:pt x="136" y="163"/>
                  </a:lnTo>
                  <a:lnTo>
                    <a:pt x="136" y="238"/>
                  </a:lnTo>
                  <a:lnTo>
                    <a:pt x="320" y="238"/>
                  </a:lnTo>
                  <a:lnTo>
                    <a:pt x="322" y="238"/>
                  </a:lnTo>
                  <a:lnTo>
                    <a:pt x="322" y="238"/>
                  </a:lnTo>
                  <a:lnTo>
                    <a:pt x="393" y="238"/>
                  </a:lnTo>
                  <a:lnTo>
                    <a:pt x="393" y="163"/>
                  </a:lnTo>
                  <a:lnTo>
                    <a:pt x="355" y="163"/>
                  </a:lnTo>
                  <a:close/>
                  <a:moveTo>
                    <a:pt x="115" y="282"/>
                  </a:moveTo>
                  <a:lnTo>
                    <a:pt x="115" y="282"/>
                  </a:lnTo>
                  <a:lnTo>
                    <a:pt x="113" y="282"/>
                  </a:lnTo>
                  <a:lnTo>
                    <a:pt x="42" y="282"/>
                  </a:lnTo>
                  <a:lnTo>
                    <a:pt x="42" y="359"/>
                  </a:lnTo>
                  <a:lnTo>
                    <a:pt x="299" y="359"/>
                  </a:lnTo>
                  <a:lnTo>
                    <a:pt x="299" y="282"/>
                  </a:lnTo>
                  <a:lnTo>
                    <a:pt x="115" y="282"/>
                  </a:lnTo>
                  <a:close/>
                  <a:moveTo>
                    <a:pt x="42" y="401"/>
                  </a:moveTo>
                  <a:lnTo>
                    <a:pt x="42" y="478"/>
                  </a:lnTo>
                  <a:lnTo>
                    <a:pt x="299" y="478"/>
                  </a:lnTo>
                  <a:lnTo>
                    <a:pt x="299" y="401"/>
                  </a:lnTo>
                  <a:lnTo>
                    <a:pt x="42" y="401"/>
                  </a:lnTo>
                  <a:close/>
                  <a:moveTo>
                    <a:pt x="299" y="974"/>
                  </a:moveTo>
                  <a:lnTo>
                    <a:pt x="299" y="899"/>
                  </a:lnTo>
                  <a:lnTo>
                    <a:pt x="42" y="899"/>
                  </a:lnTo>
                  <a:lnTo>
                    <a:pt x="42" y="974"/>
                  </a:lnTo>
                  <a:lnTo>
                    <a:pt x="299" y="974"/>
                  </a:lnTo>
                  <a:close/>
                  <a:moveTo>
                    <a:pt x="299" y="854"/>
                  </a:moveTo>
                  <a:lnTo>
                    <a:pt x="299" y="770"/>
                  </a:lnTo>
                  <a:lnTo>
                    <a:pt x="42" y="770"/>
                  </a:lnTo>
                  <a:lnTo>
                    <a:pt x="42" y="854"/>
                  </a:lnTo>
                  <a:lnTo>
                    <a:pt x="299" y="854"/>
                  </a:lnTo>
                  <a:close/>
                  <a:moveTo>
                    <a:pt x="299" y="726"/>
                  </a:moveTo>
                  <a:lnTo>
                    <a:pt x="299" y="639"/>
                  </a:lnTo>
                  <a:lnTo>
                    <a:pt x="42" y="639"/>
                  </a:lnTo>
                  <a:lnTo>
                    <a:pt x="42" y="726"/>
                  </a:lnTo>
                  <a:lnTo>
                    <a:pt x="299" y="726"/>
                  </a:lnTo>
                  <a:close/>
                  <a:moveTo>
                    <a:pt x="299" y="597"/>
                  </a:moveTo>
                  <a:lnTo>
                    <a:pt x="299" y="520"/>
                  </a:lnTo>
                  <a:lnTo>
                    <a:pt x="42" y="520"/>
                  </a:lnTo>
                  <a:lnTo>
                    <a:pt x="42" y="597"/>
                  </a:lnTo>
                  <a:lnTo>
                    <a:pt x="299" y="597"/>
                  </a:lnTo>
                  <a:close/>
                </a:path>
              </a:pathLst>
            </a:custGeom>
            <a:solidFill>
              <a:srgbClr val="3D4C5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7" name="Freeform 53"/>
            <p:cNvSpPr>
              <a:spLocks noEditPoints="1"/>
            </p:cNvSpPr>
            <p:nvPr/>
          </p:nvSpPr>
          <p:spPr bwMode="auto">
            <a:xfrm>
              <a:off x="3933825" y="10304463"/>
              <a:ext cx="892175" cy="244475"/>
            </a:xfrm>
            <a:custGeom>
              <a:avLst/>
              <a:gdLst/>
              <a:ahLst/>
              <a:cxnLst>
                <a:cxn ang="0">
                  <a:pos x="184" y="13"/>
                </a:cxn>
                <a:cxn ang="0">
                  <a:pos x="15" y="207"/>
                </a:cxn>
                <a:cxn ang="0">
                  <a:pos x="0" y="194"/>
                </a:cxn>
                <a:cxn ang="0">
                  <a:pos x="169" y="0"/>
                </a:cxn>
                <a:cxn ang="0">
                  <a:pos x="184" y="13"/>
                </a:cxn>
                <a:cxn ang="0">
                  <a:pos x="315" y="13"/>
                </a:cxn>
                <a:cxn ang="0">
                  <a:pos x="57" y="307"/>
                </a:cxn>
                <a:cxn ang="0">
                  <a:pos x="42" y="291"/>
                </a:cxn>
                <a:cxn ang="0">
                  <a:pos x="297" y="0"/>
                </a:cxn>
                <a:cxn ang="0">
                  <a:pos x="315" y="13"/>
                </a:cxn>
                <a:cxn ang="0">
                  <a:pos x="443" y="13"/>
                </a:cxn>
                <a:cxn ang="0">
                  <a:pos x="186" y="307"/>
                </a:cxn>
                <a:cxn ang="0">
                  <a:pos x="171" y="291"/>
                </a:cxn>
                <a:cxn ang="0">
                  <a:pos x="428" y="0"/>
                </a:cxn>
                <a:cxn ang="0">
                  <a:pos x="443" y="13"/>
                </a:cxn>
                <a:cxn ang="0">
                  <a:pos x="572" y="13"/>
                </a:cxn>
                <a:cxn ang="0">
                  <a:pos x="317" y="307"/>
                </a:cxn>
                <a:cxn ang="0">
                  <a:pos x="299" y="291"/>
                </a:cxn>
                <a:cxn ang="0">
                  <a:pos x="557" y="0"/>
                </a:cxn>
                <a:cxn ang="0">
                  <a:pos x="572" y="13"/>
                </a:cxn>
                <a:cxn ang="0">
                  <a:pos x="703" y="13"/>
                </a:cxn>
                <a:cxn ang="0">
                  <a:pos x="445" y="307"/>
                </a:cxn>
                <a:cxn ang="0">
                  <a:pos x="430" y="291"/>
                </a:cxn>
                <a:cxn ang="0">
                  <a:pos x="685" y="0"/>
                </a:cxn>
                <a:cxn ang="0">
                  <a:pos x="703" y="13"/>
                </a:cxn>
                <a:cxn ang="0">
                  <a:pos x="839" y="13"/>
                </a:cxn>
                <a:cxn ang="0">
                  <a:pos x="572" y="307"/>
                </a:cxn>
                <a:cxn ang="0">
                  <a:pos x="555" y="291"/>
                </a:cxn>
                <a:cxn ang="0">
                  <a:pos x="824" y="0"/>
                </a:cxn>
                <a:cxn ang="0">
                  <a:pos x="839" y="13"/>
                </a:cxn>
                <a:cxn ang="0">
                  <a:pos x="968" y="13"/>
                </a:cxn>
                <a:cxn ang="0">
                  <a:pos x="701" y="307"/>
                </a:cxn>
                <a:cxn ang="0">
                  <a:pos x="685" y="291"/>
                </a:cxn>
                <a:cxn ang="0">
                  <a:pos x="952" y="0"/>
                </a:cxn>
                <a:cxn ang="0">
                  <a:pos x="968" y="13"/>
                </a:cxn>
                <a:cxn ang="0">
                  <a:pos x="1096" y="13"/>
                </a:cxn>
                <a:cxn ang="0">
                  <a:pos x="829" y="307"/>
                </a:cxn>
                <a:cxn ang="0">
                  <a:pos x="814" y="291"/>
                </a:cxn>
                <a:cxn ang="0">
                  <a:pos x="1081" y="0"/>
                </a:cxn>
                <a:cxn ang="0">
                  <a:pos x="1096" y="13"/>
                </a:cxn>
                <a:cxn ang="0">
                  <a:pos x="1123" y="128"/>
                </a:cxn>
                <a:cxn ang="0">
                  <a:pos x="958" y="307"/>
                </a:cxn>
                <a:cxn ang="0">
                  <a:pos x="943" y="291"/>
                </a:cxn>
                <a:cxn ang="0">
                  <a:pos x="1108" y="113"/>
                </a:cxn>
                <a:cxn ang="0">
                  <a:pos x="1123" y="128"/>
                </a:cxn>
              </a:cxnLst>
              <a:rect l="0" t="0" r="r" b="b"/>
              <a:pathLst>
                <a:path w="1123" h="307">
                  <a:moveTo>
                    <a:pt x="184" y="13"/>
                  </a:moveTo>
                  <a:lnTo>
                    <a:pt x="15" y="207"/>
                  </a:lnTo>
                  <a:lnTo>
                    <a:pt x="0" y="194"/>
                  </a:lnTo>
                  <a:lnTo>
                    <a:pt x="169" y="0"/>
                  </a:lnTo>
                  <a:lnTo>
                    <a:pt x="184" y="13"/>
                  </a:lnTo>
                  <a:close/>
                  <a:moveTo>
                    <a:pt x="315" y="13"/>
                  </a:moveTo>
                  <a:lnTo>
                    <a:pt x="57" y="307"/>
                  </a:lnTo>
                  <a:lnTo>
                    <a:pt x="42" y="291"/>
                  </a:lnTo>
                  <a:lnTo>
                    <a:pt x="297" y="0"/>
                  </a:lnTo>
                  <a:lnTo>
                    <a:pt x="315" y="13"/>
                  </a:lnTo>
                  <a:close/>
                  <a:moveTo>
                    <a:pt x="443" y="13"/>
                  </a:moveTo>
                  <a:lnTo>
                    <a:pt x="186" y="307"/>
                  </a:lnTo>
                  <a:lnTo>
                    <a:pt x="171" y="291"/>
                  </a:lnTo>
                  <a:lnTo>
                    <a:pt x="428" y="0"/>
                  </a:lnTo>
                  <a:lnTo>
                    <a:pt x="443" y="13"/>
                  </a:lnTo>
                  <a:close/>
                  <a:moveTo>
                    <a:pt x="572" y="13"/>
                  </a:moveTo>
                  <a:lnTo>
                    <a:pt x="317" y="307"/>
                  </a:lnTo>
                  <a:lnTo>
                    <a:pt x="299" y="291"/>
                  </a:lnTo>
                  <a:lnTo>
                    <a:pt x="557" y="0"/>
                  </a:lnTo>
                  <a:lnTo>
                    <a:pt x="572" y="13"/>
                  </a:lnTo>
                  <a:close/>
                  <a:moveTo>
                    <a:pt x="703" y="13"/>
                  </a:moveTo>
                  <a:lnTo>
                    <a:pt x="445" y="307"/>
                  </a:lnTo>
                  <a:lnTo>
                    <a:pt x="430" y="291"/>
                  </a:lnTo>
                  <a:lnTo>
                    <a:pt x="685" y="0"/>
                  </a:lnTo>
                  <a:lnTo>
                    <a:pt x="703" y="13"/>
                  </a:lnTo>
                  <a:close/>
                  <a:moveTo>
                    <a:pt x="839" y="13"/>
                  </a:moveTo>
                  <a:lnTo>
                    <a:pt x="572" y="307"/>
                  </a:lnTo>
                  <a:lnTo>
                    <a:pt x="555" y="291"/>
                  </a:lnTo>
                  <a:lnTo>
                    <a:pt x="824" y="0"/>
                  </a:lnTo>
                  <a:lnTo>
                    <a:pt x="839" y="13"/>
                  </a:lnTo>
                  <a:close/>
                  <a:moveTo>
                    <a:pt x="968" y="13"/>
                  </a:moveTo>
                  <a:lnTo>
                    <a:pt x="701" y="307"/>
                  </a:lnTo>
                  <a:lnTo>
                    <a:pt x="685" y="291"/>
                  </a:lnTo>
                  <a:lnTo>
                    <a:pt x="952" y="0"/>
                  </a:lnTo>
                  <a:lnTo>
                    <a:pt x="968" y="13"/>
                  </a:lnTo>
                  <a:close/>
                  <a:moveTo>
                    <a:pt x="1096" y="13"/>
                  </a:moveTo>
                  <a:lnTo>
                    <a:pt x="829" y="307"/>
                  </a:lnTo>
                  <a:lnTo>
                    <a:pt x="814" y="291"/>
                  </a:lnTo>
                  <a:lnTo>
                    <a:pt x="1081" y="0"/>
                  </a:lnTo>
                  <a:lnTo>
                    <a:pt x="1096" y="13"/>
                  </a:lnTo>
                  <a:close/>
                  <a:moveTo>
                    <a:pt x="1123" y="128"/>
                  </a:moveTo>
                  <a:lnTo>
                    <a:pt x="958" y="307"/>
                  </a:lnTo>
                  <a:lnTo>
                    <a:pt x="943" y="291"/>
                  </a:lnTo>
                  <a:lnTo>
                    <a:pt x="1108" y="113"/>
                  </a:lnTo>
                  <a:lnTo>
                    <a:pt x="1123" y="128"/>
                  </a:lnTo>
                  <a:close/>
                </a:path>
              </a:pathLst>
            </a:custGeom>
            <a:solidFill>
              <a:srgbClr val="3D4C5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" name="Группа 3"/>
          <p:cNvGrpSpPr>
            <a:grpSpLocks noChangeAspect="1"/>
          </p:cNvGrpSpPr>
          <p:nvPr/>
        </p:nvGrpSpPr>
        <p:grpSpPr>
          <a:xfrm>
            <a:off x="1080960" y="510651"/>
            <a:ext cx="2502000" cy="940250"/>
            <a:chOff x="6778625" y="411163"/>
            <a:chExt cx="5707063" cy="2144712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10464800" y="1212850"/>
              <a:ext cx="2020888" cy="568325"/>
            </a:xfrm>
            <a:custGeom>
              <a:avLst/>
              <a:gdLst/>
              <a:ahLst/>
              <a:cxnLst>
                <a:cxn ang="0">
                  <a:pos x="5917" y="0"/>
                </a:cxn>
                <a:cxn ang="0">
                  <a:pos x="5045" y="0"/>
                </a:cxn>
                <a:cxn ang="0">
                  <a:pos x="5373" y="853"/>
                </a:cxn>
                <a:cxn ang="0">
                  <a:pos x="5745" y="839"/>
                </a:cxn>
                <a:cxn ang="0">
                  <a:pos x="4532" y="0"/>
                </a:cxn>
                <a:cxn ang="0">
                  <a:pos x="3634" y="731"/>
                </a:cxn>
                <a:cxn ang="0">
                  <a:pos x="3306" y="1788"/>
                </a:cxn>
                <a:cxn ang="0">
                  <a:pos x="4204" y="1039"/>
                </a:cxn>
                <a:cxn ang="0">
                  <a:pos x="2962" y="1788"/>
                </a:cxn>
                <a:cxn ang="0">
                  <a:pos x="1480" y="1788"/>
                </a:cxn>
                <a:cxn ang="0">
                  <a:pos x="2521" y="1471"/>
                </a:cxn>
                <a:cxn ang="0">
                  <a:pos x="2016" y="1178"/>
                </a:cxn>
                <a:cxn ang="0">
                  <a:pos x="328" y="673"/>
                </a:cxn>
                <a:cxn ang="0">
                  <a:pos x="1112" y="0"/>
                </a:cxn>
                <a:cxn ang="0">
                  <a:pos x="673" y="1788"/>
                </a:cxn>
                <a:cxn ang="0">
                  <a:pos x="765" y="1782"/>
                </a:cxn>
                <a:cxn ang="0">
                  <a:pos x="849" y="1764"/>
                </a:cxn>
                <a:cxn ang="0">
                  <a:pos x="925" y="1736"/>
                </a:cxn>
                <a:cxn ang="0">
                  <a:pos x="994" y="1698"/>
                </a:cxn>
                <a:cxn ang="0">
                  <a:pos x="1055" y="1650"/>
                </a:cxn>
                <a:cxn ang="0">
                  <a:pos x="1105" y="1592"/>
                </a:cxn>
                <a:cxn ang="0">
                  <a:pos x="1148" y="1527"/>
                </a:cxn>
                <a:cxn ang="0">
                  <a:pos x="1180" y="1455"/>
                </a:cxn>
                <a:cxn ang="0">
                  <a:pos x="1203" y="1376"/>
                </a:cxn>
                <a:cxn ang="0">
                  <a:pos x="1215" y="1290"/>
                </a:cxn>
                <a:cxn ang="0">
                  <a:pos x="1217" y="1199"/>
                </a:cxn>
                <a:cxn ang="0">
                  <a:pos x="1208" y="1113"/>
                </a:cxn>
                <a:cxn ang="0">
                  <a:pos x="1188" y="1031"/>
                </a:cxn>
                <a:cxn ang="0">
                  <a:pos x="1159" y="957"/>
                </a:cxn>
                <a:cxn ang="0">
                  <a:pos x="1120" y="888"/>
                </a:cxn>
                <a:cxn ang="0">
                  <a:pos x="1071" y="829"/>
                </a:cxn>
                <a:cxn ang="0">
                  <a:pos x="1014" y="778"/>
                </a:cxn>
                <a:cxn ang="0">
                  <a:pos x="948" y="735"/>
                </a:cxn>
                <a:cxn ang="0">
                  <a:pos x="875" y="704"/>
                </a:cxn>
                <a:cxn ang="0">
                  <a:pos x="793" y="683"/>
                </a:cxn>
                <a:cxn ang="0">
                  <a:pos x="704" y="673"/>
                </a:cxn>
                <a:cxn ang="0">
                  <a:pos x="328" y="984"/>
                </a:cxn>
                <a:cxn ang="0">
                  <a:pos x="683" y="985"/>
                </a:cxn>
                <a:cxn ang="0">
                  <a:pos x="720" y="991"/>
                </a:cxn>
                <a:cxn ang="0">
                  <a:pos x="753" y="1002"/>
                </a:cxn>
                <a:cxn ang="0">
                  <a:pos x="785" y="1017"/>
                </a:cxn>
                <a:cxn ang="0">
                  <a:pos x="812" y="1037"/>
                </a:cxn>
                <a:cxn ang="0">
                  <a:pos x="834" y="1061"/>
                </a:cxn>
                <a:cxn ang="0">
                  <a:pos x="853" y="1088"/>
                </a:cxn>
                <a:cxn ang="0">
                  <a:pos x="869" y="1119"/>
                </a:cxn>
                <a:cxn ang="0">
                  <a:pos x="885" y="1178"/>
                </a:cxn>
                <a:cxn ang="0">
                  <a:pos x="888" y="1258"/>
                </a:cxn>
                <a:cxn ang="0">
                  <a:pos x="874" y="1332"/>
                </a:cxn>
                <a:cxn ang="0">
                  <a:pos x="859" y="1363"/>
                </a:cxn>
                <a:cxn ang="0">
                  <a:pos x="841" y="1392"/>
                </a:cxn>
                <a:cxn ang="0">
                  <a:pos x="820" y="1417"/>
                </a:cxn>
                <a:cxn ang="0">
                  <a:pos x="794" y="1437"/>
                </a:cxn>
                <a:cxn ang="0">
                  <a:pos x="765" y="1454"/>
                </a:cxn>
                <a:cxn ang="0">
                  <a:pos x="732" y="1466"/>
                </a:cxn>
                <a:cxn ang="0">
                  <a:pos x="695" y="1473"/>
                </a:cxn>
                <a:cxn ang="0">
                  <a:pos x="656" y="1477"/>
                </a:cxn>
              </a:cxnLst>
              <a:rect l="0" t="0" r="r" b="b"/>
              <a:pathLst>
                <a:path w="6365" h="1788">
                  <a:moveTo>
                    <a:pt x="5745" y="839"/>
                  </a:moveTo>
                  <a:lnTo>
                    <a:pt x="6309" y="0"/>
                  </a:lnTo>
                  <a:lnTo>
                    <a:pt x="5917" y="0"/>
                  </a:lnTo>
                  <a:lnTo>
                    <a:pt x="5373" y="848"/>
                  </a:lnTo>
                  <a:lnTo>
                    <a:pt x="5373" y="0"/>
                  </a:lnTo>
                  <a:lnTo>
                    <a:pt x="5045" y="0"/>
                  </a:lnTo>
                  <a:lnTo>
                    <a:pt x="5045" y="1788"/>
                  </a:lnTo>
                  <a:lnTo>
                    <a:pt x="5373" y="1788"/>
                  </a:lnTo>
                  <a:lnTo>
                    <a:pt x="5373" y="853"/>
                  </a:lnTo>
                  <a:lnTo>
                    <a:pt x="5964" y="1788"/>
                  </a:lnTo>
                  <a:lnTo>
                    <a:pt x="6365" y="1788"/>
                  </a:lnTo>
                  <a:lnTo>
                    <a:pt x="5745" y="839"/>
                  </a:lnTo>
                  <a:close/>
                  <a:moveTo>
                    <a:pt x="4204" y="1788"/>
                  </a:moveTo>
                  <a:lnTo>
                    <a:pt x="4532" y="1788"/>
                  </a:lnTo>
                  <a:lnTo>
                    <a:pt x="4532" y="0"/>
                  </a:lnTo>
                  <a:lnTo>
                    <a:pt x="4204" y="0"/>
                  </a:lnTo>
                  <a:lnTo>
                    <a:pt x="4204" y="731"/>
                  </a:lnTo>
                  <a:lnTo>
                    <a:pt x="3634" y="731"/>
                  </a:lnTo>
                  <a:lnTo>
                    <a:pt x="3634" y="0"/>
                  </a:lnTo>
                  <a:lnTo>
                    <a:pt x="3306" y="0"/>
                  </a:lnTo>
                  <a:lnTo>
                    <a:pt x="3306" y="1788"/>
                  </a:lnTo>
                  <a:lnTo>
                    <a:pt x="3634" y="1788"/>
                  </a:lnTo>
                  <a:lnTo>
                    <a:pt x="3634" y="1039"/>
                  </a:lnTo>
                  <a:lnTo>
                    <a:pt x="4204" y="1039"/>
                  </a:lnTo>
                  <a:lnTo>
                    <a:pt x="4204" y="1788"/>
                  </a:lnTo>
                  <a:close/>
                  <a:moveTo>
                    <a:pt x="2619" y="1788"/>
                  </a:moveTo>
                  <a:lnTo>
                    <a:pt x="2962" y="1788"/>
                  </a:lnTo>
                  <a:lnTo>
                    <a:pt x="2349" y="0"/>
                  </a:lnTo>
                  <a:lnTo>
                    <a:pt x="2091" y="0"/>
                  </a:lnTo>
                  <a:lnTo>
                    <a:pt x="1480" y="1788"/>
                  </a:lnTo>
                  <a:lnTo>
                    <a:pt x="1822" y="1788"/>
                  </a:lnTo>
                  <a:lnTo>
                    <a:pt x="1923" y="1471"/>
                  </a:lnTo>
                  <a:lnTo>
                    <a:pt x="2521" y="1471"/>
                  </a:lnTo>
                  <a:lnTo>
                    <a:pt x="2619" y="1788"/>
                  </a:lnTo>
                  <a:close/>
                  <a:moveTo>
                    <a:pt x="2434" y="1178"/>
                  </a:moveTo>
                  <a:lnTo>
                    <a:pt x="2016" y="1178"/>
                  </a:lnTo>
                  <a:lnTo>
                    <a:pt x="2229" y="528"/>
                  </a:lnTo>
                  <a:lnTo>
                    <a:pt x="2434" y="1178"/>
                  </a:lnTo>
                  <a:close/>
                  <a:moveTo>
                    <a:pt x="328" y="673"/>
                  </a:moveTo>
                  <a:lnTo>
                    <a:pt x="328" y="311"/>
                  </a:lnTo>
                  <a:lnTo>
                    <a:pt x="1112" y="311"/>
                  </a:lnTo>
                  <a:lnTo>
                    <a:pt x="1112" y="0"/>
                  </a:lnTo>
                  <a:lnTo>
                    <a:pt x="0" y="0"/>
                  </a:lnTo>
                  <a:lnTo>
                    <a:pt x="0" y="1788"/>
                  </a:lnTo>
                  <a:lnTo>
                    <a:pt x="673" y="1788"/>
                  </a:lnTo>
                  <a:lnTo>
                    <a:pt x="704" y="1787"/>
                  </a:lnTo>
                  <a:lnTo>
                    <a:pt x="734" y="1785"/>
                  </a:lnTo>
                  <a:lnTo>
                    <a:pt x="765" y="1782"/>
                  </a:lnTo>
                  <a:lnTo>
                    <a:pt x="793" y="1778"/>
                  </a:lnTo>
                  <a:lnTo>
                    <a:pt x="821" y="1771"/>
                  </a:lnTo>
                  <a:lnTo>
                    <a:pt x="849" y="1764"/>
                  </a:lnTo>
                  <a:lnTo>
                    <a:pt x="875" y="1756"/>
                  </a:lnTo>
                  <a:lnTo>
                    <a:pt x="901" y="1746"/>
                  </a:lnTo>
                  <a:lnTo>
                    <a:pt x="925" y="1736"/>
                  </a:lnTo>
                  <a:lnTo>
                    <a:pt x="949" y="1724"/>
                  </a:lnTo>
                  <a:lnTo>
                    <a:pt x="973" y="1711"/>
                  </a:lnTo>
                  <a:lnTo>
                    <a:pt x="994" y="1698"/>
                  </a:lnTo>
                  <a:lnTo>
                    <a:pt x="1015" y="1682"/>
                  </a:lnTo>
                  <a:lnTo>
                    <a:pt x="1035" y="1666"/>
                  </a:lnTo>
                  <a:lnTo>
                    <a:pt x="1055" y="1650"/>
                  </a:lnTo>
                  <a:lnTo>
                    <a:pt x="1072" y="1632"/>
                  </a:lnTo>
                  <a:lnTo>
                    <a:pt x="1089" y="1612"/>
                  </a:lnTo>
                  <a:lnTo>
                    <a:pt x="1105" y="1592"/>
                  </a:lnTo>
                  <a:lnTo>
                    <a:pt x="1121" y="1572"/>
                  </a:lnTo>
                  <a:lnTo>
                    <a:pt x="1134" y="1550"/>
                  </a:lnTo>
                  <a:lnTo>
                    <a:pt x="1148" y="1527"/>
                  </a:lnTo>
                  <a:lnTo>
                    <a:pt x="1160" y="1505"/>
                  </a:lnTo>
                  <a:lnTo>
                    <a:pt x="1170" y="1480"/>
                  </a:lnTo>
                  <a:lnTo>
                    <a:pt x="1180" y="1455"/>
                  </a:lnTo>
                  <a:lnTo>
                    <a:pt x="1189" y="1429"/>
                  </a:lnTo>
                  <a:lnTo>
                    <a:pt x="1196" y="1402"/>
                  </a:lnTo>
                  <a:lnTo>
                    <a:pt x="1203" y="1376"/>
                  </a:lnTo>
                  <a:lnTo>
                    <a:pt x="1208" y="1347"/>
                  </a:lnTo>
                  <a:lnTo>
                    <a:pt x="1213" y="1319"/>
                  </a:lnTo>
                  <a:lnTo>
                    <a:pt x="1215" y="1290"/>
                  </a:lnTo>
                  <a:lnTo>
                    <a:pt x="1217" y="1260"/>
                  </a:lnTo>
                  <a:lnTo>
                    <a:pt x="1217" y="1230"/>
                  </a:lnTo>
                  <a:lnTo>
                    <a:pt x="1217" y="1199"/>
                  </a:lnTo>
                  <a:lnTo>
                    <a:pt x="1215" y="1170"/>
                  </a:lnTo>
                  <a:lnTo>
                    <a:pt x="1212" y="1141"/>
                  </a:lnTo>
                  <a:lnTo>
                    <a:pt x="1208" y="1113"/>
                  </a:lnTo>
                  <a:lnTo>
                    <a:pt x="1203" y="1085"/>
                  </a:lnTo>
                  <a:lnTo>
                    <a:pt x="1196" y="1058"/>
                  </a:lnTo>
                  <a:lnTo>
                    <a:pt x="1188" y="1031"/>
                  </a:lnTo>
                  <a:lnTo>
                    <a:pt x="1180" y="1005"/>
                  </a:lnTo>
                  <a:lnTo>
                    <a:pt x="1170" y="980"/>
                  </a:lnTo>
                  <a:lnTo>
                    <a:pt x="1159" y="957"/>
                  </a:lnTo>
                  <a:lnTo>
                    <a:pt x="1148" y="933"/>
                  </a:lnTo>
                  <a:lnTo>
                    <a:pt x="1134" y="911"/>
                  </a:lnTo>
                  <a:lnTo>
                    <a:pt x="1120" y="888"/>
                  </a:lnTo>
                  <a:lnTo>
                    <a:pt x="1105" y="868"/>
                  </a:lnTo>
                  <a:lnTo>
                    <a:pt x="1088" y="848"/>
                  </a:lnTo>
                  <a:lnTo>
                    <a:pt x="1071" y="829"/>
                  </a:lnTo>
                  <a:lnTo>
                    <a:pt x="1053" y="811"/>
                  </a:lnTo>
                  <a:lnTo>
                    <a:pt x="1034" y="794"/>
                  </a:lnTo>
                  <a:lnTo>
                    <a:pt x="1014" y="778"/>
                  </a:lnTo>
                  <a:lnTo>
                    <a:pt x="993" y="762"/>
                  </a:lnTo>
                  <a:lnTo>
                    <a:pt x="971" y="749"/>
                  </a:lnTo>
                  <a:lnTo>
                    <a:pt x="948" y="735"/>
                  </a:lnTo>
                  <a:lnTo>
                    <a:pt x="924" y="724"/>
                  </a:lnTo>
                  <a:lnTo>
                    <a:pt x="899" y="714"/>
                  </a:lnTo>
                  <a:lnTo>
                    <a:pt x="875" y="704"/>
                  </a:lnTo>
                  <a:lnTo>
                    <a:pt x="848" y="696"/>
                  </a:lnTo>
                  <a:lnTo>
                    <a:pt x="821" y="688"/>
                  </a:lnTo>
                  <a:lnTo>
                    <a:pt x="793" y="683"/>
                  </a:lnTo>
                  <a:lnTo>
                    <a:pt x="764" y="678"/>
                  </a:lnTo>
                  <a:lnTo>
                    <a:pt x="734" y="675"/>
                  </a:lnTo>
                  <a:lnTo>
                    <a:pt x="704" y="673"/>
                  </a:lnTo>
                  <a:lnTo>
                    <a:pt x="673" y="673"/>
                  </a:lnTo>
                  <a:lnTo>
                    <a:pt x="328" y="673"/>
                  </a:lnTo>
                  <a:close/>
                  <a:moveTo>
                    <a:pt x="328" y="984"/>
                  </a:moveTo>
                  <a:lnTo>
                    <a:pt x="656" y="984"/>
                  </a:lnTo>
                  <a:lnTo>
                    <a:pt x="669" y="985"/>
                  </a:lnTo>
                  <a:lnTo>
                    <a:pt x="683" y="985"/>
                  </a:lnTo>
                  <a:lnTo>
                    <a:pt x="695" y="987"/>
                  </a:lnTo>
                  <a:lnTo>
                    <a:pt x="707" y="988"/>
                  </a:lnTo>
                  <a:lnTo>
                    <a:pt x="720" y="991"/>
                  </a:lnTo>
                  <a:lnTo>
                    <a:pt x="732" y="995"/>
                  </a:lnTo>
                  <a:lnTo>
                    <a:pt x="743" y="998"/>
                  </a:lnTo>
                  <a:lnTo>
                    <a:pt x="753" y="1002"/>
                  </a:lnTo>
                  <a:lnTo>
                    <a:pt x="765" y="1007"/>
                  </a:lnTo>
                  <a:lnTo>
                    <a:pt x="775" y="1012"/>
                  </a:lnTo>
                  <a:lnTo>
                    <a:pt x="785" y="1017"/>
                  </a:lnTo>
                  <a:lnTo>
                    <a:pt x="794" y="1024"/>
                  </a:lnTo>
                  <a:lnTo>
                    <a:pt x="803" y="1031"/>
                  </a:lnTo>
                  <a:lnTo>
                    <a:pt x="812" y="1037"/>
                  </a:lnTo>
                  <a:lnTo>
                    <a:pt x="820" y="1044"/>
                  </a:lnTo>
                  <a:lnTo>
                    <a:pt x="828" y="1053"/>
                  </a:lnTo>
                  <a:lnTo>
                    <a:pt x="834" y="1061"/>
                  </a:lnTo>
                  <a:lnTo>
                    <a:pt x="841" y="1070"/>
                  </a:lnTo>
                  <a:lnTo>
                    <a:pt x="848" y="1079"/>
                  </a:lnTo>
                  <a:lnTo>
                    <a:pt x="853" y="1088"/>
                  </a:lnTo>
                  <a:lnTo>
                    <a:pt x="859" y="1098"/>
                  </a:lnTo>
                  <a:lnTo>
                    <a:pt x="865" y="1108"/>
                  </a:lnTo>
                  <a:lnTo>
                    <a:pt x="869" y="1119"/>
                  </a:lnTo>
                  <a:lnTo>
                    <a:pt x="874" y="1131"/>
                  </a:lnTo>
                  <a:lnTo>
                    <a:pt x="880" y="1153"/>
                  </a:lnTo>
                  <a:lnTo>
                    <a:pt x="885" y="1178"/>
                  </a:lnTo>
                  <a:lnTo>
                    <a:pt x="888" y="1204"/>
                  </a:lnTo>
                  <a:lnTo>
                    <a:pt x="889" y="1230"/>
                  </a:lnTo>
                  <a:lnTo>
                    <a:pt x="888" y="1258"/>
                  </a:lnTo>
                  <a:lnTo>
                    <a:pt x="885" y="1283"/>
                  </a:lnTo>
                  <a:lnTo>
                    <a:pt x="880" y="1308"/>
                  </a:lnTo>
                  <a:lnTo>
                    <a:pt x="874" y="1332"/>
                  </a:lnTo>
                  <a:lnTo>
                    <a:pt x="869" y="1342"/>
                  </a:lnTo>
                  <a:lnTo>
                    <a:pt x="865" y="1353"/>
                  </a:lnTo>
                  <a:lnTo>
                    <a:pt x="859" y="1363"/>
                  </a:lnTo>
                  <a:lnTo>
                    <a:pt x="853" y="1373"/>
                  </a:lnTo>
                  <a:lnTo>
                    <a:pt x="848" y="1382"/>
                  </a:lnTo>
                  <a:lnTo>
                    <a:pt x="841" y="1392"/>
                  </a:lnTo>
                  <a:lnTo>
                    <a:pt x="834" y="1400"/>
                  </a:lnTo>
                  <a:lnTo>
                    <a:pt x="828" y="1409"/>
                  </a:lnTo>
                  <a:lnTo>
                    <a:pt x="820" y="1417"/>
                  </a:lnTo>
                  <a:lnTo>
                    <a:pt x="812" y="1424"/>
                  </a:lnTo>
                  <a:lnTo>
                    <a:pt x="803" y="1431"/>
                  </a:lnTo>
                  <a:lnTo>
                    <a:pt x="794" y="1437"/>
                  </a:lnTo>
                  <a:lnTo>
                    <a:pt x="785" y="1443"/>
                  </a:lnTo>
                  <a:lnTo>
                    <a:pt x="775" y="1449"/>
                  </a:lnTo>
                  <a:lnTo>
                    <a:pt x="765" y="1454"/>
                  </a:lnTo>
                  <a:lnTo>
                    <a:pt x="753" y="1459"/>
                  </a:lnTo>
                  <a:lnTo>
                    <a:pt x="743" y="1463"/>
                  </a:lnTo>
                  <a:lnTo>
                    <a:pt x="732" y="1466"/>
                  </a:lnTo>
                  <a:lnTo>
                    <a:pt x="720" y="1469"/>
                  </a:lnTo>
                  <a:lnTo>
                    <a:pt x="707" y="1472"/>
                  </a:lnTo>
                  <a:lnTo>
                    <a:pt x="695" y="1473"/>
                  </a:lnTo>
                  <a:lnTo>
                    <a:pt x="683" y="1475"/>
                  </a:lnTo>
                  <a:lnTo>
                    <a:pt x="669" y="1475"/>
                  </a:lnTo>
                  <a:lnTo>
                    <a:pt x="656" y="1477"/>
                  </a:lnTo>
                  <a:lnTo>
                    <a:pt x="328" y="1477"/>
                  </a:lnTo>
                  <a:lnTo>
                    <a:pt x="328" y="984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6778625" y="411163"/>
              <a:ext cx="2020888" cy="2144712"/>
            </a:xfrm>
            <a:custGeom>
              <a:avLst/>
              <a:gdLst/>
              <a:ahLst/>
              <a:cxnLst>
                <a:cxn ang="0">
                  <a:pos x="6365" y="6357"/>
                </a:cxn>
                <a:cxn ang="0">
                  <a:pos x="2996" y="4768"/>
                </a:cxn>
                <a:cxn ang="0">
                  <a:pos x="4494" y="6357"/>
                </a:cxn>
                <a:cxn ang="0">
                  <a:pos x="4868" y="6755"/>
                </a:cxn>
                <a:cxn ang="0">
                  <a:pos x="4494" y="5960"/>
                </a:cxn>
                <a:cxn ang="0">
                  <a:pos x="3370" y="5166"/>
                </a:cxn>
                <a:cxn ang="0">
                  <a:pos x="4494" y="5960"/>
                </a:cxn>
                <a:cxn ang="0">
                  <a:pos x="5991" y="5166"/>
                </a:cxn>
                <a:cxn ang="0">
                  <a:pos x="4868" y="5961"/>
                </a:cxn>
                <a:cxn ang="0">
                  <a:pos x="0" y="4371"/>
                </a:cxn>
                <a:cxn ang="0">
                  <a:pos x="6365" y="3973"/>
                </a:cxn>
                <a:cxn ang="0">
                  <a:pos x="0" y="4371"/>
                </a:cxn>
                <a:cxn ang="0">
                  <a:pos x="6365" y="3576"/>
                </a:cxn>
                <a:cxn ang="0">
                  <a:pos x="5804" y="0"/>
                </a:cxn>
                <a:cxn ang="0">
                  <a:pos x="5243" y="597"/>
                </a:cxn>
                <a:cxn ang="0">
                  <a:pos x="4681" y="0"/>
                </a:cxn>
                <a:cxn ang="0">
                  <a:pos x="3744" y="3576"/>
                </a:cxn>
                <a:cxn ang="0">
                  <a:pos x="4120" y="1193"/>
                </a:cxn>
                <a:cxn ang="0">
                  <a:pos x="4868" y="3576"/>
                </a:cxn>
                <a:cxn ang="0">
                  <a:pos x="5243" y="1193"/>
                </a:cxn>
                <a:cxn ang="0">
                  <a:pos x="5991" y="3576"/>
                </a:cxn>
                <a:cxn ang="0">
                  <a:pos x="3370" y="3576"/>
                </a:cxn>
                <a:cxn ang="0">
                  <a:pos x="1873" y="0"/>
                </a:cxn>
                <a:cxn ang="0">
                  <a:pos x="2247" y="398"/>
                </a:cxn>
                <a:cxn ang="0">
                  <a:pos x="2996" y="3178"/>
                </a:cxn>
                <a:cxn ang="0">
                  <a:pos x="2247" y="398"/>
                </a:cxn>
                <a:cxn ang="0">
                  <a:pos x="1499" y="3576"/>
                </a:cxn>
                <a:cxn ang="0">
                  <a:pos x="936" y="0"/>
                </a:cxn>
                <a:cxn ang="0">
                  <a:pos x="0" y="994"/>
                </a:cxn>
                <a:cxn ang="0">
                  <a:pos x="0" y="3576"/>
                </a:cxn>
                <a:cxn ang="0">
                  <a:pos x="1123" y="398"/>
                </a:cxn>
                <a:cxn ang="0">
                  <a:pos x="375" y="3178"/>
                </a:cxn>
                <a:cxn ang="0">
                  <a:pos x="2621" y="4768"/>
                </a:cxn>
                <a:cxn ang="0">
                  <a:pos x="0" y="6755"/>
                </a:cxn>
                <a:cxn ang="0">
                  <a:pos x="375" y="6357"/>
                </a:cxn>
                <a:cxn ang="0">
                  <a:pos x="2621" y="4768"/>
                </a:cxn>
                <a:cxn ang="0">
                  <a:pos x="375" y="5960"/>
                </a:cxn>
                <a:cxn ang="0">
                  <a:pos x="2247" y="5166"/>
                </a:cxn>
              </a:cxnLst>
              <a:rect l="0" t="0" r="r" b="b"/>
              <a:pathLst>
                <a:path w="6365" h="6755">
                  <a:moveTo>
                    <a:pt x="4868" y="6357"/>
                  </a:moveTo>
                  <a:lnTo>
                    <a:pt x="6365" y="6357"/>
                  </a:lnTo>
                  <a:lnTo>
                    <a:pt x="6365" y="4768"/>
                  </a:lnTo>
                  <a:lnTo>
                    <a:pt x="2996" y="4768"/>
                  </a:lnTo>
                  <a:lnTo>
                    <a:pt x="2996" y="6357"/>
                  </a:lnTo>
                  <a:lnTo>
                    <a:pt x="4494" y="6357"/>
                  </a:lnTo>
                  <a:lnTo>
                    <a:pt x="4494" y="6755"/>
                  </a:lnTo>
                  <a:lnTo>
                    <a:pt x="4868" y="6755"/>
                  </a:lnTo>
                  <a:lnTo>
                    <a:pt x="4868" y="6357"/>
                  </a:lnTo>
                  <a:close/>
                  <a:moveTo>
                    <a:pt x="4494" y="5960"/>
                  </a:moveTo>
                  <a:lnTo>
                    <a:pt x="3370" y="5960"/>
                  </a:lnTo>
                  <a:lnTo>
                    <a:pt x="3370" y="5166"/>
                  </a:lnTo>
                  <a:lnTo>
                    <a:pt x="4494" y="5166"/>
                  </a:lnTo>
                  <a:lnTo>
                    <a:pt x="4494" y="5960"/>
                  </a:lnTo>
                  <a:close/>
                  <a:moveTo>
                    <a:pt x="4868" y="5166"/>
                  </a:moveTo>
                  <a:lnTo>
                    <a:pt x="5991" y="5166"/>
                  </a:lnTo>
                  <a:lnTo>
                    <a:pt x="5991" y="5961"/>
                  </a:lnTo>
                  <a:lnTo>
                    <a:pt x="4868" y="5961"/>
                  </a:lnTo>
                  <a:lnTo>
                    <a:pt x="4868" y="5166"/>
                  </a:lnTo>
                  <a:close/>
                  <a:moveTo>
                    <a:pt x="0" y="4371"/>
                  </a:moveTo>
                  <a:lnTo>
                    <a:pt x="6365" y="4371"/>
                  </a:lnTo>
                  <a:lnTo>
                    <a:pt x="6365" y="3973"/>
                  </a:lnTo>
                  <a:lnTo>
                    <a:pt x="0" y="3973"/>
                  </a:lnTo>
                  <a:lnTo>
                    <a:pt x="0" y="4371"/>
                  </a:lnTo>
                  <a:close/>
                  <a:moveTo>
                    <a:pt x="5991" y="3576"/>
                  </a:moveTo>
                  <a:lnTo>
                    <a:pt x="6365" y="3576"/>
                  </a:lnTo>
                  <a:lnTo>
                    <a:pt x="6365" y="0"/>
                  </a:lnTo>
                  <a:lnTo>
                    <a:pt x="5804" y="0"/>
                  </a:lnTo>
                  <a:lnTo>
                    <a:pt x="5804" y="1"/>
                  </a:lnTo>
                  <a:lnTo>
                    <a:pt x="5243" y="597"/>
                  </a:lnTo>
                  <a:lnTo>
                    <a:pt x="5243" y="0"/>
                  </a:lnTo>
                  <a:lnTo>
                    <a:pt x="4681" y="0"/>
                  </a:lnTo>
                  <a:lnTo>
                    <a:pt x="3744" y="994"/>
                  </a:lnTo>
                  <a:lnTo>
                    <a:pt x="3744" y="3576"/>
                  </a:lnTo>
                  <a:lnTo>
                    <a:pt x="4120" y="3576"/>
                  </a:lnTo>
                  <a:lnTo>
                    <a:pt x="4120" y="1193"/>
                  </a:lnTo>
                  <a:lnTo>
                    <a:pt x="4868" y="398"/>
                  </a:lnTo>
                  <a:lnTo>
                    <a:pt x="4868" y="3576"/>
                  </a:lnTo>
                  <a:lnTo>
                    <a:pt x="5243" y="3576"/>
                  </a:lnTo>
                  <a:lnTo>
                    <a:pt x="5243" y="1193"/>
                  </a:lnTo>
                  <a:lnTo>
                    <a:pt x="5991" y="398"/>
                  </a:lnTo>
                  <a:lnTo>
                    <a:pt x="5991" y="3576"/>
                  </a:lnTo>
                  <a:close/>
                  <a:moveTo>
                    <a:pt x="1873" y="3576"/>
                  </a:moveTo>
                  <a:lnTo>
                    <a:pt x="3370" y="3576"/>
                  </a:lnTo>
                  <a:lnTo>
                    <a:pt x="3370" y="0"/>
                  </a:lnTo>
                  <a:lnTo>
                    <a:pt x="1873" y="0"/>
                  </a:lnTo>
                  <a:lnTo>
                    <a:pt x="1873" y="3576"/>
                  </a:lnTo>
                  <a:close/>
                  <a:moveTo>
                    <a:pt x="2247" y="398"/>
                  </a:moveTo>
                  <a:lnTo>
                    <a:pt x="2996" y="398"/>
                  </a:lnTo>
                  <a:lnTo>
                    <a:pt x="2996" y="3178"/>
                  </a:lnTo>
                  <a:lnTo>
                    <a:pt x="2247" y="3178"/>
                  </a:lnTo>
                  <a:lnTo>
                    <a:pt x="2247" y="398"/>
                  </a:lnTo>
                  <a:close/>
                  <a:moveTo>
                    <a:pt x="0" y="3576"/>
                  </a:moveTo>
                  <a:lnTo>
                    <a:pt x="1499" y="3576"/>
                  </a:lnTo>
                  <a:lnTo>
                    <a:pt x="1499" y="0"/>
                  </a:lnTo>
                  <a:lnTo>
                    <a:pt x="936" y="0"/>
                  </a:lnTo>
                  <a:lnTo>
                    <a:pt x="936" y="0"/>
                  </a:lnTo>
                  <a:lnTo>
                    <a:pt x="0" y="994"/>
                  </a:lnTo>
                  <a:lnTo>
                    <a:pt x="0" y="994"/>
                  </a:lnTo>
                  <a:lnTo>
                    <a:pt x="0" y="3576"/>
                  </a:lnTo>
                  <a:close/>
                  <a:moveTo>
                    <a:pt x="375" y="1193"/>
                  </a:moveTo>
                  <a:lnTo>
                    <a:pt x="1123" y="398"/>
                  </a:lnTo>
                  <a:lnTo>
                    <a:pt x="1123" y="3178"/>
                  </a:lnTo>
                  <a:lnTo>
                    <a:pt x="375" y="3178"/>
                  </a:lnTo>
                  <a:lnTo>
                    <a:pt x="375" y="1193"/>
                  </a:lnTo>
                  <a:close/>
                  <a:moveTo>
                    <a:pt x="2621" y="4768"/>
                  </a:moveTo>
                  <a:lnTo>
                    <a:pt x="0" y="4768"/>
                  </a:lnTo>
                  <a:lnTo>
                    <a:pt x="0" y="6755"/>
                  </a:lnTo>
                  <a:lnTo>
                    <a:pt x="375" y="6755"/>
                  </a:lnTo>
                  <a:lnTo>
                    <a:pt x="375" y="6357"/>
                  </a:lnTo>
                  <a:lnTo>
                    <a:pt x="2621" y="6357"/>
                  </a:lnTo>
                  <a:lnTo>
                    <a:pt x="2621" y="4768"/>
                  </a:lnTo>
                  <a:close/>
                  <a:moveTo>
                    <a:pt x="2247" y="5960"/>
                  </a:moveTo>
                  <a:lnTo>
                    <a:pt x="375" y="5960"/>
                  </a:lnTo>
                  <a:lnTo>
                    <a:pt x="375" y="5166"/>
                  </a:lnTo>
                  <a:lnTo>
                    <a:pt x="2247" y="5166"/>
                  </a:lnTo>
                  <a:lnTo>
                    <a:pt x="2247" y="5960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9631363" y="411163"/>
              <a:ext cx="119063" cy="2144712"/>
            </a:xfrm>
            <a:prstGeom prst="rect">
              <a:avLst/>
            </a:prstGeom>
            <a:solidFill>
              <a:srgbClr val="95C12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550695" y="1737050"/>
            <a:ext cx="20766505" cy="80783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6000" spc="-20" dirty="0">
                <a:solidFill>
                  <a:srgbClr val="2F444E"/>
                </a:solidFill>
              </a:rPr>
              <a:t>Семейная ипотека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322114" y="733967"/>
            <a:ext cx="11805309" cy="51538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r"/>
            <a:r>
              <a:rPr lang="ru-RU" sz="2400" spc="-20" dirty="0">
                <a:solidFill>
                  <a:srgbClr val="76787A"/>
                </a:solidFill>
              </a:rPr>
              <a:t>Семейная ипотека. Мифы и реальность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406776" y="733967"/>
            <a:ext cx="1015263" cy="51538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r"/>
            <a:fld id="{71D70AF6-F1AB-42EC-9B47-097709924270}" type="slidenum">
              <a:rPr lang="ru-RU" sz="2400" spc="-20" smtClean="0">
                <a:solidFill>
                  <a:srgbClr val="76787A"/>
                </a:solidFill>
              </a:rPr>
              <a:pPr algn="r"/>
              <a:t>2</a:t>
            </a:fld>
            <a:endParaRPr lang="ru-RU" sz="2400" spc="-20" dirty="0">
              <a:solidFill>
                <a:srgbClr val="76787A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550695" y="2663246"/>
            <a:ext cx="20766505" cy="80783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4000" spc="-20" dirty="0">
                <a:solidFill>
                  <a:srgbClr val="9FC54E"/>
                </a:solidFill>
              </a:rPr>
              <a:t>Программа государственной поддержки для семей с детьми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583514" y="12051828"/>
            <a:ext cx="10296914" cy="89312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1800" spc="-50" dirty="0">
                <a:solidFill>
                  <a:srgbClr val="2F444E"/>
                </a:solidFill>
              </a:rPr>
              <a:t>Программа подходит для семей, в которых с 1 января 2018 г. по 31 декабря 2022 г. </a:t>
            </a:r>
          </a:p>
          <a:p>
            <a:r>
              <a:rPr lang="ru-RU" sz="1800" spc="-50" dirty="0">
                <a:solidFill>
                  <a:srgbClr val="2F444E"/>
                </a:solidFill>
              </a:rPr>
              <a:t>родился второй или последующий ребенок-гражданин РФ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7667390" y="4905599"/>
            <a:ext cx="4267257" cy="112686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6000" b="1" spc="-100" dirty="0">
                <a:solidFill>
                  <a:srgbClr val="2F444E"/>
                </a:solidFill>
              </a:rPr>
              <a:t>5,25</a:t>
            </a:r>
            <a:r>
              <a:rPr lang="en-US" sz="3200" b="1" spc="-100" dirty="0">
                <a:solidFill>
                  <a:srgbClr val="2F444E"/>
                </a:solidFill>
              </a:rPr>
              <a:t> </a:t>
            </a:r>
            <a:r>
              <a:rPr lang="ru-RU" spc="-100" dirty="0">
                <a:solidFill>
                  <a:srgbClr val="2F444E"/>
                </a:solidFill>
              </a:rPr>
              <a:t>%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2550695" y="8007098"/>
            <a:ext cx="935455" cy="149885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en-US" sz="7000" spc="-20" dirty="0">
                <a:solidFill>
                  <a:srgbClr val="9FC54E"/>
                </a:solidFill>
              </a:rPr>
              <a:t>1</a:t>
            </a:r>
            <a:endParaRPr lang="ru-RU" sz="7000" spc="-20" dirty="0">
              <a:solidFill>
                <a:srgbClr val="9FC54E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550695" y="10121648"/>
            <a:ext cx="935455" cy="149885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en-US" sz="7000" spc="-20" dirty="0">
                <a:solidFill>
                  <a:srgbClr val="9FC54E"/>
                </a:solidFill>
              </a:rPr>
              <a:t>2</a:t>
            </a:r>
            <a:endParaRPr lang="ru-RU" sz="7000" spc="-20" dirty="0">
              <a:solidFill>
                <a:srgbClr val="9FC54E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788217" y="8060984"/>
            <a:ext cx="6603479" cy="141763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2400" spc="-60" dirty="0">
                <a:solidFill>
                  <a:srgbClr val="2F444E"/>
                </a:solidFill>
              </a:rPr>
              <a:t>Приобретение готовой или строящейся </a:t>
            </a:r>
          </a:p>
          <a:p>
            <a:r>
              <a:rPr lang="ru-RU" sz="2400" spc="-60" dirty="0">
                <a:solidFill>
                  <a:srgbClr val="2F444E"/>
                </a:solidFill>
              </a:rPr>
              <a:t>квартиры/</a:t>
            </a:r>
            <a:r>
              <a:rPr lang="ru-RU" sz="2400" spc="-60" dirty="0" err="1">
                <a:solidFill>
                  <a:srgbClr val="2F444E"/>
                </a:solidFill>
              </a:rPr>
              <a:t>таунхауса</a:t>
            </a:r>
            <a:r>
              <a:rPr lang="ru-RU" sz="2400" spc="-60" dirty="0">
                <a:solidFill>
                  <a:srgbClr val="2F444E"/>
                </a:solidFill>
              </a:rPr>
              <a:t>, а также готового </a:t>
            </a:r>
          </a:p>
          <a:p>
            <a:r>
              <a:rPr lang="ru-RU" sz="2400" spc="-60" dirty="0">
                <a:solidFill>
                  <a:srgbClr val="2F444E"/>
                </a:solidFill>
              </a:rPr>
              <a:t>жилого дома с земельным участком </a:t>
            </a:r>
          </a:p>
          <a:p>
            <a:r>
              <a:rPr lang="ru-RU" sz="2400" spc="-60" dirty="0">
                <a:solidFill>
                  <a:srgbClr val="2F444E"/>
                </a:solidFill>
              </a:rPr>
              <a:t>у юридического лица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5788217" y="10195238"/>
            <a:ext cx="7171037" cy="141763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2400" spc="-60" dirty="0">
                <a:solidFill>
                  <a:srgbClr val="2F444E"/>
                </a:solidFill>
              </a:rPr>
              <a:t>Рефинансирование ипотечного кредита, </a:t>
            </a:r>
          </a:p>
          <a:p>
            <a:r>
              <a:rPr lang="ru-RU" sz="2400" spc="-60" dirty="0">
                <a:solidFill>
                  <a:srgbClr val="2F444E"/>
                </a:solidFill>
              </a:rPr>
              <a:t>ранее выданного на приобретение готовой </a:t>
            </a:r>
          </a:p>
          <a:p>
            <a:r>
              <a:rPr lang="ru-RU" sz="2400" spc="-60" dirty="0">
                <a:solidFill>
                  <a:srgbClr val="2F444E"/>
                </a:solidFill>
              </a:rPr>
              <a:t>или строящейся квартиры/</a:t>
            </a:r>
            <a:r>
              <a:rPr lang="ru-RU" sz="2400" spc="-60" dirty="0" err="1">
                <a:solidFill>
                  <a:srgbClr val="2F444E"/>
                </a:solidFill>
              </a:rPr>
              <a:t>таунхауса</a:t>
            </a:r>
            <a:r>
              <a:rPr lang="ru-RU" sz="2400" spc="-60" dirty="0">
                <a:solidFill>
                  <a:srgbClr val="2F444E"/>
                </a:solidFill>
              </a:rPr>
              <a:t> </a:t>
            </a:r>
          </a:p>
          <a:p>
            <a:r>
              <a:rPr lang="ru-RU" sz="2400" spc="-60" dirty="0">
                <a:solidFill>
                  <a:srgbClr val="2F444E"/>
                </a:solidFill>
              </a:rPr>
              <a:t>у юридического лица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3880380" y="8053332"/>
            <a:ext cx="2596117" cy="89785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2100" cap="all" spc="-10" dirty="0">
                <a:solidFill>
                  <a:srgbClr val="2F444E"/>
                </a:solidFill>
              </a:rPr>
              <a:t>Процентная </a:t>
            </a:r>
          </a:p>
          <a:p>
            <a:r>
              <a:rPr lang="ru-RU" sz="2100" cap="all" spc="-10" dirty="0">
                <a:solidFill>
                  <a:srgbClr val="2F444E"/>
                </a:solidFill>
              </a:rPr>
              <a:t>ставка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7048660" y="8053332"/>
            <a:ext cx="6262300" cy="89785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2100" b="1" spc="-40" dirty="0">
                <a:solidFill>
                  <a:srgbClr val="2F444E"/>
                </a:solidFill>
              </a:rPr>
              <a:t>5,25 % годовых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3880380" y="9103467"/>
            <a:ext cx="2596117" cy="89785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2100" cap="all" spc="-10" dirty="0">
                <a:solidFill>
                  <a:srgbClr val="2F444E"/>
                </a:solidFill>
              </a:rPr>
              <a:t>максимальная</a:t>
            </a:r>
          </a:p>
          <a:p>
            <a:r>
              <a:rPr lang="ru-RU" sz="2100" cap="all" spc="-10" dirty="0">
                <a:solidFill>
                  <a:srgbClr val="2F444E"/>
                </a:solidFill>
              </a:rPr>
              <a:t>сумма кредита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048660" y="9103467"/>
            <a:ext cx="6262300" cy="89785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2100" b="1" spc="-40" dirty="0">
                <a:solidFill>
                  <a:srgbClr val="2F444E"/>
                </a:solidFill>
              </a:rPr>
              <a:t>12 </a:t>
            </a:r>
            <a:r>
              <a:rPr lang="ru-RU" sz="2100" b="1" spc="-40" dirty="0" err="1">
                <a:solidFill>
                  <a:srgbClr val="2F444E"/>
                </a:solidFill>
              </a:rPr>
              <a:t>млн</a:t>
            </a:r>
            <a:r>
              <a:rPr lang="ru-RU" sz="2100" b="1" spc="-40" dirty="0">
                <a:solidFill>
                  <a:srgbClr val="2F444E"/>
                </a:solidFill>
              </a:rPr>
              <a:t> рублей — Москва и МО, </a:t>
            </a:r>
          </a:p>
          <a:p>
            <a:r>
              <a:rPr lang="ru-RU" sz="2100" b="1" spc="-40" dirty="0">
                <a:solidFill>
                  <a:srgbClr val="2F444E"/>
                </a:solidFill>
              </a:rPr>
              <a:t>С.-Петербург и ЛО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7048660" y="10172246"/>
            <a:ext cx="6262300" cy="44274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2100" b="1" spc="-60" dirty="0">
                <a:solidFill>
                  <a:srgbClr val="2F444E"/>
                </a:solidFill>
              </a:rPr>
              <a:t>6 </a:t>
            </a:r>
            <a:r>
              <a:rPr lang="ru-RU" sz="2100" b="1" spc="-60" dirty="0" err="1">
                <a:solidFill>
                  <a:srgbClr val="2F444E"/>
                </a:solidFill>
              </a:rPr>
              <a:t>млн</a:t>
            </a:r>
            <a:r>
              <a:rPr lang="ru-RU" sz="2100" b="1" spc="-60" dirty="0">
                <a:solidFill>
                  <a:srgbClr val="2F444E"/>
                </a:solidFill>
              </a:rPr>
              <a:t> рублей — для остальных регионов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3880380" y="10888377"/>
            <a:ext cx="2596117" cy="89785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2100" cap="all" spc="-10" dirty="0">
                <a:solidFill>
                  <a:srgbClr val="2F444E"/>
                </a:solidFill>
              </a:rPr>
              <a:t>Размер кредита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7048660" y="10888378"/>
            <a:ext cx="6262300" cy="82430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2100" b="1" spc="-40" dirty="0">
                <a:solidFill>
                  <a:srgbClr val="2F444E"/>
                </a:solidFill>
              </a:rPr>
              <a:t>Не более 80 % от стоимости передаваемой в залог квартиры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3880380" y="11963713"/>
            <a:ext cx="2596117" cy="89785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2100" cap="all" spc="-10" dirty="0">
                <a:solidFill>
                  <a:srgbClr val="2F444E"/>
                </a:solidFill>
              </a:rPr>
              <a:t>Документы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7048660" y="11963713"/>
            <a:ext cx="6262300" cy="119958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98000"/>
              </a:lnSpc>
            </a:pPr>
            <a:r>
              <a:rPr lang="ru-RU" sz="2100" b="1" spc="-40" dirty="0">
                <a:solidFill>
                  <a:srgbClr val="2F444E"/>
                </a:solidFill>
              </a:rPr>
              <a:t>Возможно оформление кредита без </a:t>
            </a:r>
            <a:r>
              <a:rPr lang="ru-RU" sz="2100" b="1" spc="-60" dirty="0">
                <a:solidFill>
                  <a:srgbClr val="2F444E"/>
                </a:solidFill>
              </a:rPr>
              <a:t>предоставления документов о занятости</a:t>
            </a:r>
            <a:r>
              <a:rPr lang="ru-RU" sz="2100" b="1" spc="-40" dirty="0">
                <a:solidFill>
                  <a:srgbClr val="2F444E"/>
                </a:solidFill>
              </a:rPr>
              <a:t> и доходе</a:t>
            </a:r>
            <a:r>
              <a:rPr lang="ru-RU" sz="2000" b="1" spc="-40" baseline="30000" dirty="0">
                <a:solidFill>
                  <a:srgbClr val="2F444E"/>
                </a:solidFill>
              </a:rPr>
              <a:t>*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17146588" y="10002838"/>
            <a:ext cx="6153150" cy="111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13965238" y="7894638"/>
            <a:ext cx="9340850" cy="25400"/>
          </a:xfrm>
          <a:prstGeom prst="rect">
            <a:avLst/>
          </a:prstGeom>
          <a:solidFill>
            <a:srgbClr val="2F444E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3965238" y="8945563"/>
            <a:ext cx="9340850" cy="23812"/>
          </a:xfrm>
          <a:prstGeom prst="rect">
            <a:avLst/>
          </a:prstGeom>
          <a:solidFill>
            <a:srgbClr val="2F444E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13965238" y="10734675"/>
            <a:ext cx="9340850" cy="25400"/>
          </a:xfrm>
          <a:prstGeom prst="rect">
            <a:avLst/>
          </a:prstGeom>
          <a:solidFill>
            <a:srgbClr val="2F444E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13965238" y="11852275"/>
            <a:ext cx="9340850" cy="25400"/>
          </a:xfrm>
          <a:prstGeom prst="rect">
            <a:avLst/>
          </a:prstGeom>
          <a:solidFill>
            <a:srgbClr val="2F444E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14873288" y="5895975"/>
            <a:ext cx="8432800" cy="38100"/>
          </a:xfrm>
          <a:prstGeom prst="rect">
            <a:avLst/>
          </a:prstGeom>
          <a:solidFill>
            <a:srgbClr val="A0C65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57625"/>
            <a:ext cx="13984288" cy="334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Box 48"/>
          <p:cNvSpPr txBox="1"/>
          <p:nvPr/>
        </p:nvSpPr>
        <p:spPr>
          <a:xfrm>
            <a:off x="13953532" y="13127941"/>
            <a:ext cx="10296914" cy="53319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1800" spc="-50" dirty="0">
                <a:solidFill>
                  <a:srgbClr val="2F444E"/>
                </a:solidFill>
              </a:rPr>
              <a:t>* При использовании первоначального взноса в размере не менее 35%</a:t>
            </a:r>
          </a:p>
        </p:txBody>
      </p:sp>
    </p:spTree>
    <p:extLst>
      <p:ext uri="{BB962C8B-B14F-4D97-AF65-F5344CB8AC3E}">
        <p14:creationId xmlns:p14="http://schemas.microsoft.com/office/powerpoint/2010/main" val="3928124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>
            <a:grpSpLocks noChangeAspect="1"/>
          </p:cNvGrpSpPr>
          <p:nvPr/>
        </p:nvGrpSpPr>
        <p:grpSpPr>
          <a:xfrm>
            <a:off x="1080960" y="510651"/>
            <a:ext cx="2502000" cy="940250"/>
            <a:chOff x="6778625" y="411163"/>
            <a:chExt cx="5707063" cy="2144712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10464800" y="1212850"/>
              <a:ext cx="2020888" cy="568325"/>
            </a:xfrm>
            <a:custGeom>
              <a:avLst/>
              <a:gdLst/>
              <a:ahLst/>
              <a:cxnLst>
                <a:cxn ang="0">
                  <a:pos x="5917" y="0"/>
                </a:cxn>
                <a:cxn ang="0">
                  <a:pos x="5045" y="0"/>
                </a:cxn>
                <a:cxn ang="0">
                  <a:pos x="5373" y="853"/>
                </a:cxn>
                <a:cxn ang="0">
                  <a:pos x="5745" y="839"/>
                </a:cxn>
                <a:cxn ang="0">
                  <a:pos x="4532" y="0"/>
                </a:cxn>
                <a:cxn ang="0">
                  <a:pos x="3634" y="731"/>
                </a:cxn>
                <a:cxn ang="0">
                  <a:pos x="3306" y="1788"/>
                </a:cxn>
                <a:cxn ang="0">
                  <a:pos x="4204" y="1039"/>
                </a:cxn>
                <a:cxn ang="0">
                  <a:pos x="2962" y="1788"/>
                </a:cxn>
                <a:cxn ang="0">
                  <a:pos x="1480" y="1788"/>
                </a:cxn>
                <a:cxn ang="0">
                  <a:pos x="2521" y="1471"/>
                </a:cxn>
                <a:cxn ang="0">
                  <a:pos x="2016" y="1178"/>
                </a:cxn>
                <a:cxn ang="0">
                  <a:pos x="328" y="673"/>
                </a:cxn>
                <a:cxn ang="0">
                  <a:pos x="1112" y="0"/>
                </a:cxn>
                <a:cxn ang="0">
                  <a:pos x="673" y="1788"/>
                </a:cxn>
                <a:cxn ang="0">
                  <a:pos x="765" y="1782"/>
                </a:cxn>
                <a:cxn ang="0">
                  <a:pos x="849" y="1764"/>
                </a:cxn>
                <a:cxn ang="0">
                  <a:pos x="925" y="1736"/>
                </a:cxn>
                <a:cxn ang="0">
                  <a:pos x="994" y="1698"/>
                </a:cxn>
                <a:cxn ang="0">
                  <a:pos x="1055" y="1650"/>
                </a:cxn>
                <a:cxn ang="0">
                  <a:pos x="1105" y="1592"/>
                </a:cxn>
                <a:cxn ang="0">
                  <a:pos x="1148" y="1527"/>
                </a:cxn>
                <a:cxn ang="0">
                  <a:pos x="1180" y="1455"/>
                </a:cxn>
                <a:cxn ang="0">
                  <a:pos x="1203" y="1376"/>
                </a:cxn>
                <a:cxn ang="0">
                  <a:pos x="1215" y="1290"/>
                </a:cxn>
                <a:cxn ang="0">
                  <a:pos x="1217" y="1199"/>
                </a:cxn>
                <a:cxn ang="0">
                  <a:pos x="1208" y="1113"/>
                </a:cxn>
                <a:cxn ang="0">
                  <a:pos x="1188" y="1031"/>
                </a:cxn>
                <a:cxn ang="0">
                  <a:pos x="1159" y="957"/>
                </a:cxn>
                <a:cxn ang="0">
                  <a:pos x="1120" y="888"/>
                </a:cxn>
                <a:cxn ang="0">
                  <a:pos x="1071" y="829"/>
                </a:cxn>
                <a:cxn ang="0">
                  <a:pos x="1014" y="778"/>
                </a:cxn>
                <a:cxn ang="0">
                  <a:pos x="948" y="735"/>
                </a:cxn>
                <a:cxn ang="0">
                  <a:pos x="875" y="704"/>
                </a:cxn>
                <a:cxn ang="0">
                  <a:pos x="793" y="683"/>
                </a:cxn>
                <a:cxn ang="0">
                  <a:pos x="704" y="673"/>
                </a:cxn>
                <a:cxn ang="0">
                  <a:pos x="328" y="984"/>
                </a:cxn>
                <a:cxn ang="0">
                  <a:pos x="683" y="985"/>
                </a:cxn>
                <a:cxn ang="0">
                  <a:pos x="720" y="991"/>
                </a:cxn>
                <a:cxn ang="0">
                  <a:pos x="753" y="1002"/>
                </a:cxn>
                <a:cxn ang="0">
                  <a:pos x="785" y="1017"/>
                </a:cxn>
                <a:cxn ang="0">
                  <a:pos x="812" y="1037"/>
                </a:cxn>
                <a:cxn ang="0">
                  <a:pos x="834" y="1061"/>
                </a:cxn>
                <a:cxn ang="0">
                  <a:pos x="853" y="1088"/>
                </a:cxn>
                <a:cxn ang="0">
                  <a:pos x="869" y="1119"/>
                </a:cxn>
                <a:cxn ang="0">
                  <a:pos x="885" y="1178"/>
                </a:cxn>
                <a:cxn ang="0">
                  <a:pos x="888" y="1258"/>
                </a:cxn>
                <a:cxn ang="0">
                  <a:pos x="874" y="1332"/>
                </a:cxn>
                <a:cxn ang="0">
                  <a:pos x="859" y="1363"/>
                </a:cxn>
                <a:cxn ang="0">
                  <a:pos x="841" y="1392"/>
                </a:cxn>
                <a:cxn ang="0">
                  <a:pos x="820" y="1417"/>
                </a:cxn>
                <a:cxn ang="0">
                  <a:pos x="794" y="1437"/>
                </a:cxn>
                <a:cxn ang="0">
                  <a:pos x="765" y="1454"/>
                </a:cxn>
                <a:cxn ang="0">
                  <a:pos x="732" y="1466"/>
                </a:cxn>
                <a:cxn ang="0">
                  <a:pos x="695" y="1473"/>
                </a:cxn>
                <a:cxn ang="0">
                  <a:pos x="656" y="1477"/>
                </a:cxn>
              </a:cxnLst>
              <a:rect l="0" t="0" r="r" b="b"/>
              <a:pathLst>
                <a:path w="6365" h="1788">
                  <a:moveTo>
                    <a:pt x="5745" y="839"/>
                  </a:moveTo>
                  <a:lnTo>
                    <a:pt x="6309" y="0"/>
                  </a:lnTo>
                  <a:lnTo>
                    <a:pt x="5917" y="0"/>
                  </a:lnTo>
                  <a:lnTo>
                    <a:pt x="5373" y="848"/>
                  </a:lnTo>
                  <a:lnTo>
                    <a:pt x="5373" y="0"/>
                  </a:lnTo>
                  <a:lnTo>
                    <a:pt x="5045" y="0"/>
                  </a:lnTo>
                  <a:lnTo>
                    <a:pt x="5045" y="1788"/>
                  </a:lnTo>
                  <a:lnTo>
                    <a:pt x="5373" y="1788"/>
                  </a:lnTo>
                  <a:lnTo>
                    <a:pt x="5373" y="853"/>
                  </a:lnTo>
                  <a:lnTo>
                    <a:pt x="5964" y="1788"/>
                  </a:lnTo>
                  <a:lnTo>
                    <a:pt x="6365" y="1788"/>
                  </a:lnTo>
                  <a:lnTo>
                    <a:pt x="5745" y="839"/>
                  </a:lnTo>
                  <a:close/>
                  <a:moveTo>
                    <a:pt x="4204" y="1788"/>
                  </a:moveTo>
                  <a:lnTo>
                    <a:pt x="4532" y="1788"/>
                  </a:lnTo>
                  <a:lnTo>
                    <a:pt x="4532" y="0"/>
                  </a:lnTo>
                  <a:lnTo>
                    <a:pt x="4204" y="0"/>
                  </a:lnTo>
                  <a:lnTo>
                    <a:pt x="4204" y="731"/>
                  </a:lnTo>
                  <a:lnTo>
                    <a:pt x="3634" y="731"/>
                  </a:lnTo>
                  <a:lnTo>
                    <a:pt x="3634" y="0"/>
                  </a:lnTo>
                  <a:lnTo>
                    <a:pt x="3306" y="0"/>
                  </a:lnTo>
                  <a:lnTo>
                    <a:pt x="3306" y="1788"/>
                  </a:lnTo>
                  <a:lnTo>
                    <a:pt x="3634" y="1788"/>
                  </a:lnTo>
                  <a:lnTo>
                    <a:pt x="3634" y="1039"/>
                  </a:lnTo>
                  <a:lnTo>
                    <a:pt x="4204" y="1039"/>
                  </a:lnTo>
                  <a:lnTo>
                    <a:pt x="4204" y="1788"/>
                  </a:lnTo>
                  <a:close/>
                  <a:moveTo>
                    <a:pt x="2619" y="1788"/>
                  </a:moveTo>
                  <a:lnTo>
                    <a:pt x="2962" y="1788"/>
                  </a:lnTo>
                  <a:lnTo>
                    <a:pt x="2349" y="0"/>
                  </a:lnTo>
                  <a:lnTo>
                    <a:pt x="2091" y="0"/>
                  </a:lnTo>
                  <a:lnTo>
                    <a:pt x="1480" y="1788"/>
                  </a:lnTo>
                  <a:lnTo>
                    <a:pt x="1822" y="1788"/>
                  </a:lnTo>
                  <a:lnTo>
                    <a:pt x="1923" y="1471"/>
                  </a:lnTo>
                  <a:lnTo>
                    <a:pt x="2521" y="1471"/>
                  </a:lnTo>
                  <a:lnTo>
                    <a:pt x="2619" y="1788"/>
                  </a:lnTo>
                  <a:close/>
                  <a:moveTo>
                    <a:pt x="2434" y="1178"/>
                  </a:moveTo>
                  <a:lnTo>
                    <a:pt x="2016" y="1178"/>
                  </a:lnTo>
                  <a:lnTo>
                    <a:pt x="2229" y="528"/>
                  </a:lnTo>
                  <a:lnTo>
                    <a:pt x="2434" y="1178"/>
                  </a:lnTo>
                  <a:close/>
                  <a:moveTo>
                    <a:pt x="328" y="673"/>
                  </a:moveTo>
                  <a:lnTo>
                    <a:pt x="328" y="311"/>
                  </a:lnTo>
                  <a:lnTo>
                    <a:pt x="1112" y="311"/>
                  </a:lnTo>
                  <a:lnTo>
                    <a:pt x="1112" y="0"/>
                  </a:lnTo>
                  <a:lnTo>
                    <a:pt x="0" y="0"/>
                  </a:lnTo>
                  <a:lnTo>
                    <a:pt x="0" y="1788"/>
                  </a:lnTo>
                  <a:lnTo>
                    <a:pt x="673" y="1788"/>
                  </a:lnTo>
                  <a:lnTo>
                    <a:pt x="704" y="1787"/>
                  </a:lnTo>
                  <a:lnTo>
                    <a:pt x="734" y="1785"/>
                  </a:lnTo>
                  <a:lnTo>
                    <a:pt x="765" y="1782"/>
                  </a:lnTo>
                  <a:lnTo>
                    <a:pt x="793" y="1778"/>
                  </a:lnTo>
                  <a:lnTo>
                    <a:pt x="821" y="1771"/>
                  </a:lnTo>
                  <a:lnTo>
                    <a:pt x="849" y="1764"/>
                  </a:lnTo>
                  <a:lnTo>
                    <a:pt x="875" y="1756"/>
                  </a:lnTo>
                  <a:lnTo>
                    <a:pt x="901" y="1746"/>
                  </a:lnTo>
                  <a:lnTo>
                    <a:pt x="925" y="1736"/>
                  </a:lnTo>
                  <a:lnTo>
                    <a:pt x="949" y="1724"/>
                  </a:lnTo>
                  <a:lnTo>
                    <a:pt x="973" y="1711"/>
                  </a:lnTo>
                  <a:lnTo>
                    <a:pt x="994" y="1698"/>
                  </a:lnTo>
                  <a:lnTo>
                    <a:pt x="1015" y="1682"/>
                  </a:lnTo>
                  <a:lnTo>
                    <a:pt x="1035" y="1666"/>
                  </a:lnTo>
                  <a:lnTo>
                    <a:pt x="1055" y="1650"/>
                  </a:lnTo>
                  <a:lnTo>
                    <a:pt x="1072" y="1632"/>
                  </a:lnTo>
                  <a:lnTo>
                    <a:pt x="1089" y="1612"/>
                  </a:lnTo>
                  <a:lnTo>
                    <a:pt x="1105" y="1592"/>
                  </a:lnTo>
                  <a:lnTo>
                    <a:pt x="1121" y="1572"/>
                  </a:lnTo>
                  <a:lnTo>
                    <a:pt x="1134" y="1550"/>
                  </a:lnTo>
                  <a:lnTo>
                    <a:pt x="1148" y="1527"/>
                  </a:lnTo>
                  <a:lnTo>
                    <a:pt x="1160" y="1505"/>
                  </a:lnTo>
                  <a:lnTo>
                    <a:pt x="1170" y="1480"/>
                  </a:lnTo>
                  <a:lnTo>
                    <a:pt x="1180" y="1455"/>
                  </a:lnTo>
                  <a:lnTo>
                    <a:pt x="1189" y="1429"/>
                  </a:lnTo>
                  <a:lnTo>
                    <a:pt x="1196" y="1402"/>
                  </a:lnTo>
                  <a:lnTo>
                    <a:pt x="1203" y="1376"/>
                  </a:lnTo>
                  <a:lnTo>
                    <a:pt x="1208" y="1347"/>
                  </a:lnTo>
                  <a:lnTo>
                    <a:pt x="1213" y="1319"/>
                  </a:lnTo>
                  <a:lnTo>
                    <a:pt x="1215" y="1290"/>
                  </a:lnTo>
                  <a:lnTo>
                    <a:pt x="1217" y="1260"/>
                  </a:lnTo>
                  <a:lnTo>
                    <a:pt x="1217" y="1230"/>
                  </a:lnTo>
                  <a:lnTo>
                    <a:pt x="1217" y="1199"/>
                  </a:lnTo>
                  <a:lnTo>
                    <a:pt x="1215" y="1170"/>
                  </a:lnTo>
                  <a:lnTo>
                    <a:pt x="1212" y="1141"/>
                  </a:lnTo>
                  <a:lnTo>
                    <a:pt x="1208" y="1113"/>
                  </a:lnTo>
                  <a:lnTo>
                    <a:pt x="1203" y="1085"/>
                  </a:lnTo>
                  <a:lnTo>
                    <a:pt x="1196" y="1058"/>
                  </a:lnTo>
                  <a:lnTo>
                    <a:pt x="1188" y="1031"/>
                  </a:lnTo>
                  <a:lnTo>
                    <a:pt x="1180" y="1005"/>
                  </a:lnTo>
                  <a:lnTo>
                    <a:pt x="1170" y="980"/>
                  </a:lnTo>
                  <a:lnTo>
                    <a:pt x="1159" y="957"/>
                  </a:lnTo>
                  <a:lnTo>
                    <a:pt x="1148" y="933"/>
                  </a:lnTo>
                  <a:lnTo>
                    <a:pt x="1134" y="911"/>
                  </a:lnTo>
                  <a:lnTo>
                    <a:pt x="1120" y="888"/>
                  </a:lnTo>
                  <a:lnTo>
                    <a:pt x="1105" y="868"/>
                  </a:lnTo>
                  <a:lnTo>
                    <a:pt x="1088" y="848"/>
                  </a:lnTo>
                  <a:lnTo>
                    <a:pt x="1071" y="829"/>
                  </a:lnTo>
                  <a:lnTo>
                    <a:pt x="1053" y="811"/>
                  </a:lnTo>
                  <a:lnTo>
                    <a:pt x="1034" y="794"/>
                  </a:lnTo>
                  <a:lnTo>
                    <a:pt x="1014" y="778"/>
                  </a:lnTo>
                  <a:lnTo>
                    <a:pt x="993" y="762"/>
                  </a:lnTo>
                  <a:lnTo>
                    <a:pt x="971" y="749"/>
                  </a:lnTo>
                  <a:lnTo>
                    <a:pt x="948" y="735"/>
                  </a:lnTo>
                  <a:lnTo>
                    <a:pt x="924" y="724"/>
                  </a:lnTo>
                  <a:lnTo>
                    <a:pt x="899" y="714"/>
                  </a:lnTo>
                  <a:lnTo>
                    <a:pt x="875" y="704"/>
                  </a:lnTo>
                  <a:lnTo>
                    <a:pt x="848" y="696"/>
                  </a:lnTo>
                  <a:lnTo>
                    <a:pt x="821" y="688"/>
                  </a:lnTo>
                  <a:lnTo>
                    <a:pt x="793" y="683"/>
                  </a:lnTo>
                  <a:lnTo>
                    <a:pt x="764" y="678"/>
                  </a:lnTo>
                  <a:lnTo>
                    <a:pt x="734" y="675"/>
                  </a:lnTo>
                  <a:lnTo>
                    <a:pt x="704" y="673"/>
                  </a:lnTo>
                  <a:lnTo>
                    <a:pt x="673" y="673"/>
                  </a:lnTo>
                  <a:lnTo>
                    <a:pt x="328" y="673"/>
                  </a:lnTo>
                  <a:close/>
                  <a:moveTo>
                    <a:pt x="328" y="984"/>
                  </a:moveTo>
                  <a:lnTo>
                    <a:pt x="656" y="984"/>
                  </a:lnTo>
                  <a:lnTo>
                    <a:pt x="669" y="985"/>
                  </a:lnTo>
                  <a:lnTo>
                    <a:pt x="683" y="985"/>
                  </a:lnTo>
                  <a:lnTo>
                    <a:pt x="695" y="987"/>
                  </a:lnTo>
                  <a:lnTo>
                    <a:pt x="707" y="988"/>
                  </a:lnTo>
                  <a:lnTo>
                    <a:pt x="720" y="991"/>
                  </a:lnTo>
                  <a:lnTo>
                    <a:pt x="732" y="995"/>
                  </a:lnTo>
                  <a:lnTo>
                    <a:pt x="743" y="998"/>
                  </a:lnTo>
                  <a:lnTo>
                    <a:pt x="753" y="1002"/>
                  </a:lnTo>
                  <a:lnTo>
                    <a:pt x="765" y="1007"/>
                  </a:lnTo>
                  <a:lnTo>
                    <a:pt x="775" y="1012"/>
                  </a:lnTo>
                  <a:lnTo>
                    <a:pt x="785" y="1017"/>
                  </a:lnTo>
                  <a:lnTo>
                    <a:pt x="794" y="1024"/>
                  </a:lnTo>
                  <a:lnTo>
                    <a:pt x="803" y="1031"/>
                  </a:lnTo>
                  <a:lnTo>
                    <a:pt x="812" y="1037"/>
                  </a:lnTo>
                  <a:lnTo>
                    <a:pt x="820" y="1044"/>
                  </a:lnTo>
                  <a:lnTo>
                    <a:pt x="828" y="1053"/>
                  </a:lnTo>
                  <a:lnTo>
                    <a:pt x="834" y="1061"/>
                  </a:lnTo>
                  <a:lnTo>
                    <a:pt x="841" y="1070"/>
                  </a:lnTo>
                  <a:lnTo>
                    <a:pt x="848" y="1079"/>
                  </a:lnTo>
                  <a:lnTo>
                    <a:pt x="853" y="1088"/>
                  </a:lnTo>
                  <a:lnTo>
                    <a:pt x="859" y="1098"/>
                  </a:lnTo>
                  <a:lnTo>
                    <a:pt x="865" y="1108"/>
                  </a:lnTo>
                  <a:lnTo>
                    <a:pt x="869" y="1119"/>
                  </a:lnTo>
                  <a:lnTo>
                    <a:pt x="874" y="1131"/>
                  </a:lnTo>
                  <a:lnTo>
                    <a:pt x="880" y="1153"/>
                  </a:lnTo>
                  <a:lnTo>
                    <a:pt x="885" y="1178"/>
                  </a:lnTo>
                  <a:lnTo>
                    <a:pt x="888" y="1204"/>
                  </a:lnTo>
                  <a:lnTo>
                    <a:pt x="889" y="1230"/>
                  </a:lnTo>
                  <a:lnTo>
                    <a:pt x="888" y="1258"/>
                  </a:lnTo>
                  <a:lnTo>
                    <a:pt x="885" y="1283"/>
                  </a:lnTo>
                  <a:lnTo>
                    <a:pt x="880" y="1308"/>
                  </a:lnTo>
                  <a:lnTo>
                    <a:pt x="874" y="1332"/>
                  </a:lnTo>
                  <a:lnTo>
                    <a:pt x="869" y="1342"/>
                  </a:lnTo>
                  <a:lnTo>
                    <a:pt x="865" y="1353"/>
                  </a:lnTo>
                  <a:lnTo>
                    <a:pt x="859" y="1363"/>
                  </a:lnTo>
                  <a:lnTo>
                    <a:pt x="853" y="1373"/>
                  </a:lnTo>
                  <a:lnTo>
                    <a:pt x="848" y="1382"/>
                  </a:lnTo>
                  <a:lnTo>
                    <a:pt x="841" y="1392"/>
                  </a:lnTo>
                  <a:lnTo>
                    <a:pt x="834" y="1400"/>
                  </a:lnTo>
                  <a:lnTo>
                    <a:pt x="828" y="1409"/>
                  </a:lnTo>
                  <a:lnTo>
                    <a:pt x="820" y="1417"/>
                  </a:lnTo>
                  <a:lnTo>
                    <a:pt x="812" y="1424"/>
                  </a:lnTo>
                  <a:lnTo>
                    <a:pt x="803" y="1431"/>
                  </a:lnTo>
                  <a:lnTo>
                    <a:pt x="794" y="1437"/>
                  </a:lnTo>
                  <a:lnTo>
                    <a:pt x="785" y="1443"/>
                  </a:lnTo>
                  <a:lnTo>
                    <a:pt x="775" y="1449"/>
                  </a:lnTo>
                  <a:lnTo>
                    <a:pt x="765" y="1454"/>
                  </a:lnTo>
                  <a:lnTo>
                    <a:pt x="753" y="1459"/>
                  </a:lnTo>
                  <a:lnTo>
                    <a:pt x="743" y="1463"/>
                  </a:lnTo>
                  <a:lnTo>
                    <a:pt x="732" y="1466"/>
                  </a:lnTo>
                  <a:lnTo>
                    <a:pt x="720" y="1469"/>
                  </a:lnTo>
                  <a:lnTo>
                    <a:pt x="707" y="1472"/>
                  </a:lnTo>
                  <a:lnTo>
                    <a:pt x="695" y="1473"/>
                  </a:lnTo>
                  <a:lnTo>
                    <a:pt x="683" y="1475"/>
                  </a:lnTo>
                  <a:lnTo>
                    <a:pt x="669" y="1475"/>
                  </a:lnTo>
                  <a:lnTo>
                    <a:pt x="656" y="1477"/>
                  </a:lnTo>
                  <a:lnTo>
                    <a:pt x="328" y="1477"/>
                  </a:lnTo>
                  <a:lnTo>
                    <a:pt x="328" y="984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6778625" y="411163"/>
              <a:ext cx="2020888" cy="2144712"/>
            </a:xfrm>
            <a:custGeom>
              <a:avLst/>
              <a:gdLst/>
              <a:ahLst/>
              <a:cxnLst>
                <a:cxn ang="0">
                  <a:pos x="6365" y="6357"/>
                </a:cxn>
                <a:cxn ang="0">
                  <a:pos x="2996" y="4768"/>
                </a:cxn>
                <a:cxn ang="0">
                  <a:pos x="4494" y="6357"/>
                </a:cxn>
                <a:cxn ang="0">
                  <a:pos x="4868" y="6755"/>
                </a:cxn>
                <a:cxn ang="0">
                  <a:pos x="4494" y="5960"/>
                </a:cxn>
                <a:cxn ang="0">
                  <a:pos x="3370" y="5166"/>
                </a:cxn>
                <a:cxn ang="0">
                  <a:pos x="4494" y="5960"/>
                </a:cxn>
                <a:cxn ang="0">
                  <a:pos x="5991" y="5166"/>
                </a:cxn>
                <a:cxn ang="0">
                  <a:pos x="4868" y="5961"/>
                </a:cxn>
                <a:cxn ang="0">
                  <a:pos x="0" y="4371"/>
                </a:cxn>
                <a:cxn ang="0">
                  <a:pos x="6365" y="3973"/>
                </a:cxn>
                <a:cxn ang="0">
                  <a:pos x="0" y="4371"/>
                </a:cxn>
                <a:cxn ang="0">
                  <a:pos x="6365" y="3576"/>
                </a:cxn>
                <a:cxn ang="0">
                  <a:pos x="5804" y="0"/>
                </a:cxn>
                <a:cxn ang="0">
                  <a:pos x="5243" y="597"/>
                </a:cxn>
                <a:cxn ang="0">
                  <a:pos x="4681" y="0"/>
                </a:cxn>
                <a:cxn ang="0">
                  <a:pos x="3744" y="3576"/>
                </a:cxn>
                <a:cxn ang="0">
                  <a:pos x="4120" y="1193"/>
                </a:cxn>
                <a:cxn ang="0">
                  <a:pos x="4868" y="3576"/>
                </a:cxn>
                <a:cxn ang="0">
                  <a:pos x="5243" y="1193"/>
                </a:cxn>
                <a:cxn ang="0">
                  <a:pos x="5991" y="3576"/>
                </a:cxn>
                <a:cxn ang="0">
                  <a:pos x="3370" y="3576"/>
                </a:cxn>
                <a:cxn ang="0">
                  <a:pos x="1873" y="0"/>
                </a:cxn>
                <a:cxn ang="0">
                  <a:pos x="2247" y="398"/>
                </a:cxn>
                <a:cxn ang="0">
                  <a:pos x="2996" y="3178"/>
                </a:cxn>
                <a:cxn ang="0">
                  <a:pos x="2247" y="398"/>
                </a:cxn>
                <a:cxn ang="0">
                  <a:pos x="1499" y="3576"/>
                </a:cxn>
                <a:cxn ang="0">
                  <a:pos x="936" y="0"/>
                </a:cxn>
                <a:cxn ang="0">
                  <a:pos x="0" y="994"/>
                </a:cxn>
                <a:cxn ang="0">
                  <a:pos x="0" y="3576"/>
                </a:cxn>
                <a:cxn ang="0">
                  <a:pos x="1123" y="398"/>
                </a:cxn>
                <a:cxn ang="0">
                  <a:pos x="375" y="3178"/>
                </a:cxn>
                <a:cxn ang="0">
                  <a:pos x="2621" y="4768"/>
                </a:cxn>
                <a:cxn ang="0">
                  <a:pos x="0" y="6755"/>
                </a:cxn>
                <a:cxn ang="0">
                  <a:pos x="375" y="6357"/>
                </a:cxn>
                <a:cxn ang="0">
                  <a:pos x="2621" y="4768"/>
                </a:cxn>
                <a:cxn ang="0">
                  <a:pos x="375" y="5960"/>
                </a:cxn>
                <a:cxn ang="0">
                  <a:pos x="2247" y="5166"/>
                </a:cxn>
              </a:cxnLst>
              <a:rect l="0" t="0" r="r" b="b"/>
              <a:pathLst>
                <a:path w="6365" h="6755">
                  <a:moveTo>
                    <a:pt x="4868" y="6357"/>
                  </a:moveTo>
                  <a:lnTo>
                    <a:pt x="6365" y="6357"/>
                  </a:lnTo>
                  <a:lnTo>
                    <a:pt x="6365" y="4768"/>
                  </a:lnTo>
                  <a:lnTo>
                    <a:pt x="2996" y="4768"/>
                  </a:lnTo>
                  <a:lnTo>
                    <a:pt x="2996" y="6357"/>
                  </a:lnTo>
                  <a:lnTo>
                    <a:pt x="4494" y="6357"/>
                  </a:lnTo>
                  <a:lnTo>
                    <a:pt x="4494" y="6755"/>
                  </a:lnTo>
                  <a:lnTo>
                    <a:pt x="4868" y="6755"/>
                  </a:lnTo>
                  <a:lnTo>
                    <a:pt x="4868" y="6357"/>
                  </a:lnTo>
                  <a:close/>
                  <a:moveTo>
                    <a:pt x="4494" y="5960"/>
                  </a:moveTo>
                  <a:lnTo>
                    <a:pt x="3370" y="5960"/>
                  </a:lnTo>
                  <a:lnTo>
                    <a:pt x="3370" y="5166"/>
                  </a:lnTo>
                  <a:lnTo>
                    <a:pt x="4494" y="5166"/>
                  </a:lnTo>
                  <a:lnTo>
                    <a:pt x="4494" y="5960"/>
                  </a:lnTo>
                  <a:close/>
                  <a:moveTo>
                    <a:pt x="4868" y="5166"/>
                  </a:moveTo>
                  <a:lnTo>
                    <a:pt x="5991" y="5166"/>
                  </a:lnTo>
                  <a:lnTo>
                    <a:pt x="5991" y="5961"/>
                  </a:lnTo>
                  <a:lnTo>
                    <a:pt x="4868" y="5961"/>
                  </a:lnTo>
                  <a:lnTo>
                    <a:pt x="4868" y="5166"/>
                  </a:lnTo>
                  <a:close/>
                  <a:moveTo>
                    <a:pt x="0" y="4371"/>
                  </a:moveTo>
                  <a:lnTo>
                    <a:pt x="6365" y="4371"/>
                  </a:lnTo>
                  <a:lnTo>
                    <a:pt x="6365" y="3973"/>
                  </a:lnTo>
                  <a:lnTo>
                    <a:pt x="0" y="3973"/>
                  </a:lnTo>
                  <a:lnTo>
                    <a:pt x="0" y="4371"/>
                  </a:lnTo>
                  <a:close/>
                  <a:moveTo>
                    <a:pt x="5991" y="3576"/>
                  </a:moveTo>
                  <a:lnTo>
                    <a:pt x="6365" y="3576"/>
                  </a:lnTo>
                  <a:lnTo>
                    <a:pt x="6365" y="0"/>
                  </a:lnTo>
                  <a:lnTo>
                    <a:pt x="5804" y="0"/>
                  </a:lnTo>
                  <a:lnTo>
                    <a:pt x="5804" y="1"/>
                  </a:lnTo>
                  <a:lnTo>
                    <a:pt x="5243" y="597"/>
                  </a:lnTo>
                  <a:lnTo>
                    <a:pt x="5243" y="0"/>
                  </a:lnTo>
                  <a:lnTo>
                    <a:pt x="4681" y="0"/>
                  </a:lnTo>
                  <a:lnTo>
                    <a:pt x="3744" y="994"/>
                  </a:lnTo>
                  <a:lnTo>
                    <a:pt x="3744" y="3576"/>
                  </a:lnTo>
                  <a:lnTo>
                    <a:pt x="4120" y="3576"/>
                  </a:lnTo>
                  <a:lnTo>
                    <a:pt x="4120" y="1193"/>
                  </a:lnTo>
                  <a:lnTo>
                    <a:pt x="4868" y="398"/>
                  </a:lnTo>
                  <a:lnTo>
                    <a:pt x="4868" y="3576"/>
                  </a:lnTo>
                  <a:lnTo>
                    <a:pt x="5243" y="3576"/>
                  </a:lnTo>
                  <a:lnTo>
                    <a:pt x="5243" y="1193"/>
                  </a:lnTo>
                  <a:lnTo>
                    <a:pt x="5991" y="398"/>
                  </a:lnTo>
                  <a:lnTo>
                    <a:pt x="5991" y="3576"/>
                  </a:lnTo>
                  <a:close/>
                  <a:moveTo>
                    <a:pt x="1873" y="3576"/>
                  </a:moveTo>
                  <a:lnTo>
                    <a:pt x="3370" y="3576"/>
                  </a:lnTo>
                  <a:lnTo>
                    <a:pt x="3370" y="0"/>
                  </a:lnTo>
                  <a:lnTo>
                    <a:pt x="1873" y="0"/>
                  </a:lnTo>
                  <a:lnTo>
                    <a:pt x="1873" y="3576"/>
                  </a:lnTo>
                  <a:close/>
                  <a:moveTo>
                    <a:pt x="2247" y="398"/>
                  </a:moveTo>
                  <a:lnTo>
                    <a:pt x="2996" y="398"/>
                  </a:lnTo>
                  <a:lnTo>
                    <a:pt x="2996" y="3178"/>
                  </a:lnTo>
                  <a:lnTo>
                    <a:pt x="2247" y="3178"/>
                  </a:lnTo>
                  <a:lnTo>
                    <a:pt x="2247" y="398"/>
                  </a:lnTo>
                  <a:close/>
                  <a:moveTo>
                    <a:pt x="0" y="3576"/>
                  </a:moveTo>
                  <a:lnTo>
                    <a:pt x="1499" y="3576"/>
                  </a:lnTo>
                  <a:lnTo>
                    <a:pt x="1499" y="0"/>
                  </a:lnTo>
                  <a:lnTo>
                    <a:pt x="936" y="0"/>
                  </a:lnTo>
                  <a:lnTo>
                    <a:pt x="936" y="0"/>
                  </a:lnTo>
                  <a:lnTo>
                    <a:pt x="0" y="994"/>
                  </a:lnTo>
                  <a:lnTo>
                    <a:pt x="0" y="994"/>
                  </a:lnTo>
                  <a:lnTo>
                    <a:pt x="0" y="3576"/>
                  </a:lnTo>
                  <a:close/>
                  <a:moveTo>
                    <a:pt x="375" y="1193"/>
                  </a:moveTo>
                  <a:lnTo>
                    <a:pt x="1123" y="398"/>
                  </a:lnTo>
                  <a:lnTo>
                    <a:pt x="1123" y="3178"/>
                  </a:lnTo>
                  <a:lnTo>
                    <a:pt x="375" y="3178"/>
                  </a:lnTo>
                  <a:lnTo>
                    <a:pt x="375" y="1193"/>
                  </a:lnTo>
                  <a:close/>
                  <a:moveTo>
                    <a:pt x="2621" y="4768"/>
                  </a:moveTo>
                  <a:lnTo>
                    <a:pt x="0" y="4768"/>
                  </a:lnTo>
                  <a:lnTo>
                    <a:pt x="0" y="6755"/>
                  </a:lnTo>
                  <a:lnTo>
                    <a:pt x="375" y="6755"/>
                  </a:lnTo>
                  <a:lnTo>
                    <a:pt x="375" y="6357"/>
                  </a:lnTo>
                  <a:lnTo>
                    <a:pt x="2621" y="6357"/>
                  </a:lnTo>
                  <a:lnTo>
                    <a:pt x="2621" y="4768"/>
                  </a:lnTo>
                  <a:close/>
                  <a:moveTo>
                    <a:pt x="2247" y="5960"/>
                  </a:moveTo>
                  <a:lnTo>
                    <a:pt x="375" y="5960"/>
                  </a:lnTo>
                  <a:lnTo>
                    <a:pt x="375" y="5166"/>
                  </a:lnTo>
                  <a:lnTo>
                    <a:pt x="2247" y="5166"/>
                  </a:lnTo>
                  <a:lnTo>
                    <a:pt x="2247" y="5960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9631363" y="411163"/>
              <a:ext cx="119063" cy="2144712"/>
            </a:xfrm>
            <a:prstGeom prst="rect">
              <a:avLst/>
            </a:prstGeom>
            <a:solidFill>
              <a:srgbClr val="95C12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542098" y="9041605"/>
            <a:ext cx="7214473" cy="102867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6000" spc="-20" dirty="0">
                <a:solidFill>
                  <a:srgbClr val="2F444E"/>
                </a:solidFill>
              </a:rPr>
              <a:t>Миф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322114" y="733967"/>
            <a:ext cx="11805309" cy="51538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r"/>
            <a:r>
              <a:rPr lang="ru-RU" sz="2400" spc="-20" dirty="0">
                <a:solidFill>
                  <a:srgbClr val="76787A"/>
                </a:solidFill>
              </a:rPr>
              <a:t>Семейная ипотека. Мифы и реальность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406776" y="733967"/>
            <a:ext cx="1015263" cy="51538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r"/>
            <a:fld id="{71D70AF6-F1AB-42EC-9B47-097709924270}" type="slidenum">
              <a:rPr lang="ru-RU" sz="2400" spc="-20" smtClean="0">
                <a:solidFill>
                  <a:srgbClr val="76787A"/>
                </a:solidFill>
              </a:rPr>
              <a:pPr algn="r"/>
              <a:t>3</a:t>
            </a:fld>
            <a:endParaRPr lang="ru-RU" sz="2400" spc="-20" dirty="0">
              <a:solidFill>
                <a:srgbClr val="76787A"/>
              </a:solidFill>
            </a:endParaRPr>
          </a:p>
        </p:txBody>
      </p:sp>
      <p:sp>
        <p:nvSpPr>
          <p:cNvPr id="297" name="TextBox 296"/>
          <p:cNvSpPr txBox="1"/>
          <p:nvPr/>
        </p:nvSpPr>
        <p:spPr>
          <a:xfrm>
            <a:off x="4577587" y="10275349"/>
            <a:ext cx="7190862" cy="117842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97000"/>
              </a:lnSpc>
            </a:pPr>
            <a:r>
              <a:rPr lang="ru-RU" sz="2600" spc="-20" dirty="0">
                <a:solidFill>
                  <a:srgbClr val="2F444E"/>
                </a:solidFill>
              </a:rPr>
              <a:t>Программой можно </a:t>
            </a:r>
          </a:p>
          <a:p>
            <a:pPr>
              <a:lnSpc>
                <a:spcPct val="97000"/>
              </a:lnSpc>
            </a:pPr>
            <a:r>
              <a:rPr lang="ru-RU" sz="2600" spc="-20" dirty="0">
                <a:solidFill>
                  <a:srgbClr val="2F444E"/>
                </a:solidFill>
              </a:rPr>
              <a:t>воспользоваться только 1 раз.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3899793" y="9041605"/>
            <a:ext cx="7214473" cy="102867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6000" spc="-20" dirty="0">
                <a:solidFill>
                  <a:srgbClr val="92D050"/>
                </a:solidFill>
              </a:rPr>
              <a:t>Реальность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3935281" y="10275349"/>
            <a:ext cx="8841591" cy="117842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97000"/>
              </a:lnSpc>
            </a:pPr>
            <a:r>
              <a:rPr lang="ru-RU" sz="2600" b="1" spc="-20" dirty="0">
                <a:solidFill>
                  <a:srgbClr val="2F444E"/>
                </a:solidFill>
              </a:rPr>
              <a:t>Количество обращений по программе «Семейная ипотека» не ограничено, так же как и количество приобретаемых квартир.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3935281" y="11795393"/>
            <a:ext cx="8841591" cy="117842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97000"/>
              </a:lnSpc>
            </a:pPr>
            <a:r>
              <a:rPr lang="ru-RU" sz="2600" spc="-40" dirty="0">
                <a:solidFill>
                  <a:srgbClr val="2F444E"/>
                </a:solidFill>
              </a:rPr>
              <a:t>Единственное ограничение — платежеспособность заемщика.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48321" y="8530997"/>
            <a:ext cx="2733341" cy="410212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98000"/>
              </a:lnSpc>
            </a:pPr>
            <a:r>
              <a:rPr lang="en-US" sz="23000" spc="-30" dirty="0">
                <a:solidFill>
                  <a:srgbClr val="95C12E"/>
                </a:solidFill>
              </a:rPr>
              <a:t>1</a:t>
            </a:r>
            <a:endParaRPr lang="ru-RU" sz="23000" spc="-30" dirty="0">
              <a:solidFill>
                <a:srgbClr val="95C12E"/>
              </a:solidFill>
            </a:endParaRP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12250738" y="9266238"/>
            <a:ext cx="38100" cy="3241675"/>
          </a:xfrm>
          <a:prstGeom prst="rect">
            <a:avLst/>
          </a:prstGeom>
          <a:solidFill>
            <a:srgbClr val="A0C65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09763"/>
            <a:ext cx="24385588" cy="603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8124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>
            <a:grpSpLocks noChangeAspect="1"/>
          </p:cNvGrpSpPr>
          <p:nvPr/>
        </p:nvGrpSpPr>
        <p:grpSpPr>
          <a:xfrm>
            <a:off x="1080960" y="510651"/>
            <a:ext cx="2502000" cy="940250"/>
            <a:chOff x="6778625" y="411163"/>
            <a:chExt cx="5707063" cy="2144712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10464800" y="1212850"/>
              <a:ext cx="2020888" cy="568325"/>
            </a:xfrm>
            <a:custGeom>
              <a:avLst/>
              <a:gdLst/>
              <a:ahLst/>
              <a:cxnLst>
                <a:cxn ang="0">
                  <a:pos x="5917" y="0"/>
                </a:cxn>
                <a:cxn ang="0">
                  <a:pos x="5045" y="0"/>
                </a:cxn>
                <a:cxn ang="0">
                  <a:pos x="5373" y="853"/>
                </a:cxn>
                <a:cxn ang="0">
                  <a:pos x="5745" y="839"/>
                </a:cxn>
                <a:cxn ang="0">
                  <a:pos x="4532" y="0"/>
                </a:cxn>
                <a:cxn ang="0">
                  <a:pos x="3634" y="731"/>
                </a:cxn>
                <a:cxn ang="0">
                  <a:pos x="3306" y="1788"/>
                </a:cxn>
                <a:cxn ang="0">
                  <a:pos x="4204" y="1039"/>
                </a:cxn>
                <a:cxn ang="0">
                  <a:pos x="2962" y="1788"/>
                </a:cxn>
                <a:cxn ang="0">
                  <a:pos x="1480" y="1788"/>
                </a:cxn>
                <a:cxn ang="0">
                  <a:pos x="2521" y="1471"/>
                </a:cxn>
                <a:cxn ang="0">
                  <a:pos x="2016" y="1178"/>
                </a:cxn>
                <a:cxn ang="0">
                  <a:pos x="328" y="673"/>
                </a:cxn>
                <a:cxn ang="0">
                  <a:pos x="1112" y="0"/>
                </a:cxn>
                <a:cxn ang="0">
                  <a:pos x="673" y="1788"/>
                </a:cxn>
                <a:cxn ang="0">
                  <a:pos x="765" y="1782"/>
                </a:cxn>
                <a:cxn ang="0">
                  <a:pos x="849" y="1764"/>
                </a:cxn>
                <a:cxn ang="0">
                  <a:pos x="925" y="1736"/>
                </a:cxn>
                <a:cxn ang="0">
                  <a:pos x="994" y="1698"/>
                </a:cxn>
                <a:cxn ang="0">
                  <a:pos x="1055" y="1650"/>
                </a:cxn>
                <a:cxn ang="0">
                  <a:pos x="1105" y="1592"/>
                </a:cxn>
                <a:cxn ang="0">
                  <a:pos x="1148" y="1527"/>
                </a:cxn>
                <a:cxn ang="0">
                  <a:pos x="1180" y="1455"/>
                </a:cxn>
                <a:cxn ang="0">
                  <a:pos x="1203" y="1376"/>
                </a:cxn>
                <a:cxn ang="0">
                  <a:pos x="1215" y="1290"/>
                </a:cxn>
                <a:cxn ang="0">
                  <a:pos x="1217" y="1199"/>
                </a:cxn>
                <a:cxn ang="0">
                  <a:pos x="1208" y="1113"/>
                </a:cxn>
                <a:cxn ang="0">
                  <a:pos x="1188" y="1031"/>
                </a:cxn>
                <a:cxn ang="0">
                  <a:pos x="1159" y="957"/>
                </a:cxn>
                <a:cxn ang="0">
                  <a:pos x="1120" y="888"/>
                </a:cxn>
                <a:cxn ang="0">
                  <a:pos x="1071" y="829"/>
                </a:cxn>
                <a:cxn ang="0">
                  <a:pos x="1014" y="778"/>
                </a:cxn>
                <a:cxn ang="0">
                  <a:pos x="948" y="735"/>
                </a:cxn>
                <a:cxn ang="0">
                  <a:pos x="875" y="704"/>
                </a:cxn>
                <a:cxn ang="0">
                  <a:pos x="793" y="683"/>
                </a:cxn>
                <a:cxn ang="0">
                  <a:pos x="704" y="673"/>
                </a:cxn>
                <a:cxn ang="0">
                  <a:pos x="328" y="984"/>
                </a:cxn>
                <a:cxn ang="0">
                  <a:pos x="683" y="985"/>
                </a:cxn>
                <a:cxn ang="0">
                  <a:pos x="720" y="991"/>
                </a:cxn>
                <a:cxn ang="0">
                  <a:pos x="753" y="1002"/>
                </a:cxn>
                <a:cxn ang="0">
                  <a:pos x="785" y="1017"/>
                </a:cxn>
                <a:cxn ang="0">
                  <a:pos x="812" y="1037"/>
                </a:cxn>
                <a:cxn ang="0">
                  <a:pos x="834" y="1061"/>
                </a:cxn>
                <a:cxn ang="0">
                  <a:pos x="853" y="1088"/>
                </a:cxn>
                <a:cxn ang="0">
                  <a:pos x="869" y="1119"/>
                </a:cxn>
                <a:cxn ang="0">
                  <a:pos x="885" y="1178"/>
                </a:cxn>
                <a:cxn ang="0">
                  <a:pos x="888" y="1258"/>
                </a:cxn>
                <a:cxn ang="0">
                  <a:pos x="874" y="1332"/>
                </a:cxn>
                <a:cxn ang="0">
                  <a:pos x="859" y="1363"/>
                </a:cxn>
                <a:cxn ang="0">
                  <a:pos x="841" y="1392"/>
                </a:cxn>
                <a:cxn ang="0">
                  <a:pos x="820" y="1417"/>
                </a:cxn>
                <a:cxn ang="0">
                  <a:pos x="794" y="1437"/>
                </a:cxn>
                <a:cxn ang="0">
                  <a:pos x="765" y="1454"/>
                </a:cxn>
                <a:cxn ang="0">
                  <a:pos x="732" y="1466"/>
                </a:cxn>
                <a:cxn ang="0">
                  <a:pos x="695" y="1473"/>
                </a:cxn>
                <a:cxn ang="0">
                  <a:pos x="656" y="1477"/>
                </a:cxn>
              </a:cxnLst>
              <a:rect l="0" t="0" r="r" b="b"/>
              <a:pathLst>
                <a:path w="6365" h="1788">
                  <a:moveTo>
                    <a:pt x="5745" y="839"/>
                  </a:moveTo>
                  <a:lnTo>
                    <a:pt x="6309" y="0"/>
                  </a:lnTo>
                  <a:lnTo>
                    <a:pt x="5917" y="0"/>
                  </a:lnTo>
                  <a:lnTo>
                    <a:pt x="5373" y="848"/>
                  </a:lnTo>
                  <a:lnTo>
                    <a:pt x="5373" y="0"/>
                  </a:lnTo>
                  <a:lnTo>
                    <a:pt x="5045" y="0"/>
                  </a:lnTo>
                  <a:lnTo>
                    <a:pt x="5045" y="1788"/>
                  </a:lnTo>
                  <a:lnTo>
                    <a:pt x="5373" y="1788"/>
                  </a:lnTo>
                  <a:lnTo>
                    <a:pt x="5373" y="853"/>
                  </a:lnTo>
                  <a:lnTo>
                    <a:pt x="5964" y="1788"/>
                  </a:lnTo>
                  <a:lnTo>
                    <a:pt x="6365" y="1788"/>
                  </a:lnTo>
                  <a:lnTo>
                    <a:pt x="5745" y="839"/>
                  </a:lnTo>
                  <a:close/>
                  <a:moveTo>
                    <a:pt x="4204" y="1788"/>
                  </a:moveTo>
                  <a:lnTo>
                    <a:pt x="4532" y="1788"/>
                  </a:lnTo>
                  <a:lnTo>
                    <a:pt x="4532" y="0"/>
                  </a:lnTo>
                  <a:lnTo>
                    <a:pt x="4204" y="0"/>
                  </a:lnTo>
                  <a:lnTo>
                    <a:pt x="4204" y="731"/>
                  </a:lnTo>
                  <a:lnTo>
                    <a:pt x="3634" y="731"/>
                  </a:lnTo>
                  <a:lnTo>
                    <a:pt x="3634" y="0"/>
                  </a:lnTo>
                  <a:lnTo>
                    <a:pt x="3306" y="0"/>
                  </a:lnTo>
                  <a:lnTo>
                    <a:pt x="3306" y="1788"/>
                  </a:lnTo>
                  <a:lnTo>
                    <a:pt x="3634" y="1788"/>
                  </a:lnTo>
                  <a:lnTo>
                    <a:pt x="3634" y="1039"/>
                  </a:lnTo>
                  <a:lnTo>
                    <a:pt x="4204" y="1039"/>
                  </a:lnTo>
                  <a:lnTo>
                    <a:pt x="4204" y="1788"/>
                  </a:lnTo>
                  <a:close/>
                  <a:moveTo>
                    <a:pt x="2619" y="1788"/>
                  </a:moveTo>
                  <a:lnTo>
                    <a:pt x="2962" y="1788"/>
                  </a:lnTo>
                  <a:lnTo>
                    <a:pt x="2349" y="0"/>
                  </a:lnTo>
                  <a:lnTo>
                    <a:pt x="2091" y="0"/>
                  </a:lnTo>
                  <a:lnTo>
                    <a:pt x="1480" y="1788"/>
                  </a:lnTo>
                  <a:lnTo>
                    <a:pt x="1822" y="1788"/>
                  </a:lnTo>
                  <a:lnTo>
                    <a:pt x="1923" y="1471"/>
                  </a:lnTo>
                  <a:lnTo>
                    <a:pt x="2521" y="1471"/>
                  </a:lnTo>
                  <a:lnTo>
                    <a:pt x="2619" y="1788"/>
                  </a:lnTo>
                  <a:close/>
                  <a:moveTo>
                    <a:pt x="2434" y="1178"/>
                  </a:moveTo>
                  <a:lnTo>
                    <a:pt x="2016" y="1178"/>
                  </a:lnTo>
                  <a:lnTo>
                    <a:pt x="2229" y="528"/>
                  </a:lnTo>
                  <a:lnTo>
                    <a:pt x="2434" y="1178"/>
                  </a:lnTo>
                  <a:close/>
                  <a:moveTo>
                    <a:pt x="328" y="673"/>
                  </a:moveTo>
                  <a:lnTo>
                    <a:pt x="328" y="311"/>
                  </a:lnTo>
                  <a:lnTo>
                    <a:pt x="1112" y="311"/>
                  </a:lnTo>
                  <a:lnTo>
                    <a:pt x="1112" y="0"/>
                  </a:lnTo>
                  <a:lnTo>
                    <a:pt x="0" y="0"/>
                  </a:lnTo>
                  <a:lnTo>
                    <a:pt x="0" y="1788"/>
                  </a:lnTo>
                  <a:lnTo>
                    <a:pt x="673" y="1788"/>
                  </a:lnTo>
                  <a:lnTo>
                    <a:pt x="704" y="1787"/>
                  </a:lnTo>
                  <a:lnTo>
                    <a:pt x="734" y="1785"/>
                  </a:lnTo>
                  <a:lnTo>
                    <a:pt x="765" y="1782"/>
                  </a:lnTo>
                  <a:lnTo>
                    <a:pt x="793" y="1778"/>
                  </a:lnTo>
                  <a:lnTo>
                    <a:pt x="821" y="1771"/>
                  </a:lnTo>
                  <a:lnTo>
                    <a:pt x="849" y="1764"/>
                  </a:lnTo>
                  <a:lnTo>
                    <a:pt x="875" y="1756"/>
                  </a:lnTo>
                  <a:lnTo>
                    <a:pt x="901" y="1746"/>
                  </a:lnTo>
                  <a:lnTo>
                    <a:pt x="925" y="1736"/>
                  </a:lnTo>
                  <a:lnTo>
                    <a:pt x="949" y="1724"/>
                  </a:lnTo>
                  <a:lnTo>
                    <a:pt x="973" y="1711"/>
                  </a:lnTo>
                  <a:lnTo>
                    <a:pt x="994" y="1698"/>
                  </a:lnTo>
                  <a:lnTo>
                    <a:pt x="1015" y="1682"/>
                  </a:lnTo>
                  <a:lnTo>
                    <a:pt x="1035" y="1666"/>
                  </a:lnTo>
                  <a:lnTo>
                    <a:pt x="1055" y="1650"/>
                  </a:lnTo>
                  <a:lnTo>
                    <a:pt x="1072" y="1632"/>
                  </a:lnTo>
                  <a:lnTo>
                    <a:pt x="1089" y="1612"/>
                  </a:lnTo>
                  <a:lnTo>
                    <a:pt x="1105" y="1592"/>
                  </a:lnTo>
                  <a:lnTo>
                    <a:pt x="1121" y="1572"/>
                  </a:lnTo>
                  <a:lnTo>
                    <a:pt x="1134" y="1550"/>
                  </a:lnTo>
                  <a:lnTo>
                    <a:pt x="1148" y="1527"/>
                  </a:lnTo>
                  <a:lnTo>
                    <a:pt x="1160" y="1505"/>
                  </a:lnTo>
                  <a:lnTo>
                    <a:pt x="1170" y="1480"/>
                  </a:lnTo>
                  <a:lnTo>
                    <a:pt x="1180" y="1455"/>
                  </a:lnTo>
                  <a:lnTo>
                    <a:pt x="1189" y="1429"/>
                  </a:lnTo>
                  <a:lnTo>
                    <a:pt x="1196" y="1402"/>
                  </a:lnTo>
                  <a:lnTo>
                    <a:pt x="1203" y="1376"/>
                  </a:lnTo>
                  <a:lnTo>
                    <a:pt x="1208" y="1347"/>
                  </a:lnTo>
                  <a:lnTo>
                    <a:pt x="1213" y="1319"/>
                  </a:lnTo>
                  <a:lnTo>
                    <a:pt x="1215" y="1290"/>
                  </a:lnTo>
                  <a:lnTo>
                    <a:pt x="1217" y="1260"/>
                  </a:lnTo>
                  <a:lnTo>
                    <a:pt x="1217" y="1230"/>
                  </a:lnTo>
                  <a:lnTo>
                    <a:pt x="1217" y="1199"/>
                  </a:lnTo>
                  <a:lnTo>
                    <a:pt x="1215" y="1170"/>
                  </a:lnTo>
                  <a:lnTo>
                    <a:pt x="1212" y="1141"/>
                  </a:lnTo>
                  <a:lnTo>
                    <a:pt x="1208" y="1113"/>
                  </a:lnTo>
                  <a:lnTo>
                    <a:pt x="1203" y="1085"/>
                  </a:lnTo>
                  <a:lnTo>
                    <a:pt x="1196" y="1058"/>
                  </a:lnTo>
                  <a:lnTo>
                    <a:pt x="1188" y="1031"/>
                  </a:lnTo>
                  <a:lnTo>
                    <a:pt x="1180" y="1005"/>
                  </a:lnTo>
                  <a:lnTo>
                    <a:pt x="1170" y="980"/>
                  </a:lnTo>
                  <a:lnTo>
                    <a:pt x="1159" y="957"/>
                  </a:lnTo>
                  <a:lnTo>
                    <a:pt x="1148" y="933"/>
                  </a:lnTo>
                  <a:lnTo>
                    <a:pt x="1134" y="911"/>
                  </a:lnTo>
                  <a:lnTo>
                    <a:pt x="1120" y="888"/>
                  </a:lnTo>
                  <a:lnTo>
                    <a:pt x="1105" y="868"/>
                  </a:lnTo>
                  <a:lnTo>
                    <a:pt x="1088" y="848"/>
                  </a:lnTo>
                  <a:lnTo>
                    <a:pt x="1071" y="829"/>
                  </a:lnTo>
                  <a:lnTo>
                    <a:pt x="1053" y="811"/>
                  </a:lnTo>
                  <a:lnTo>
                    <a:pt x="1034" y="794"/>
                  </a:lnTo>
                  <a:lnTo>
                    <a:pt x="1014" y="778"/>
                  </a:lnTo>
                  <a:lnTo>
                    <a:pt x="993" y="762"/>
                  </a:lnTo>
                  <a:lnTo>
                    <a:pt x="971" y="749"/>
                  </a:lnTo>
                  <a:lnTo>
                    <a:pt x="948" y="735"/>
                  </a:lnTo>
                  <a:lnTo>
                    <a:pt x="924" y="724"/>
                  </a:lnTo>
                  <a:lnTo>
                    <a:pt x="899" y="714"/>
                  </a:lnTo>
                  <a:lnTo>
                    <a:pt x="875" y="704"/>
                  </a:lnTo>
                  <a:lnTo>
                    <a:pt x="848" y="696"/>
                  </a:lnTo>
                  <a:lnTo>
                    <a:pt x="821" y="688"/>
                  </a:lnTo>
                  <a:lnTo>
                    <a:pt x="793" y="683"/>
                  </a:lnTo>
                  <a:lnTo>
                    <a:pt x="764" y="678"/>
                  </a:lnTo>
                  <a:lnTo>
                    <a:pt x="734" y="675"/>
                  </a:lnTo>
                  <a:lnTo>
                    <a:pt x="704" y="673"/>
                  </a:lnTo>
                  <a:lnTo>
                    <a:pt x="673" y="673"/>
                  </a:lnTo>
                  <a:lnTo>
                    <a:pt x="328" y="673"/>
                  </a:lnTo>
                  <a:close/>
                  <a:moveTo>
                    <a:pt x="328" y="984"/>
                  </a:moveTo>
                  <a:lnTo>
                    <a:pt x="656" y="984"/>
                  </a:lnTo>
                  <a:lnTo>
                    <a:pt x="669" y="985"/>
                  </a:lnTo>
                  <a:lnTo>
                    <a:pt x="683" y="985"/>
                  </a:lnTo>
                  <a:lnTo>
                    <a:pt x="695" y="987"/>
                  </a:lnTo>
                  <a:lnTo>
                    <a:pt x="707" y="988"/>
                  </a:lnTo>
                  <a:lnTo>
                    <a:pt x="720" y="991"/>
                  </a:lnTo>
                  <a:lnTo>
                    <a:pt x="732" y="995"/>
                  </a:lnTo>
                  <a:lnTo>
                    <a:pt x="743" y="998"/>
                  </a:lnTo>
                  <a:lnTo>
                    <a:pt x="753" y="1002"/>
                  </a:lnTo>
                  <a:lnTo>
                    <a:pt x="765" y="1007"/>
                  </a:lnTo>
                  <a:lnTo>
                    <a:pt x="775" y="1012"/>
                  </a:lnTo>
                  <a:lnTo>
                    <a:pt x="785" y="1017"/>
                  </a:lnTo>
                  <a:lnTo>
                    <a:pt x="794" y="1024"/>
                  </a:lnTo>
                  <a:lnTo>
                    <a:pt x="803" y="1031"/>
                  </a:lnTo>
                  <a:lnTo>
                    <a:pt x="812" y="1037"/>
                  </a:lnTo>
                  <a:lnTo>
                    <a:pt x="820" y="1044"/>
                  </a:lnTo>
                  <a:lnTo>
                    <a:pt x="828" y="1053"/>
                  </a:lnTo>
                  <a:lnTo>
                    <a:pt x="834" y="1061"/>
                  </a:lnTo>
                  <a:lnTo>
                    <a:pt x="841" y="1070"/>
                  </a:lnTo>
                  <a:lnTo>
                    <a:pt x="848" y="1079"/>
                  </a:lnTo>
                  <a:lnTo>
                    <a:pt x="853" y="1088"/>
                  </a:lnTo>
                  <a:lnTo>
                    <a:pt x="859" y="1098"/>
                  </a:lnTo>
                  <a:lnTo>
                    <a:pt x="865" y="1108"/>
                  </a:lnTo>
                  <a:lnTo>
                    <a:pt x="869" y="1119"/>
                  </a:lnTo>
                  <a:lnTo>
                    <a:pt x="874" y="1131"/>
                  </a:lnTo>
                  <a:lnTo>
                    <a:pt x="880" y="1153"/>
                  </a:lnTo>
                  <a:lnTo>
                    <a:pt x="885" y="1178"/>
                  </a:lnTo>
                  <a:lnTo>
                    <a:pt x="888" y="1204"/>
                  </a:lnTo>
                  <a:lnTo>
                    <a:pt x="889" y="1230"/>
                  </a:lnTo>
                  <a:lnTo>
                    <a:pt x="888" y="1258"/>
                  </a:lnTo>
                  <a:lnTo>
                    <a:pt x="885" y="1283"/>
                  </a:lnTo>
                  <a:lnTo>
                    <a:pt x="880" y="1308"/>
                  </a:lnTo>
                  <a:lnTo>
                    <a:pt x="874" y="1332"/>
                  </a:lnTo>
                  <a:lnTo>
                    <a:pt x="869" y="1342"/>
                  </a:lnTo>
                  <a:lnTo>
                    <a:pt x="865" y="1353"/>
                  </a:lnTo>
                  <a:lnTo>
                    <a:pt x="859" y="1363"/>
                  </a:lnTo>
                  <a:lnTo>
                    <a:pt x="853" y="1373"/>
                  </a:lnTo>
                  <a:lnTo>
                    <a:pt x="848" y="1382"/>
                  </a:lnTo>
                  <a:lnTo>
                    <a:pt x="841" y="1392"/>
                  </a:lnTo>
                  <a:lnTo>
                    <a:pt x="834" y="1400"/>
                  </a:lnTo>
                  <a:lnTo>
                    <a:pt x="828" y="1409"/>
                  </a:lnTo>
                  <a:lnTo>
                    <a:pt x="820" y="1417"/>
                  </a:lnTo>
                  <a:lnTo>
                    <a:pt x="812" y="1424"/>
                  </a:lnTo>
                  <a:lnTo>
                    <a:pt x="803" y="1431"/>
                  </a:lnTo>
                  <a:lnTo>
                    <a:pt x="794" y="1437"/>
                  </a:lnTo>
                  <a:lnTo>
                    <a:pt x="785" y="1443"/>
                  </a:lnTo>
                  <a:lnTo>
                    <a:pt x="775" y="1449"/>
                  </a:lnTo>
                  <a:lnTo>
                    <a:pt x="765" y="1454"/>
                  </a:lnTo>
                  <a:lnTo>
                    <a:pt x="753" y="1459"/>
                  </a:lnTo>
                  <a:lnTo>
                    <a:pt x="743" y="1463"/>
                  </a:lnTo>
                  <a:lnTo>
                    <a:pt x="732" y="1466"/>
                  </a:lnTo>
                  <a:lnTo>
                    <a:pt x="720" y="1469"/>
                  </a:lnTo>
                  <a:lnTo>
                    <a:pt x="707" y="1472"/>
                  </a:lnTo>
                  <a:lnTo>
                    <a:pt x="695" y="1473"/>
                  </a:lnTo>
                  <a:lnTo>
                    <a:pt x="683" y="1475"/>
                  </a:lnTo>
                  <a:lnTo>
                    <a:pt x="669" y="1475"/>
                  </a:lnTo>
                  <a:lnTo>
                    <a:pt x="656" y="1477"/>
                  </a:lnTo>
                  <a:lnTo>
                    <a:pt x="328" y="1477"/>
                  </a:lnTo>
                  <a:lnTo>
                    <a:pt x="328" y="984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6778625" y="411163"/>
              <a:ext cx="2020888" cy="2144712"/>
            </a:xfrm>
            <a:custGeom>
              <a:avLst/>
              <a:gdLst/>
              <a:ahLst/>
              <a:cxnLst>
                <a:cxn ang="0">
                  <a:pos x="6365" y="6357"/>
                </a:cxn>
                <a:cxn ang="0">
                  <a:pos x="2996" y="4768"/>
                </a:cxn>
                <a:cxn ang="0">
                  <a:pos x="4494" y="6357"/>
                </a:cxn>
                <a:cxn ang="0">
                  <a:pos x="4868" y="6755"/>
                </a:cxn>
                <a:cxn ang="0">
                  <a:pos x="4494" y="5960"/>
                </a:cxn>
                <a:cxn ang="0">
                  <a:pos x="3370" y="5166"/>
                </a:cxn>
                <a:cxn ang="0">
                  <a:pos x="4494" y="5960"/>
                </a:cxn>
                <a:cxn ang="0">
                  <a:pos x="5991" y="5166"/>
                </a:cxn>
                <a:cxn ang="0">
                  <a:pos x="4868" y="5961"/>
                </a:cxn>
                <a:cxn ang="0">
                  <a:pos x="0" y="4371"/>
                </a:cxn>
                <a:cxn ang="0">
                  <a:pos x="6365" y="3973"/>
                </a:cxn>
                <a:cxn ang="0">
                  <a:pos x="0" y="4371"/>
                </a:cxn>
                <a:cxn ang="0">
                  <a:pos x="6365" y="3576"/>
                </a:cxn>
                <a:cxn ang="0">
                  <a:pos x="5804" y="0"/>
                </a:cxn>
                <a:cxn ang="0">
                  <a:pos x="5243" y="597"/>
                </a:cxn>
                <a:cxn ang="0">
                  <a:pos x="4681" y="0"/>
                </a:cxn>
                <a:cxn ang="0">
                  <a:pos x="3744" y="3576"/>
                </a:cxn>
                <a:cxn ang="0">
                  <a:pos x="4120" y="1193"/>
                </a:cxn>
                <a:cxn ang="0">
                  <a:pos x="4868" y="3576"/>
                </a:cxn>
                <a:cxn ang="0">
                  <a:pos x="5243" y="1193"/>
                </a:cxn>
                <a:cxn ang="0">
                  <a:pos x="5991" y="3576"/>
                </a:cxn>
                <a:cxn ang="0">
                  <a:pos x="3370" y="3576"/>
                </a:cxn>
                <a:cxn ang="0">
                  <a:pos x="1873" y="0"/>
                </a:cxn>
                <a:cxn ang="0">
                  <a:pos x="2247" y="398"/>
                </a:cxn>
                <a:cxn ang="0">
                  <a:pos x="2996" y="3178"/>
                </a:cxn>
                <a:cxn ang="0">
                  <a:pos x="2247" y="398"/>
                </a:cxn>
                <a:cxn ang="0">
                  <a:pos x="1499" y="3576"/>
                </a:cxn>
                <a:cxn ang="0">
                  <a:pos x="936" y="0"/>
                </a:cxn>
                <a:cxn ang="0">
                  <a:pos x="0" y="994"/>
                </a:cxn>
                <a:cxn ang="0">
                  <a:pos x="0" y="3576"/>
                </a:cxn>
                <a:cxn ang="0">
                  <a:pos x="1123" y="398"/>
                </a:cxn>
                <a:cxn ang="0">
                  <a:pos x="375" y="3178"/>
                </a:cxn>
                <a:cxn ang="0">
                  <a:pos x="2621" y="4768"/>
                </a:cxn>
                <a:cxn ang="0">
                  <a:pos x="0" y="6755"/>
                </a:cxn>
                <a:cxn ang="0">
                  <a:pos x="375" y="6357"/>
                </a:cxn>
                <a:cxn ang="0">
                  <a:pos x="2621" y="4768"/>
                </a:cxn>
                <a:cxn ang="0">
                  <a:pos x="375" y="5960"/>
                </a:cxn>
                <a:cxn ang="0">
                  <a:pos x="2247" y="5166"/>
                </a:cxn>
              </a:cxnLst>
              <a:rect l="0" t="0" r="r" b="b"/>
              <a:pathLst>
                <a:path w="6365" h="6755">
                  <a:moveTo>
                    <a:pt x="4868" y="6357"/>
                  </a:moveTo>
                  <a:lnTo>
                    <a:pt x="6365" y="6357"/>
                  </a:lnTo>
                  <a:lnTo>
                    <a:pt x="6365" y="4768"/>
                  </a:lnTo>
                  <a:lnTo>
                    <a:pt x="2996" y="4768"/>
                  </a:lnTo>
                  <a:lnTo>
                    <a:pt x="2996" y="6357"/>
                  </a:lnTo>
                  <a:lnTo>
                    <a:pt x="4494" y="6357"/>
                  </a:lnTo>
                  <a:lnTo>
                    <a:pt x="4494" y="6755"/>
                  </a:lnTo>
                  <a:lnTo>
                    <a:pt x="4868" y="6755"/>
                  </a:lnTo>
                  <a:lnTo>
                    <a:pt x="4868" y="6357"/>
                  </a:lnTo>
                  <a:close/>
                  <a:moveTo>
                    <a:pt x="4494" y="5960"/>
                  </a:moveTo>
                  <a:lnTo>
                    <a:pt x="3370" y="5960"/>
                  </a:lnTo>
                  <a:lnTo>
                    <a:pt x="3370" y="5166"/>
                  </a:lnTo>
                  <a:lnTo>
                    <a:pt x="4494" y="5166"/>
                  </a:lnTo>
                  <a:lnTo>
                    <a:pt x="4494" y="5960"/>
                  </a:lnTo>
                  <a:close/>
                  <a:moveTo>
                    <a:pt x="4868" y="5166"/>
                  </a:moveTo>
                  <a:lnTo>
                    <a:pt x="5991" y="5166"/>
                  </a:lnTo>
                  <a:lnTo>
                    <a:pt x="5991" y="5961"/>
                  </a:lnTo>
                  <a:lnTo>
                    <a:pt x="4868" y="5961"/>
                  </a:lnTo>
                  <a:lnTo>
                    <a:pt x="4868" y="5166"/>
                  </a:lnTo>
                  <a:close/>
                  <a:moveTo>
                    <a:pt x="0" y="4371"/>
                  </a:moveTo>
                  <a:lnTo>
                    <a:pt x="6365" y="4371"/>
                  </a:lnTo>
                  <a:lnTo>
                    <a:pt x="6365" y="3973"/>
                  </a:lnTo>
                  <a:lnTo>
                    <a:pt x="0" y="3973"/>
                  </a:lnTo>
                  <a:lnTo>
                    <a:pt x="0" y="4371"/>
                  </a:lnTo>
                  <a:close/>
                  <a:moveTo>
                    <a:pt x="5991" y="3576"/>
                  </a:moveTo>
                  <a:lnTo>
                    <a:pt x="6365" y="3576"/>
                  </a:lnTo>
                  <a:lnTo>
                    <a:pt x="6365" y="0"/>
                  </a:lnTo>
                  <a:lnTo>
                    <a:pt x="5804" y="0"/>
                  </a:lnTo>
                  <a:lnTo>
                    <a:pt x="5804" y="1"/>
                  </a:lnTo>
                  <a:lnTo>
                    <a:pt x="5243" y="597"/>
                  </a:lnTo>
                  <a:lnTo>
                    <a:pt x="5243" y="0"/>
                  </a:lnTo>
                  <a:lnTo>
                    <a:pt x="4681" y="0"/>
                  </a:lnTo>
                  <a:lnTo>
                    <a:pt x="3744" y="994"/>
                  </a:lnTo>
                  <a:lnTo>
                    <a:pt x="3744" y="3576"/>
                  </a:lnTo>
                  <a:lnTo>
                    <a:pt x="4120" y="3576"/>
                  </a:lnTo>
                  <a:lnTo>
                    <a:pt x="4120" y="1193"/>
                  </a:lnTo>
                  <a:lnTo>
                    <a:pt x="4868" y="398"/>
                  </a:lnTo>
                  <a:lnTo>
                    <a:pt x="4868" y="3576"/>
                  </a:lnTo>
                  <a:lnTo>
                    <a:pt x="5243" y="3576"/>
                  </a:lnTo>
                  <a:lnTo>
                    <a:pt x="5243" y="1193"/>
                  </a:lnTo>
                  <a:lnTo>
                    <a:pt x="5991" y="398"/>
                  </a:lnTo>
                  <a:lnTo>
                    <a:pt x="5991" y="3576"/>
                  </a:lnTo>
                  <a:close/>
                  <a:moveTo>
                    <a:pt x="1873" y="3576"/>
                  </a:moveTo>
                  <a:lnTo>
                    <a:pt x="3370" y="3576"/>
                  </a:lnTo>
                  <a:lnTo>
                    <a:pt x="3370" y="0"/>
                  </a:lnTo>
                  <a:lnTo>
                    <a:pt x="1873" y="0"/>
                  </a:lnTo>
                  <a:lnTo>
                    <a:pt x="1873" y="3576"/>
                  </a:lnTo>
                  <a:close/>
                  <a:moveTo>
                    <a:pt x="2247" y="398"/>
                  </a:moveTo>
                  <a:lnTo>
                    <a:pt x="2996" y="398"/>
                  </a:lnTo>
                  <a:lnTo>
                    <a:pt x="2996" y="3178"/>
                  </a:lnTo>
                  <a:lnTo>
                    <a:pt x="2247" y="3178"/>
                  </a:lnTo>
                  <a:lnTo>
                    <a:pt x="2247" y="398"/>
                  </a:lnTo>
                  <a:close/>
                  <a:moveTo>
                    <a:pt x="0" y="3576"/>
                  </a:moveTo>
                  <a:lnTo>
                    <a:pt x="1499" y="3576"/>
                  </a:lnTo>
                  <a:lnTo>
                    <a:pt x="1499" y="0"/>
                  </a:lnTo>
                  <a:lnTo>
                    <a:pt x="936" y="0"/>
                  </a:lnTo>
                  <a:lnTo>
                    <a:pt x="936" y="0"/>
                  </a:lnTo>
                  <a:lnTo>
                    <a:pt x="0" y="994"/>
                  </a:lnTo>
                  <a:lnTo>
                    <a:pt x="0" y="994"/>
                  </a:lnTo>
                  <a:lnTo>
                    <a:pt x="0" y="3576"/>
                  </a:lnTo>
                  <a:close/>
                  <a:moveTo>
                    <a:pt x="375" y="1193"/>
                  </a:moveTo>
                  <a:lnTo>
                    <a:pt x="1123" y="398"/>
                  </a:lnTo>
                  <a:lnTo>
                    <a:pt x="1123" y="3178"/>
                  </a:lnTo>
                  <a:lnTo>
                    <a:pt x="375" y="3178"/>
                  </a:lnTo>
                  <a:lnTo>
                    <a:pt x="375" y="1193"/>
                  </a:lnTo>
                  <a:close/>
                  <a:moveTo>
                    <a:pt x="2621" y="4768"/>
                  </a:moveTo>
                  <a:lnTo>
                    <a:pt x="0" y="4768"/>
                  </a:lnTo>
                  <a:lnTo>
                    <a:pt x="0" y="6755"/>
                  </a:lnTo>
                  <a:lnTo>
                    <a:pt x="375" y="6755"/>
                  </a:lnTo>
                  <a:lnTo>
                    <a:pt x="375" y="6357"/>
                  </a:lnTo>
                  <a:lnTo>
                    <a:pt x="2621" y="6357"/>
                  </a:lnTo>
                  <a:lnTo>
                    <a:pt x="2621" y="4768"/>
                  </a:lnTo>
                  <a:close/>
                  <a:moveTo>
                    <a:pt x="2247" y="5960"/>
                  </a:moveTo>
                  <a:lnTo>
                    <a:pt x="375" y="5960"/>
                  </a:lnTo>
                  <a:lnTo>
                    <a:pt x="375" y="5166"/>
                  </a:lnTo>
                  <a:lnTo>
                    <a:pt x="2247" y="5166"/>
                  </a:lnTo>
                  <a:lnTo>
                    <a:pt x="2247" y="5960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9631363" y="411163"/>
              <a:ext cx="119063" cy="2144712"/>
            </a:xfrm>
            <a:prstGeom prst="rect">
              <a:avLst/>
            </a:prstGeom>
            <a:solidFill>
              <a:srgbClr val="95C12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542098" y="2531625"/>
            <a:ext cx="7214473" cy="102867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6000" spc="-20" dirty="0">
                <a:solidFill>
                  <a:srgbClr val="2F444E"/>
                </a:solidFill>
              </a:rPr>
              <a:t>Миф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322114" y="733967"/>
            <a:ext cx="11805309" cy="51538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r"/>
            <a:r>
              <a:rPr lang="ru-RU" sz="2400" spc="-20" dirty="0">
                <a:solidFill>
                  <a:srgbClr val="76787A"/>
                </a:solidFill>
              </a:rPr>
              <a:t>Семейная ипотека. Мифы и реальность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406776" y="733967"/>
            <a:ext cx="1015263" cy="51538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r"/>
            <a:fld id="{71D70AF6-F1AB-42EC-9B47-097709924270}" type="slidenum">
              <a:rPr lang="ru-RU" sz="2400" spc="-20" smtClean="0">
                <a:solidFill>
                  <a:srgbClr val="76787A"/>
                </a:solidFill>
              </a:rPr>
              <a:pPr algn="r"/>
              <a:t>4</a:t>
            </a:fld>
            <a:endParaRPr lang="ru-RU" sz="2400" spc="-20" dirty="0">
              <a:solidFill>
                <a:srgbClr val="76787A"/>
              </a:solidFill>
            </a:endParaRPr>
          </a:p>
        </p:txBody>
      </p:sp>
      <p:sp>
        <p:nvSpPr>
          <p:cNvPr id="297" name="TextBox 296"/>
          <p:cNvSpPr txBox="1"/>
          <p:nvPr/>
        </p:nvSpPr>
        <p:spPr>
          <a:xfrm>
            <a:off x="4577587" y="3765369"/>
            <a:ext cx="7190862" cy="117842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97000"/>
              </a:lnSpc>
            </a:pPr>
            <a:r>
              <a:rPr lang="ru-RU" sz="2600" spc="-20" dirty="0">
                <a:solidFill>
                  <a:srgbClr val="2F444E"/>
                </a:solidFill>
              </a:rPr>
              <a:t>Если первый ребёнок в семье </a:t>
            </a:r>
          </a:p>
          <a:p>
            <a:pPr>
              <a:lnSpc>
                <a:spcPct val="97000"/>
              </a:lnSpc>
            </a:pPr>
            <a:r>
              <a:rPr lang="ru-RU" sz="2600" spc="-20" dirty="0">
                <a:solidFill>
                  <a:srgbClr val="2F444E"/>
                </a:solidFill>
              </a:rPr>
              <a:t>старше 18 лет, оформить </a:t>
            </a:r>
          </a:p>
          <a:p>
            <a:pPr>
              <a:lnSpc>
                <a:spcPct val="97000"/>
              </a:lnSpc>
            </a:pPr>
            <a:r>
              <a:rPr lang="ru-RU" sz="2600" spc="-20" dirty="0">
                <a:solidFill>
                  <a:srgbClr val="2F444E"/>
                </a:solidFill>
              </a:rPr>
              <a:t>«Семейную ипотеку» </a:t>
            </a:r>
          </a:p>
          <a:p>
            <a:pPr>
              <a:lnSpc>
                <a:spcPct val="97000"/>
              </a:lnSpc>
            </a:pPr>
            <a:r>
              <a:rPr lang="ru-RU" sz="2600" spc="-20" dirty="0">
                <a:solidFill>
                  <a:srgbClr val="2F444E"/>
                </a:solidFill>
              </a:rPr>
              <a:t>уже невозможно.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3899793" y="2531625"/>
            <a:ext cx="7214473" cy="102867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6000" spc="-20" dirty="0">
                <a:solidFill>
                  <a:srgbClr val="92D050"/>
                </a:solidFill>
              </a:rPr>
              <a:t>Реальность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3935281" y="3765370"/>
            <a:ext cx="8841591" cy="53367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97000"/>
              </a:lnSpc>
            </a:pPr>
            <a:r>
              <a:rPr lang="ru-RU" sz="2600" b="1" spc="-20" dirty="0">
                <a:solidFill>
                  <a:srgbClr val="2F444E"/>
                </a:solidFill>
              </a:rPr>
              <a:t>Возраст первого ребенка значения не имеет.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3935281" y="4521125"/>
            <a:ext cx="8841591" cy="117842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97000"/>
              </a:lnSpc>
            </a:pPr>
            <a:r>
              <a:rPr lang="ru-RU" sz="2600" spc="-40" dirty="0">
                <a:solidFill>
                  <a:srgbClr val="2F444E"/>
                </a:solidFill>
              </a:rPr>
              <a:t>Главное, чтобы младший из детей был рождён после 01.01.2018 года.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55817" y="2130201"/>
            <a:ext cx="2733341" cy="410212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98000"/>
              </a:lnSpc>
            </a:pPr>
            <a:r>
              <a:rPr lang="en-US" sz="23000" spc="-30" dirty="0">
                <a:solidFill>
                  <a:srgbClr val="95C12E"/>
                </a:solidFill>
              </a:rPr>
              <a:t>2</a:t>
            </a:r>
            <a:endParaRPr lang="ru-RU" sz="23000" spc="-30" dirty="0">
              <a:solidFill>
                <a:srgbClr val="95C12E"/>
              </a:solidFill>
            </a:endParaRPr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12250738" y="2498758"/>
            <a:ext cx="38100" cy="3243263"/>
          </a:xfrm>
          <a:prstGeom prst="rect">
            <a:avLst/>
          </a:prstGeom>
          <a:solidFill>
            <a:srgbClr val="A0C65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808788"/>
            <a:ext cx="24385588" cy="690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8124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>
            <a:grpSpLocks noChangeAspect="1"/>
          </p:cNvGrpSpPr>
          <p:nvPr/>
        </p:nvGrpSpPr>
        <p:grpSpPr>
          <a:xfrm>
            <a:off x="1080960" y="510651"/>
            <a:ext cx="2502000" cy="940250"/>
            <a:chOff x="6778625" y="411163"/>
            <a:chExt cx="5707063" cy="2144712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10464800" y="1212850"/>
              <a:ext cx="2020888" cy="568325"/>
            </a:xfrm>
            <a:custGeom>
              <a:avLst/>
              <a:gdLst/>
              <a:ahLst/>
              <a:cxnLst>
                <a:cxn ang="0">
                  <a:pos x="5917" y="0"/>
                </a:cxn>
                <a:cxn ang="0">
                  <a:pos x="5045" y="0"/>
                </a:cxn>
                <a:cxn ang="0">
                  <a:pos x="5373" y="853"/>
                </a:cxn>
                <a:cxn ang="0">
                  <a:pos x="5745" y="839"/>
                </a:cxn>
                <a:cxn ang="0">
                  <a:pos x="4532" y="0"/>
                </a:cxn>
                <a:cxn ang="0">
                  <a:pos x="3634" y="731"/>
                </a:cxn>
                <a:cxn ang="0">
                  <a:pos x="3306" y="1788"/>
                </a:cxn>
                <a:cxn ang="0">
                  <a:pos x="4204" y="1039"/>
                </a:cxn>
                <a:cxn ang="0">
                  <a:pos x="2962" y="1788"/>
                </a:cxn>
                <a:cxn ang="0">
                  <a:pos x="1480" y="1788"/>
                </a:cxn>
                <a:cxn ang="0">
                  <a:pos x="2521" y="1471"/>
                </a:cxn>
                <a:cxn ang="0">
                  <a:pos x="2016" y="1178"/>
                </a:cxn>
                <a:cxn ang="0">
                  <a:pos x="328" y="673"/>
                </a:cxn>
                <a:cxn ang="0">
                  <a:pos x="1112" y="0"/>
                </a:cxn>
                <a:cxn ang="0">
                  <a:pos x="673" y="1788"/>
                </a:cxn>
                <a:cxn ang="0">
                  <a:pos x="765" y="1782"/>
                </a:cxn>
                <a:cxn ang="0">
                  <a:pos x="849" y="1764"/>
                </a:cxn>
                <a:cxn ang="0">
                  <a:pos x="925" y="1736"/>
                </a:cxn>
                <a:cxn ang="0">
                  <a:pos x="994" y="1698"/>
                </a:cxn>
                <a:cxn ang="0">
                  <a:pos x="1055" y="1650"/>
                </a:cxn>
                <a:cxn ang="0">
                  <a:pos x="1105" y="1592"/>
                </a:cxn>
                <a:cxn ang="0">
                  <a:pos x="1148" y="1527"/>
                </a:cxn>
                <a:cxn ang="0">
                  <a:pos x="1180" y="1455"/>
                </a:cxn>
                <a:cxn ang="0">
                  <a:pos x="1203" y="1376"/>
                </a:cxn>
                <a:cxn ang="0">
                  <a:pos x="1215" y="1290"/>
                </a:cxn>
                <a:cxn ang="0">
                  <a:pos x="1217" y="1199"/>
                </a:cxn>
                <a:cxn ang="0">
                  <a:pos x="1208" y="1113"/>
                </a:cxn>
                <a:cxn ang="0">
                  <a:pos x="1188" y="1031"/>
                </a:cxn>
                <a:cxn ang="0">
                  <a:pos x="1159" y="957"/>
                </a:cxn>
                <a:cxn ang="0">
                  <a:pos x="1120" y="888"/>
                </a:cxn>
                <a:cxn ang="0">
                  <a:pos x="1071" y="829"/>
                </a:cxn>
                <a:cxn ang="0">
                  <a:pos x="1014" y="778"/>
                </a:cxn>
                <a:cxn ang="0">
                  <a:pos x="948" y="735"/>
                </a:cxn>
                <a:cxn ang="0">
                  <a:pos x="875" y="704"/>
                </a:cxn>
                <a:cxn ang="0">
                  <a:pos x="793" y="683"/>
                </a:cxn>
                <a:cxn ang="0">
                  <a:pos x="704" y="673"/>
                </a:cxn>
                <a:cxn ang="0">
                  <a:pos x="328" y="984"/>
                </a:cxn>
                <a:cxn ang="0">
                  <a:pos x="683" y="985"/>
                </a:cxn>
                <a:cxn ang="0">
                  <a:pos x="720" y="991"/>
                </a:cxn>
                <a:cxn ang="0">
                  <a:pos x="753" y="1002"/>
                </a:cxn>
                <a:cxn ang="0">
                  <a:pos x="785" y="1017"/>
                </a:cxn>
                <a:cxn ang="0">
                  <a:pos x="812" y="1037"/>
                </a:cxn>
                <a:cxn ang="0">
                  <a:pos x="834" y="1061"/>
                </a:cxn>
                <a:cxn ang="0">
                  <a:pos x="853" y="1088"/>
                </a:cxn>
                <a:cxn ang="0">
                  <a:pos x="869" y="1119"/>
                </a:cxn>
                <a:cxn ang="0">
                  <a:pos x="885" y="1178"/>
                </a:cxn>
                <a:cxn ang="0">
                  <a:pos x="888" y="1258"/>
                </a:cxn>
                <a:cxn ang="0">
                  <a:pos x="874" y="1332"/>
                </a:cxn>
                <a:cxn ang="0">
                  <a:pos x="859" y="1363"/>
                </a:cxn>
                <a:cxn ang="0">
                  <a:pos x="841" y="1392"/>
                </a:cxn>
                <a:cxn ang="0">
                  <a:pos x="820" y="1417"/>
                </a:cxn>
                <a:cxn ang="0">
                  <a:pos x="794" y="1437"/>
                </a:cxn>
                <a:cxn ang="0">
                  <a:pos x="765" y="1454"/>
                </a:cxn>
                <a:cxn ang="0">
                  <a:pos x="732" y="1466"/>
                </a:cxn>
                <a:cxn ang="0">
                  <a:pos x="695" y="1473"/>
                </a:cxn>
                <a:cxn ang="0">
                  <a:pos x="656" y="1477"/>
                </a:cxn>
              </a:cxnLst>
              <a:rect l="0" t="0" r="r" b="b"/>
              <a:pathLst>
                <a:path w="6365" h="1788">
                  <a:moveTo>
                    <a:pt x="5745" y="839"/>
                  </a:moveTo>
                  <a:lnTo>
                    <a:pt x="6309" y="0"/>
                  </a:lnTo>
                  <a:lnTo>
                    <a:pt x="5917" y="0"/>
                  </a:lnTo>
                  <a:lnTo>
                    <a:pt x="5373" y="848"/>
                  </a:lnTo>
                  <a:lnTo>
                    <a:pt x="5373" y="0"/>
                  </a:lnTo>
                  <a:lnTo>
                    <a:pt x="5045" y="0"/>
                  </a:lnTo>
                  <a:lnTo>
                    <a:pt x="5045" y="1788"/>
                  </a:lnTo>
                  <a:lnTo>
                    <a:pt x="5373" y="1788"/>
                  </a:lnTo>
                  <a:lnTo>
                    <a:pt x="5373" y="853"/>
                  </a:lnTo>
                  <a:lnTo>
                    <a:pt x="5964" y="1788"/>
                  </a:lnTo>
                  <a:lnTo>
                    <a:pt x="6365" y="1788"/>
                  </a:lnTo>
                  <a:lnTo>
                    <a:pt x="5745" y="839"/>
                  </a:lnTo>
                  <a:close/>
                  <a:moveTo>
                    <a:pt x="4204" y="1788"/>
                  </a:moveTo>
                  <a:lnTo>
                    <a:pt x="4532" y="1788"/>
                  </a:lnTo>
                  <a:lnTo>
                    <a:pt x="4532" y="0"/>
                  </a:lnTo>
                  <a:lnTo>
                    <a:pt x="4204" y="0"/>
                  </a:lnTo>
                  <a:lnTo>
                    <a:pt x="4204" y="731"/>
                  </a:lnTo>
                  <a:lnTo>
                    <a:pt x="3634" y="731"/>
                  </a:lnTo>
                  <a:lnTo>
                    <a:pt x="3634" y="0"/>
                  </a:lnTo>
                  <a:lnTo>
                    <a:pt x="3306" y="0"/>
                  </a:lnTo>
                  <a:lnTo>
                    <a:pt x="3306" y="1788"/>
                  </a:lnTo>
                  <a:lnTo>
                    <a:pt x="3634" y="1788"/>
                  </a:lnTo>
                  <a:lnTo>
                    <a:pt x="3634" y="1039"/>
                  </a:lnTo>
                  <a:lnTo>
                    <a:pt x="4204" y="1039"/>
                  </a:lnTo>
                  <a:lnTo>
                    <a:pt x="4204" y="1788"/>
                  </a:lnTo>
                  <a:close/>
                  <a:moveTo>
                    <a:pt x="2619" y="1788"/>
                  </a:moveTo>
                  <a:lnTo>
                    <a:pt x="2962" y="1788"/>
                  </a:lnTo>
                  <a:lnTo>
                    <a:pt x="2349" y="0"/>
                  </a:lnTo>
                  <a:lnTo>
                    <a:pt x="2091" y="0"/>
                  </a:lnTo>
                  <a:lnTo>
                    <a:pt x="1480" y="1788"/>
                  </a:lnTo>
                  <a:lnTo>
                    <a:pt x="1822" y="1788"/>
                  </a:lnTo>
                  <a:lnTo>
                    <a:pt x="1923" y="1471"/>
                  </a:lnTo>
                  <a:lnTo>
                    <a:pt x="2521" y="1471"/>
                  </a:lnTo>
                  <a:lnTo>
                    <a:pt x="2619" y="1788"/>
                  </a:lnTo>
                  <a:close/>
                  <a:moveTo>
                    <a:pt x="2434" y="1178"/>
                  </a:moveTo>
                  <a:lnTo>
                    <a:pt x="2016" y="1178"/>
                  </a:lnTo>
                  <a:lnTo>
                    <a:pt x="2229" y="528"/>
                  </a:lnTo>
                  <a:lnTo>
                    <a:pt x="2434" y="1178"/>
                  </a:lnTo>
                  <a:close/>
                  <a:moveTo>
                    <a:pt x="328" y="673"/>
                  </a:moveTo>
                  <a:lnTo>
                    <a:pt x="328" y="311"/>
                  </a:lnTo>
                  <a:lnTo>
                    <a:pt x="1112" y="311"/>
                  </a:lnTo>
                  <a:lnTo>
                    <a:pt x="1112" y="0"/>
                  </a:lnTo>
                  <a:lnTo>
                    <a:pt x="0" y="0"/>
                  </a:lnTo>
                  <a:lnTo>
                    <a:pt x="0" y="1788"/>
                  </a:lnTo>
                  <a:lnTo>
                    <a:pt x="673" y="1788"/>
                  </a:lnTo>
                  <a:lnTo>
                    <a:pt x="704" y="1787"/>
                  </a:lnTo>
                  <a:lnTo>
                    <a:pt x="734" y="1785"/>
                  </a:lnTo>
                  <a:lnTo>
                    <a:pt x="765" y="1782"/>
                  </a:lnTo>
                  <a:lnTo>
                    <a:pt x="793" y="1778"/>
                  </a:lnTo>
                  <a:lnTo>
                    <a:pt x="821" y="1771"/>
                  </a:lnTo>
                  <a:lnTo>
                    <a:pt x="849" y="1764"/>
                  </a:lnTo>
                  <a:lnTo>
                    <a:pt x="875" y="1756"/>
                  </a:lnTo>
                  <a:lnTo>
                    <a:pt x="901" y="1746"/>
                  </a:lnTo>
                  <a:lnTo>
                    <a:pt x="925" y="1736"/>
                  </a:lnTo>
                  <a:lnTo>
                    <a:pt x="949" y="1724"/>
                  </a:lnTo>
                  <a:lnTo>
                    <a:pt x="973" y="1711"/>
                  </a:lnTo>
                  <a:lnTo>
                    <a:pt x="994" y="1698"/>
                  </a:lnTo>
                  <a:lnTo>
                    <a:pt x="1015" y="1682"/>
                  </a:lnTo>
                  <a:lnTo>
                    <a:pt x="1035" y="1666"/>
                  </a:lnTo>
                  <a:lnTo>
                    <a:pt x="1055" y="1650"/>
                  </a:lnTo>
                  <a:lnTo>
                    <a:pt x="1072" y="1632"/>
                  </a:lnTo>
                  <a:lnTo>
                    <a:pt x="1089" y="1612"/>
                  </a:lnTo>
                  <a:lnTo>
                    <a:pt x="1105" y="1592"/>
                  </a:lnTo>
                  <a:lnTo>
                    <a:pt x="1121" y="1572"/>
                  </a:lnTo>
                  <a:lnTo>
                    <a:pt x="1134" y="1550"/>
                  </a:lnTo>
                  <a:lnTo>
                    <a:pt x="1148" y="1527"/>
                  </a:lnTo>
                  <a:lnTo>
                    <a:pt x="1160" y="1505"/>
                  </a:lnTo>
                  <a:lnTo>
                    <a:pt x="1170" y="1480"/>
                  </a:lnTo>
                  <a:lnTo>
                    <a:pt x="1180" y="1455"/>
                  </a:lnTo>
                  <a:lnTo>
                    <a:pt x="1189" y="1429"/>
                  </a:lnTo>
                  <a:lnTo>
                    <a:pt x="1196" y="1402"/>
                  </a:lnTo>
                  <a:lnTo>
                    <a:pt x="1203" y="1376"/>
                  </a:lnTo>
                  <a:lnTo>
                    <a:pt x="1208" y="1347"/>
                  </a:lnTo>
                  <a:lnTo>
                    <a:pt x="1213" y="1319"/>
                  </a:lnTo>
                  <a:lnTo>
                    <a:pt x="1215" y="1290"/>
                  </a:lnTo>
                  <a:lnTo>
                    <a:pt x="1217" y="1260"/>
                  </a:lnTo>
                  <a:lnTo>
                    <a:pt x="1217" y="1230"/>
                  </a:lnTo>
                  <a:lnTo>
                    <a:pt x="1217" y="1199"/>
                  </a:lnTo>
                  <a:lnTo>
                    <a:pt x="1215" y="1170"/>
                  </a:lnTo>
                  <a:lnTo>
                    <a:pt x="1212" y="1141"/>
                  </a:lnTo>
                  <a:lnTo>
                    <a:pt x="1208" y="1113"/>
                  </a:lnTo>
                  <a:lnTo>
                    <a:pt x="1203" y="1085"/>
                  </a:lnTo>
                  <a:lnTo>
                    <a:pt x="1196" y="1058"/>
                  </a:lnTo>
                  <a:lnTo>
                    <a:pt x="1188" y="1031"/>
                  </a:lnTo>
                  <a:lnTo>
                    <a:pt x="1180" y="1005"/>
                  </a:lnTo>
                  <a:lnTo>
                    <a:pt x="1170" y="980"/>
                  </a:lnTo>
                  <a:lnTo>
                    <a:pt x="1159" y="957"/>
                  </a:lnTo>
                  <a:lnTo>
                    <a:pt x="1148" y="933"/>
                  </a:lnTo>
                  <a:lnTo>
                    <a:pt x="1134" y="911"/>
                  </a:lnTo>
                  <a:lnTo>
                    <a:pt x="1120" y="888"/>
                  </a:lnTo>
                  <a:lnTo>
                    <a:pt x="1105" y="868"/>
                  </a:lnTo>
                  <a:lnTo>
                    <a:pt x="1088" y="848"/>
                  </a:lnTo>
                  <a:lnTo>
                    <a:pt x="1071" y="829"/>
                  </a:lnTo>
                  <a:lnTo>
                    <a:pt x="1053" y="811"/>
                  </a:lnTo>
                  <a:lnTo>
                    <a:pt x="1034" y="794"/>
                  </a:lnTo>
                  <a:lnTo>
                    <a:pt x="1014" y="778"/>
                  </a:lnTo>
                  <a:lnTo>
                    <a:pt x="993" y="762"/>
                  </a:lnTo>
                  <a:lnTo>
                    <a:pt x="971" y="749"/>
                  </a:lnTo>
                  <a:lnTo>
                    <a:pt x="948" y="735"/>
                  </a:lnTo>
                  <a:lnTo>
                    <a:pt x="924" y="724"/>
                  </a:lnTo>
                  <a:lnTo>
                    <a:pt x="899" y="714"/>
                  </a:lnTo>
                  <a:lnTo>
                    <a:pt x="875" y="704"/>
                  </a:lnTo>
                  <a:lnTo>
                    <a:pt x="848" y="696"/>
                  </a:lnTo>
                  <a:lnTo>
                    <a:pt x="821" y="688"/>
                  </a:lnTo>
                  <a:lnTo>
                    <a:pt x="793" y="683"/>
                  </a:lnTo>
                  <a:lnTo>
                    <a:pt x="764" y="678"/>
                  </a:lnTo>
                  <a:lnTo>
                    <a:pt x="734" y="675"/>
                  </a:lnTo>
                  <a:lnTo>
                    <a:pt x="704" y="673"/>
                  </a:lnTo>
                  <a:lnTo>
                    <a:pt x="673" y="673"/>
                  </a:lnTo>
                  <a:lnTo>
                    <a:pt x="328" y="673"/>
                  </a:lnTo>
                  <a:close/>
                  <a:moveTo>
                    <a:pt x="328" y="984"/>
                  </a:moveTo>
                  <a:lnTo>
                    <a:pt x="656" y="984"/>
                  </a:lnTo>
                  <a:lnTo>
                    <a:pt x="669" y="985"/>
                  </a:lnTo>
                  <a:lnTo>
                    <a:pt x="683" y="985"/>
                  </a:lnTo>
                  <a:lnTo>
                    <a:pt x="695" y="987"/>
                  </a:lnTo>
                  <a:lnTo>
                    <a:pt x="707" y="988"/>
                  </a:lnTo>
                  <a:lnTo>
                    <a:pt x="720" y="991"/>
                  </a:lnTo>
                  <a:lnTo>
                    <a:pt x="732" y="995"/>
                  </a:lnTo>
                  <a:lnTo>
                    <a:pt x="743" y="998"/>
                  </a:lnTo>
                  <a:lnTo>
                    <a:pt x="753" y="1002"/>
                  </a:lnTo>
                  <a:lnTo>
                    <a:pt x="765" y="1007"/>
                  </a:lnTo>
                  <a:lnTo>
                    <a:pt x="775" y="1012"/>
                  </a:lnTo>
                  <a:lnTo>
                    <a:pt x="785" y="1017"/>
                  </a:lnTo>
                  <a:lnTo>
                    <a:pt x="794" y="1024"/>
                  </a:lnTo>
                  <a:lnTo>
                    <a:pt x="803" y="1031"/>
                  </a:lnTo>
                  <a:lnTo>
                    <a:pt x="812" y="1037"/>
                  </a:lnTo>
                  <a:lnTo>
                    <a:pt x="820" y="1044"/>
                  </a:lnTo>
                  <a:lnTo>
                    <a:pt x="828" y="1053"/>
                  </a:lnTo>
                  <a:lnTo>
                    <a:pt x="834" y="1061"/>
                  </a:lnTo>
                  <a:lnTo>
                    <a:pt x="841" y="1070"/>
                  </a:lnTo>
                  <a:lnTo>
                    <a:pt x="848" y="1079"/>
                  </a:lnTo>
                  <a:lnTo>
                    <a:pt x="853" y="1088"/>
                  </a:lnTo>
                  <a:lnTo>
                    <a:pt x="859" y="1098"/>
                  </a:lnTo>
                  <a:lnTo>
                    <a:pt x="865" y="1108"/>
                  </a:lnTo>
                  <a:lnTo>
                    <a:pt x="869" y="1119"/>
                  </a:lnTo>
                  <a:lnTo>
                    <a:pt x="874" y="1131"/>
                  </a:lnTo>
                  <a:lnTo>
                    <a:pt x="880" y="1153"/>
                  </a:lnTo>
                  <a:lnTo>
                    <a:pt x="885" y="1178"/>
                  </a:lnTo>
                  <a:lnTo>
                    <a:pt x="888" y="1204"/>
                  </a:lnTo>
                  <a:lnTo>
                    <a:pt x="889" y="1230"/>
                  </a:lnTo>
                  <a:lnTo>
                    <a:pt x="888" y="1258"/>
                  </a:lnTo>
                  <a:lnTo>
                    <a:pt x="885" y="1283"/>
                  </a:lnTo>
                  <a:lnTo>
                    <a:pt x="880" y="1308"/>
                  </a:lnTo>
                  <a:lnTo>
                    <a:pt x="874" y="1332"/>
                  </a:lnTo>
                  <a:lnTo>
                    <a:pt x="869" y="1342"/>
                  </a:lnTo>
                  <a:lnTo>
                    <a:pt x="865" y="1353"/>
                  </a:lnTo>
                  <a:lnTo>
                    <a:pt x="859" y="1363"/>
                  </a:lnTo>
                  <a:lnTo>
                    <a:pt x="853" y="1373"/>
                  </a:lnTo>
                  <a:lnTo>
                    <a:pt x="848" y="1382"/>
                  </a:lnTo>
                  <a:lnTo>
                    <a:pt x="841" y="1392"/>
                  </a:lnTo>
                  <a:lnTo>
                    <a:pt x="834" y="1400"/>
                  </a:lnTo>
                  <a:lnTo>
                    <a:pt x="828" y="1409"/>
                  </a:lnTo>
                  <a:lnTo>
                    <a:pt x="820" y="1417"/>
                  </a:lnTo>
                  <a:lnTo>
                    <a:pt x="812" y="1424"/>
                  </a:lnTo>
                  <a:lnTo>
                    <a:pt x="803" y="1431"/>
                  </a:lnTo>
                  <a:lnTo>
                    <a:pt x="794" y="1437"/>
                  </a:lnTo>
                  <a:lnTo>
                    <a:pt x="785" y="1443"/>
                  </a:lnTo>
                  <a:lnTo>
                    <a:pt x="775" y="1449"/>
                  </a:lnTo>
                  <a:lnTo>
                    <a:pt x="765" y="1454"/>
                  </a:lnTo>
                  <a:lnTo>
                    <a:pt x="753" y="1459"/>
                  </a:lnTo>
                  <a:lnTo>
                    <a:pt x="743" y="1463"/>
                  </a:lnTo>
                  <a:lnTo>
                    <a:pt x="732" y="1466"/>
                  </a:lnTo>
                  <a:lnTo>
                    <a:pt x="720" y="1469"/>
                  </a:lnTo>
                  <a:lnTo>
                    <a:pt x="707" y="1472"/>
                  </a:lnTo>
                  <a:lnTo>
                    <a:pt x="695" y="1473"/>
                  </a:lnTo>
                  <a:lnTo>
                    <a:pt x="683" y="1475"/>
                  </a:lnTo>
                  <a:lnTo>
                    <a:pt x="669" y="1475"/>
                  </a:lnTo>
                  <a:lnTo>
                    <a:pt x="656" y="1477"/>
                  </a:lnTo>
                  <a:lnTo>
                    <a:pt x="328" y="1477"/>
                  </a:lnTo>
                  <a:lnTo>
                    <a:pt x="328" y="984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6778625" y="411163"/>
              <a:ext cx="2020888" cy="2144712"/>
            </a:xfrm>
            <a:custGeom>
              <a:avLst/>
              <a:gdLst/>
              <a:ahLst/>
              <a:cxnLst>
                <a:cxn ang="0">
                  <a:pos x="6365" y="6357"/>
                </a:cxn>
                <a:cxn ang="0">
                  <a:pos x="2996" y="4768"/>
                </a:cxn>
                <a:cxn ang="0">
                  <a:pos x="4494" y="6357"/>
                </a:cxn>
                <a:cxn ang="0">
                  <a:pos x="4868" y="6755"/>
                </a:cxn>
                <a:cxn ang="0">
                  <a:pos x="4494" y="5960"/>
                </a:cxn>
                <a:cxn ang="0">
                  <a:pos x="3370" y="5166"/>
                </a:cxn>
                <a:cxn ang="0">
                  <a:pos x="4494" y="5960"/>
                </a:cxn>
                <a:cxn ang="0">
                  <a:pos x="5991" y="5166"/>
                </a:cxn>
                <a:cxn ang="0">
                  <a:pos x="4868" y="5961"/>
                </a:cxn>
                <a:cxn ang="0">
                  <a:pos x="0" y="4371"/>
                </a:cxn>
                <a:cxn ang="0">
                  <a:pos x="6365" y="3973"/>
                </a:cxn>
                <a:cxn ang="0">
                  <a:pos x="0" y="4371"/>
                </a:cxn>
                <a:cxn ang="0">
                  <a:pos x="6365" y="3576"/>
                </a:cxn>
                <a:cxn ang="0">
                  <a:pos x="5804" y="0"/>
                </a:cxn>
                <a:cxn ang="0">
                  <a:pos x="5243" y="597"/>
                </a:cxn>
                <a:cxn ang="0">
                  <a:pos x="4681" y="0"/>
                </a:cxn>
                <a:cxn ang="0">
                  <a:pos x="3744" y="3576"/>
                </a:cxn>
                <a:cxn ang="0">
                  <a:pos x="4120" y="1193"/>
                </a:cxn>
                <a:cxn ang="0">
                  <a:pos x="4868" y="3576"/>
                </a:cxn>
                <a:cxn ang="0">
                  <a:pos x="5243" y="1193"/>
                </a:cxn>
                <a:cxn ang="0">
                  <a:pos x="5991" y="3576"/>
                </a:cxn>
                <a:cxn ang="0">
                  <a:pos x="3370" y="3576"/>
                </a:cxn>
                <a:cxn ang="0">
                  <a:pos x="1873" y="0"/>
                </a:cxn>
                <a:cxn ang="0">
                  <a:pos x="2247" y="398"/>
                </a:cxn>
                <a:cxn ang="0">
                  <a:pos x="2996" y="3178"/>
                </a:cxn>
                <a:cxn ang="0">
                  <a:pos x="2247" y="398"/>
                </a:cxn>
                <a:cxn ang="0">
                  <a:pos x="1499" y="3576"/>
                </a:cxn>
                <a:cxn ang="0">
                  <a:pos x="936" y="0"/>
                </a:cxn>
                <a:cxn ang="0">
                  <a:pos x="0" y="994"/>
                </a:cxn>
                <a:cxn ang="0">
                  <a:pos x="0" y="3576"/>
                </a:cxn>
                <a:cxn ang="0">
                  <a:pos x="1123" y="398"/>
                </a:cxn>
                <a:cxn ang="0">
                  <a:pos x="375" y="3178"/>
                </a:cxn>
                <a:cxn ang="0">
                  <a:pos x="2621" y="4768"/>
                </a:cxn>
                <a:cxn ang="0">
                  <a:pos x="0" y="6755"/>
                </a:cxn>
                <a:cxn ang="0">
                  <a:pos x="375" y="6357"/>
                </a:cxn>
                <a:cxn ang="0">
                  <a:pos x="2621" y="4768"/>
                </a:cxn>
                <a:cxn ang="0">
                  <a:pos x="375" y="5960"/>
                </a:cxn>
                <a:cxn ang="0">
                  <a:pos x="2247" y="5166"/>
                </a:cxn>
              </a:cxnLst>
              <a:rect l="0" t="0" r="r" b="b"/>
              <a:pathLst>
                <a:path w="6365" h="6755">
                  <a:moveTo>
                    <a:pt x="4868" y="6357"/>
                  </a:moveTo>
                  <a:lnTo>
                    <a:pt x="6365" y="6357"/>
                  </a:lnTo>
                  <a:lnTo>
                    <a:pt x="6365" y="4768"/>
                  </a:lnTo>
                  <a:lnTo>
                    <a:pt x="2996" y="4768"/>
                  </a:lnTo>
                  <a:lnTo>
                    <a:pt x="2996" y="6357"/>
                  </a:lnTo>
                  <a:lnTo>
                    <a:pt x="4494" y="6357"/>
                  </a:lnTo>
                  <a:lnTo>
                    <a:pt x="4494" y="6755"/>
                  </a:lnTo>
                  <a:lnTo>
                    <a:pt x="4868" y="6755"/>
                  </a:lnTo>
                  <a:lnTo>
                    <a:pt x="4868" y="6357"/>
                  </a:lnTo>
                  <a:close/>
                  <a:moveTo>
                    <a:pt x="4494" y="5960"/>
                  </a:moveTo>
                  <a:lnTo>
                    <a:pt x="3370" y="5960"/>
                  </a:lnTo>
                  <a:lnTo>
                    <a:pt x="3370" y="5166"/>
                  </a:lnTo>
                  <a:lnTo>
                    <a:pt x="4494" y="5166"/>
                  </a:lnTo>
                  <a:lnTo>
                    <a:pt x="4494" y="5960"/>
                  </a:lnTo>
                  <a:close/>
                  <a:moveTo>
                    <a:pt x="4868" y="5166"/>
                  </a:moveTo>
                  <a:lnTo>
                    <a:pt x="5991" y="5166"/>
                  </a:lnTo>
                  <a:lnTo>
                    <a:pt x="5991" y="5961"/>
                  </a:lnTo>
                  <a:lnTo>
                    <a:pt x="4868" y="5961"/>
                  </a:lnTo>
                  <a:lnTo>
                    <a:pt x="4868" y="5166"/>
                  </a:lnTo>
                  <a:close/>
                  <a:moveTo>
                    <a:pt x="0" y="4371"/>
                  </a:moveTo>
                  <a:lnTo>
                    <a:pt x="6365" y="4371"/>
                  </a:lnTo>
                  <a:lnTo>
                    <a:pt x="6365" y="3973"/>
                  </a:lnTo>
                  <a:lnTo>
                    <a:pt x="0" y="3973"/>
                  </a:lnTo>
                  <a:lnTo>
                    <a:pt x="0" y="4371"/>
                  </a:lnTo>
                  <a:close/>
                  <a:moveTo>
                    <a:pt x="5991" y="3576"/>
                  </a:moveTo>
                  <a:lnTo>
                    <a:pt x="6365" y="3576"/>
                  </a:lnTo>
                  <a:lnTo>
                    <a:pt x="6365" y="0"/>
                  </a:lnTo>
                  <a:lnTo>
                    <a:pt x="5804" y="0"/>
                  </a:lnTo>
                  <a:lnTo>
                    <a:pt x="5804" y="1"/>
                  </a:lnTo>
                  <a:lnTo>
                    <a:pt x="5243" y="597"/>
                  </a:lnTo>
                  <a:lnTo>
                    <a:pt x="5243" y="0"/>
                  </a:lnTo>
                  <a:lnTo>
                    <a:pt x="4681" y="0"/>
                  </a:lnTo>
                  <a:lnTo>
                    <a:pt x="3744" y="994"/>
                  </a:lnTo>
                  <a:lnTo>
                    <a:pt x="3744" y="3576"/>
                  </a:lnTo>
                  <a:lnTo>
                    <a:pt x="4120" y="3576"/>
                  </a:lnTo>
                  <a:lnTo>
                    <a:pt x="4120" y="1193"/>
                  </a:lnTo>
                  <a:lnTo>
                    <a:pt x="4868" y="398"/>
                  </a:lnTo>
                  <a:lnTo>
                    <a:pt x="4868" y="3576"/>
                  </a:lnTo>
                  <a:lnTo>
                    <a:pt x="5243" y="3576"/>
                  </a:lnTo>
                  <a:lnTo>
                    <a:pt x="5243" y="1193"/>
                  </a:lnTo>
                  <a:lnTo>
                    <a:pt x="5991" y="398"/>
                  </a:lnTo>
                  <a:lnTo>
                    <a:pt x="5991" y="3576"/>
                  </a:lnTo>
                  <a:close/>
                  <a:moveTo>
                    <a:pt x="1873" y="3576"/>
                  </a:moveTo>
                  <a:lnTo>
                    <a:pt x="3370" y="3576"/>
                  </a:lnTo>
                  <a:lnTo>
                    <a:pt x="3370" y="0"/>
                  </a:lnTo>
                  <a:lnTo>
                    <a:pt x="1873" y="0"/>
                  </a:lnTo>
                  <a:lnTo>
                    <a:pt x="1873" y="3576"/>
                  </a:lnTo>
                  <a:close/>
                  <a:moveTo>
                    <a:pt x="2247" y="398"/>
                  </a:moveTo>
                  <a:lnTo>
                    <a:pt x="2996" y="398"/>
                  </a:lnTo>
                  <a:lnTo>
                    <a:pt x="2996" y="3178"/>
                  </a:lnTo>
                  <a:lnTo>
                    <a:pt x="2247" y="3178"/>
                  </a:lnTo>
                  <a:lnTo>
                    <a:pt x="2247" y="398"/>
                  </a:lnTo>
                  <a:close/>
                  <a:moveTo>
                    <a:pt x="0" y="3576"/>
                  </a:moveTo>
                  <a:lnTo>
                    <a:pt x="1499" y="3576"/>
                  </a:lnTo>
                  <a:lnTo>
                    <a:pt x="1499" y="0"/>
                  </a:lnTo>
                  <a:lnTo>
                    <a:pt x="936" y="0"/>
                  </a:lnTo>
                  <a:lnTo>
                    <a:pt x="936" y="0"/>
                  </a:lnTo>
                  <a:lnTo>
                    <a:pt x="0" y="994"/>
                  </a:lnTo>
                  <a:lnTo>
                    <a:pt x="0" y="994"/>
                  </a:lnTo>
                  <a:lnTo>
                    <a:pt x="0" y="3576"/>
                  </a:lnTo>
                  <a:close/>
                  <a:moveTo>
                    <a:pt x="375" y="1193"/>
                  </a:moveTo>
                  <a:lnTo>
                    <a:pt x="1123" y="398"/>
                  </a:lnTo>
                  <a:lnTo>
                    <a:pt x="1123" y="3178"/>
                  </a:lnTo>
                  <a:lnTo>
                    <a:pt x="375" y="3178"/>
                  </a:lnTo>
                  <a:lnTo>
                    <a:pt x="375" y="1193"/>
                  </a:lnTo>
                  <a:close/>
                  <a:moveTo>
                    <a:pt x="2621" y="4768"/>
                  </a:moveTo>
                  <a:lnTo>
                    <a:pt x="0" y="4768"/>
                  </a:lnTo>
                  <a:lnTo>
                    <a:pt x="0" y="6755"/>
                  </a:lnTo>
                  <a:lnTo>
                    <a:pt x="375" y="6755"/>
                  </a:lnTo>
                  <a:lnTo>
                    <a:pt x="375" y="6357"/>
                  </a:lnTo>
                  <a:lnTo>
                    <a:pt x="2621" y="6357"/>
                  </a:lnTo>
                  <a:lnTo>
                    <a:pt x="2621" y="4768"/>
                  </a:lnTo>
                  <a:close/>
                  <a:moveTo>
                    <a:pt x="2247" y="5960"/>
                  </a:moveTo>
                  <a:lnTo>
                    <a:pt x="375" y="5960"/>
                  </a:lnTo>
                  <a:lnTo>
                    <a:pt x="375" y="5166"/>
                  </a:lnTo>
                  <a:lnTo>
                    <a:pt x="2247" y="5166"/>
                  </a:lnTo>
                  <a:lnTo>
                    <a:pt x="2247" y="5960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9631363" y="411163"/>
              <a:ext cx="119063" cy="2144712"/>
            </a:xfrm>
            <a:prstGeom prst="rect">
              <a:avLst/>
            </a:prstGeom>
            <a:solidFill>
              <a:srgbClr val="95C12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0322114" y="733967"/>
            <a:ext cx="11805309" cy="51538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r"/>
            <a:r>
              <a:rPr lang="ru-RU" sz="2400" spc="-20" dirty="0">
                <a:solidFill>
                  <a:srgbClr val="76787A"/>
                </a:solidFill>
              </a:rPr>
              <a:t>Семейная ипотека. Мифы и реальность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406776" y="733967"/>
            <a:ext cx="1015263" cy="51538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r"/>
            <a:fld id="{71D70AF6-F1AB-42EC-9B47-097709924270}" type="slidenum">
              <a:rPr lang="ru-RU" sz="2400" spc="-20" smtClean="0">
                <a:solidFill>
                  <a:srgbClr val="76787A"/>
                </a:solidFill>
              </a:rPr>
              <a:pPr algn="r"/>
              <a:t>5</a:t>
            </a:fld>
            <a:endParaRPr lang="ru-RU" sz="2400" spc="-20" dirty="0">
              <a:solidFill>
                <a:srgbClr val="76787A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01575" y="2700000"/>
            <a:ext cx="7214473" cy="102867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6000" spc="-20" dirty="0">
                <a:solidFill>
                  <a:srgbClr val="2F444E"/>
                </a:solidFill>
              </a:rPr>
              <a:t>Миф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37064" y="3933744"/>
            <a:ext cx="7190862" cy="117842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97000"/>
              </a:lnSpc>
            </a:pPr>
            <a:r>
              <a:rPr lang="ru-RU" sz="2600" spc="-20" dirty="0">
                <a:solidFill>
                  <a:srgbClr val="2F444E"/>
                </a:solidFill>
              </a:rPr>
              <a:t>Чтобы оформить «Семейную ипотеку» </a:t>
            </a:r>
          </a:p>
          <a:p>
            <a:pPr>
              <a:lnSpc>
                <a:spcPct val="97000"/>
              </a:lnSpc>
            </a:pPr>
            <a:r>
              <a:rPr lang="ru-RU" sz="2600" spc="-20" dirty="0">
                <a:solidFill>
                  <a:srgbClr val="2F444E"/>
                </a:solidFill>
              </a:rPr>
              <a:t>возраст родителей должен быть </a:t>
            </a:r>
          </a:p>
          <a:p>
            <a:pPr>
              <a:lnSpc>
                <a:spcPct val="97000"/>
              </a:lnSpc>
            </a:pPr>
            <a:r>
              <a:rPr lang="ru-RU" sz="2600" spc="-20" dirty="0">
                <a:solidFill>
                  <a:srgbClr val="2F444E"/>
                </a:solidFill>
              </a:rPr>
              <a:t>не более 35 лет.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02800" y="7146000"/>
            <a:ext cx="7214473" cy="102867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6000" spc="-20" dirty="0">
                <a:solidFill>
                  <a:srgbClr val="92D050"/>
                </a:solidFill>
              </a:rPr>
              <a:t>Реальность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38289" y="8379745"/>
            <a:ext cx="7338978" cy="53367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97000"/>
              </a:lnSpc>
            </a:pPr>
            <a:r>
              <a:rPr lang="ru-RU" sz="2600" b="1" spc="-20" dirty="0">
                <a:solidFill>
                  <a:srgbClr val="2F444E"/>
                </a:solidFill>
              </a:rPr>
              <a:t>Специальных требований </a:t>
            </a:r>
            <a:endParaRPr lang="en-US" sz="2600" b="1" spc="-20" dirty="0">
              <a:solidFill>
                <a:srgbClr val="2F444E"/>
              </a:solidFill>
            </a:endParaRPr>
          </a:p>
          <a:p>
            <a:pPr>
              <a:lnSpc>
                <a:spcPct val="97000"/>
              </a:lnSpc>
            </a:pPr>
            <a:r>
              <a:rPr lang="ru-RU" sz="2600" b="1" spc="-20" dirty="0">
                <a:solidFill>
                  <a:srgbClr val="2F444E"/>
                </a:solidFill>
              </a:rPr>
              <a:t>по возрасту родителей программа </a:t>
            </a:r>
            <a:endParaRPr lang="en-US" sz="2600" b="1" spc="-20" dirty="0">
              <a:solidFill>
                <a:srgbClr val="2F444E"/>
              </a:solidFill>
            </a:endParaRPr>
          </a:p>
          <a:p>
            <a:pPr>
              <a:lnSpc>
                <a:spcPct val="97000"/>
              </a:lnSpc>
            </a:pPr>
            <a:r>
              <a:rPr lang="ru-RU" sz="2600" b="1" spc="-20" dirty="0">
                <a:solidFill>
                  <a:srgbClr val="2F444E"/>
                </a:solidFill>
              </a:rPr>
              <a:t>не предусматривает.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38289" y="9872492"/>
            <a:ext cx="7338978" cy="225826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97000"/>
              </a:lnSpc>
            </a:pPr>
            <a:r>
              <a:rPr lang="ru-RU" sz="2600" spc="-40" dirty="0">
                <a:solidFill>
                  <a:srgbClr val="2F444E"/>
                </a:solidFill>
              </a:rPr>
              <a:t>Действует стандартное ограничение максимального возраста заемщика на момент окончания кредита — 65 лет включительно</a:t>
            </a:r>
            <a:r>
              <a:rPr lang="en-US" sz="2600" spc="-40" dirty="0">
                <a:solidFill>
                  <a:srgbClr val="2F444E"/>
                </a:solidFill>
              </a:rPr>
              <a:t>.</a:t>
            </a:r>
            <a:endParaRPr lang="ru-RU" sz="2600" spc="-40" dirty="0">
              <a:solidFill>
                <a:srgbClr val="2F444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5817" y="2130201"/>
            <a:ext cx="2733341" cy="410212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98000"/>
              </a:lnSpc>
            </a:pPr>
            <a:r>
              <a:rPr lang="en-US" sz="23000" spc="-30" dirty="0">
                <a:solidFill>
                  <a:srgbClr val="95C12E"/>
                </a:solidFill>
              </a:rPr>
              <a:t>3</a:t>
            </a:r>
            <a:endParaRPr lang="ru-RU" sz="23000" spc="-30" dirty="0">
              <a:solidFill>
                <a:srgbClr val="95C12E"/>
              </a:solidFill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3592513" y="6408738"/>
            <a:ext cx="7381875" cy="38100"/>
          </a:xfrm>
          <a:prstGeom prst="rect">
            <a:avLst/>
          </a:prstGeom>
          <a:solidFill>
            <a:srgbClr val="A0C65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99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68201" y="2057400"/>
            <a:ext cx="12117388" cy="1165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8124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12249150" y="9599613"/>
            <a:ext cx="38100" cy="3203575"/>
          </a:xfrm>
          <a:prstGeom prst="rect">
            <a:avLst/>
          </a:prstGeom>
          <a:solidFill>
            <a:srgbClr val="A0C65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301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09763"/>
            <a:ext cx="24385588" cy="682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3"/>
          <p:cNvGrpSpPr>
            <a:grpSpLocks noChangeAspect="1"/>
          </p:cNvGrpSpPr>
          <p:nvPr/>
        </p:nvGrpSpPr>
        <p:grpSpPr>
          <a:xfrm>
            <a:off x="1080960" y="510651"/>
            <a:ext cx="2502000" cy="940250"/>
            <a:chOff x="6778625" y="411163"/>
            <a:chExt cx="5707063" cy="2144712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10464800" y="1212850"/>
              <a:ext cx="2020888" cy="568325"/>
            </a:xfrm>
            <a:custGeom>
              <a:avLst/>
              <a:gdLst/>
              <a:ahLst/>
              <a:cxnLst>
                <a:cxn ang="0">
                  <a:pos x="5917" y="0"/>
                </a:cxn>
                <a:cxn ang="0">
                  <a:pos x="5045" y="0"/>
                </a:cxn>
                <a:cxn ang="0">
                  <a:pos x="5373" y="853"/>
                </a:cxn>
                <a:cxn ang="0">
                  <a:pos x="5745" y="839"/>
                </a:cxn>
                <a:cxn ang="0">
                  <a:pos x="4532" y="0"/>
                </a:cxn>
                <a:cxn ang="0">
                  <a:pos x="3634" y="731"/>
                </a:cxn>
                <a:cxn ang="0">
                  <a:pos x="3306" y="1788"/>
                </a:cxn>
                <a:cxn ang="0">
                  <a:pos x="4204" y="1039"/>
                </a:cxn>
                <a:cxn ang="0">
                  <a:pos x="2962" y="1788"/>
                </a:cxn>
                <a:cxn ang="0">
                  <a:pos x="1480" y="1788"/>
                </a:cxn>
                <a:cxn ang="0">
                  <a:pos x="2521" y="1471"/>
                </a:cxn>
                <a:cxn ang="0">
                  <a:pos x="2016" y="1178"/>
                </a:cxn>
                <a:cxn ang="0">
                  <a:pos x="328" y="673"/>
                </a:cxn>
                <a:cxn ang="0">
                  <a:pos x="1112" y="0"/>
                </a:cxn>
                <a:cxn ang="0">
                  <a:pos x="673" y="1788"/>
                </a:cxn>
                <a:cxn ang="0">
                  <a:pos x="765" y="1782"/>
                </a:cxn>
                <a:cxn ang="0">
                  <a:pos x="849" y="1764"/>
                </a:cxn>
                <a:cxn ang="0">
                  <a:pos x="925" y="1736"/>
                </a:cxn>
                <a:cxn ang="0">
                  <a:pos x="994" y="1698"/>
                </a:cxn>
                <a:cxn ang="0">
                  <a:pos x="1055" y="1650"/>
                </a:cxn>
                <a:cxn ang="0">
                  <a:pos x="1105" y="1592"/>
                </a:cxn>
                <a:cxn ang="0">
                  <a:pos x="1148" y="1527"/>
                </a:cxn>
                <a:cxn ang="0">
                  <a:pos x="1180" y="1455"/>
                </a:cxn>
                <a:cxn ang="0">
                  <a:pos x="1203" y="1376"/>
                </a:cxn>
                <a:cxn ang="0">
                  <a:pos x="1215" y="1290"/>
                </a:cxn>
                <a:cxn ang="0">
                  <a:pos x="1217" y="1199"/>
                </a:cxn>
                <a:cxn ang="0">
                  <a:pos x="1208" y="1113"/>
                </a:cxn>
                <a:cxn ang="0">
                  <a:pos x="1188" y="1031"/>
                </a:cxn>
                <a:cxn ang="0">
                  <a:pos x="1159" y="957"/>
                </a:cxn>
                <a:cxn ang="0">
                  <a:pos x="1120" y="888"/>
                </a:cxn>
                <a:cxn ang="0">
                  <a:pos x="1071" y="829"/>
                </a:cxn>
                <a:cxn ang="0">
                  <a:pos x="1014" y="778"/>
                </a:cxn>
                <a:cxn ang="0">
                  <a:pos x="948" y="735"/>
                </a:cxn>
                <a:cxn ang="0">
                  <a:pos x="875" y="704"/>
                </a:cxn>
                <a:cxn ang="0">
                  <a:pos x="793" y="683"/>
                </a:cxn>
                <a:cxn ang="0">
                  <a:pos x="704" y="673"/>
                </a:cxn>
                <a:cxn ang="0">
                  <a:pos x="328" y="984"/>
                </a:cxn>
                <a:cxn ang="0">
                  <a:pos x="683" y="985"/>
                </a:cxn>
                <a:cxn ang="0">
                  <a:pos x="720" y="991"/>
                </a:cxn>
                <a:cxn ang="0">
                  <a:pos x="753" y="1002"/>
                </a:cxn>
                <a:cxn ang="0">
                  <a:pos x="785" y="1017"/>
                </a:cxn>
                <a:cxn ang="0">
                  <a:pos x="812" y="1037"/>
                </a:cxn>
                <a:cxn ang="0">
                  <a:pos x="834" y="1061"/>
                </a:cxn>
                <a:cxn ang="0">
                  <a:pos x="853" y="1088"/>
                </a:cxn>
                <a:cxn ang="0">
                  <a:pos x="869" y="1119"/>
                </a:cxn>
                <a:cxn ang="0">
                  <a:pos x="885" y="1178"/>
                </a:cxn>
                <a:cxn ang="0">
                  <a:pos x="888" y="1258"/>
                </a:cxn>
                <a:cxn ang="0">
                  <a:pos x="874" y="1332"/>
                </a:cxn>
                <a:cxn ang="0">
                  <a:pos x="859" y="1363"/>
                </a:cxn>
                <a:cxn ang="0">
                  <a:pos x="841" y="1392"/>
                </a:cxn>
                <a:cxn ang="0">
                  <a:pos x="820" y="1417"/>
                </a:cxn>
                <a:cxn ang="0">
                  <a:pos x="794" y="1437"/>
                </a:cxn>
                <a:cxn ang="0">
                  <a:pos x="765" y="1454"/>
                </a:cxn>
                <a:cxn ang="0">
                  <a:pos x="732" y="1466"/>
                </a:cxn>
                <a:cxn ang="0">
                  <a:pos x="695" y="1473"/>
                </a:cxn>
                <a:cxn ang="0">
                  <a:pos x="656" y="1477"/>
                </a:cxn>
              </a:cxnLst>
              <a:rect l="0" t="0" r="r" b="b"/>
              <a:pathLst>
                <a:path w="6365" h="1788">
                  <a:moveTo>
                    <a:pt x="5745" y="839"/>
                  </a:moveTo>
                  <a:lnTo>
                    <a:pt x="6309" y="0"/>
                  </a:lnTo>
                  <a:lnTo>
                    <a:pt x="5917" y="0"/>
                  </a:lnTo>
                  <a:lnTo>
                    <a:pt x="5373" y="848"/>
                  </a:lnTo>
                  <a:lnTo>
                    <a:pt x="5373" y="0"/>
                  </a:lnTo>
                  <a:lnTo>
                    <a:pt x="5045" y="0"/>
                  </a:lnTo>
                  <a:lnTo>
                    <a:pt x="5045" y="1788"/>
                  </a:lnTo>
                  <a:lnTo>
                    <a:pt x="5373" y="1788"/>
                  </a:lnTo>
                  <a:lnTo>
                    <a:pt x="5373" y="853"/>
                  </a:lnTo>
                  <a:lnTo>
                    <a:pt x="5964" y="1788"/>
                  </a:lnTo>
                  <a:lnTo>
                    <a:pt x="6365" y="1788"/>
                  </a:lnTo>
                  <a:lnTo>
                    <a:pt x="5745" y="839"/>
                  </a:lnTo>
                  <a:close/>
                  <a:moveTo>
                    <a:pt x="4204" y="1788"/>
                  </a:moveTo>
                  <a:lnTo>
                    <a:pt x="4532" y="1788"/>
                  </a:lnTo>
                  <a:lnTo>
                    <a:pt x="4532" y="0"/>
                  </a:lnTo>
                  <a:lnTo>
                    <a:pt x="4204" y="0"/>
                  </a:lnTo>
                  <a:lnTo>
                    <a:pt x="4204" y="731"/>
                  </a:lnTo>
                  <a:lnTo>
                    <a:pt x="3634" y="731"/>
                  </a:lnTo>
                  <a:lnTo>
                    <a:pt x="3634" y="0"/>
                  </a:lnTo>
                  <a:lnTo>
                    <a:pt x="3306" y="0"/>
                  </a:lnTo>
                  <a:lnTo>
                    <a:pt x="3306" y="1788"/>
                  </a:lnTo>
                  <a:lnTo>
                    <a:pt x="3634" y="1788"/>
                  </a:lnTo>
                  <a:lnTo>
                    <a:pt x="3634" y="1039"/>
                  </a:lnTo>
                  <a:lnTo>
                    <a:pt x="4204" y="1039"/>
                  </a:lnTo>
                  <a:lnTo>
                    <a:pt x="4204" y="1788"/>
                  </a:lnTo>
                  <a:close/>
                  <a:moveTo>
                    <a:pt x="2619" y="1788"/>
                  </a:moveTo>
                  <a:lnTo>
                    <a:pt x="2962" y="1788"/>
                  </a:lnTo>
                  <a:lnTo>
                    <a:pt x="2349" y="0"/>
                  </a:lnTo>
                  <a:lnTo>
                    <a:pt x="2091" y="0"/>
                  </a:lnTo>
                  <a:lnTo>
                    <a:pt x="1480" y="1788"/>
                  </a:lnTo>
                  <a:lnTo>
                    <a:pt x="1822" y="1788"/>
                  </a:lnTo>
                  <a:lnTo>
                    <a:pt x="1923" y="1471"/>
                  </a:lnTo>
                  <a:lnTo>
                    <a:pt x="2521" y="1471"/>
                  </a:lnTo>
                  <a:lnTo>
                    <a:pt x="2619" y="1788"/>
                  </a:lnTo>
                  <a:close/>
                  <a:moveTo>
                    <a:pt x="2434" y="1178"/>
                  </a:moveTo>
                  <a:lnTo>
                    <a:pt x="2016" y="1178"/>
                  </a:lnTo>
                  <a:lnTo>
                    <a:pt x="2229" y="528"/>
                  </a:lnTo>
                  <a:lnTo>
                    <a:pt x="2434" y="1178"/>
                  </a:lnTo>
                  <a:close/>
                  <a:moveTo>
                    <a:pt x="328" y="673"/>
                  </a:moveTo>
                  <a:lnTo>
                    <a:pt x="328" y="311"/>
                  </a:lnTo>
                  <a:lnTo>
                    <a:pt x="1112" y="311"/>
                  </a:lnTo>
                  <a:lnTo>
                    <a:pt x="1112" y="0"/>
                  </a:lnTo>
                  <a:lnTo>
                    <a:pt x="0" y="0"/>
                  </a:lnTo>
                  <a:lnTo>
                    <a:pt x="0" y="1788"/>
                  </a:lnTo>
                  <a:lnTo>
                    <a:pt x="673" y="1788"/>
                  </a:lnTo>
                  <a:lnTo>
                    <a:pt x="704" y="1787"/>
                  </a:lnTo>
                  <a:lnTo>
                    <a:pt x="734" y="1785"/>
                  </a:lnTo>
                  <a:lnTo>
                    <a:pt x="765" y="1782"/>
                  </a:lnTo>
                  <a:lnTo>
                    <a:pt x="793" y="1778"/>
                  </a:lnTo>
                  <a:lnTo>
                    <a:pt x="821" y="1771"/>
                  </a:lnTo>
                  <a:lnTo>
                    <a:pt x="849" y="1764"/>
                  </a:lnTo>
                  <a:lnTo>
                    <a:pt x="875" y="1756"/>
                  </a:lnTo>
                  <a:lnTo>
                    <a:pt x="901" y="1746"/>
                  </a:lnTo>
                  <a:lnTo>
                    <a:pt x="925" y="1736"/>
                  </a:lnTo>
                  <a:lnTo>
                    <a:pt x="949" y="1724"/>
                  </a:lnTo>
                  <a:lnTo>
                    <a:pt x="973" y="1711"/>
                  </a:lnTo>
                  <a:lnTo>
                    <a:pt x="994" y="1698"/>
                  </a:lnTo>
                  <a:lnTo>
                    <a:pt x="1015" y="1682"/>
                  </a:lnTo>
                  <a:lnTo>
                    <a:pt x="1035" y="1666"/>
                  </a:lnTo>
                  <a:lnTo>
                    <a:pt x="1055" y="1650"/>
                  </a:lnTo>
                  <a:lnTo>
                    <a:pt x="1072" y="1632"/>
                  </a:lnTo>
                  <a:lnTo>
                    <a:pt x="1089" y="1612"/>
                  </a:lnTo>
                  <a:lnTo>
                    <a:pt x="1105" y="1592"/>
                  </a:lnTo>
                  <a:lnTo>
                    <a:pt x="1121" y="1572"/>
                  </a:lnTo>
                  <a:lnTo>
                    <a:pt x="1134" y="1550"/>
                  </a:lnTo>
                  <a:lnTo>
                    <a:pt x="1148" y="1527"/>
                  </a:lnTo>
                  <a:lnTo>
                    <a:pt x="1160" y="1505"/>
                  </a:lnTo>
                  <a:lnTo>
                    <a:pt x="1170" y="1480"/>
                  </a:lnTo>
                  <a:lnTo>
                    <a:pt x="1180" y="1455"/>
                  </a:lnTo>
                  <a:lnTo>
                    <a:pt x="1189" y="1429"/>
                  </a:lnTo>
                  <a:lnTo>
                    <a:pt x="1196" y="1402"/>
                  </a:lnTo>
                  <a:lnTo>
                    <a:pt x="1203" y="1376"/>
                  </a:lnTo>
                  <a:lnTo>
                    <a:pt x="1208" y="1347"/>
                  </a:lnTo>
                  <a:lnTo>
                    <a:pt x="1213" y="1319"/>
                  </a:lnTo>
                  <a:lnTo>
                    <a:pt x="1215" y="1290"/>
                  </a:lnTo>
                  <a:lnTo>
                    <a:pt x="1217" y="1260"/>
                  </a:lnTo>
                  <a:lnTo>
                    <a:pt x="1217" y="1230"/>
                  </a:lnTo>
                  <a:lnTo>
                    <a:pt x="1217" y="1199"/>
                  </a:lnTo>
                  <a:lnTo>
                    <a:pt x="1215" y="1170"/>
                  </a:lnTo>
                  <a:lnTo>
                    <a:pt x="1212" y="1141"/>
                  </a:lnTo>
                  <a:lnTo>
                    <a:pt x="1208" y="1113"/>
                  </a:lnTo>
                  <a:lnTo>
                    <a:pt x="1203" y="1085"/>
                  </a:lnTo>
                  <a:lnTo>
                    <a:pt x="1196" y="1058"/>
                  </a:lnTo>
                  <a:lnTo>
                    <a:pt x="1188" y="1031"/>
                  </a:lnTo>
                  <a:lnTo>
                    <a:pt x="1180" y="1005"/>
                  </a:lnTo>
                  <a:lnTo>
                    <a:pt x="1170" y="980"/>
                  </a:lnTo>
                  <a:lnTo>
                    <a:pt x="1159" y="957"/>
                  </a:lnTo>
                  <a:lnTo>
                    <a:pt x="1148" y="933"/>
                  </a:lnTo>
                  <a:lnTo>
                    <a:pt x="1134" y="911"/>
                  </a:lnTo>
                  <a:lnTo>
                    <a:pt x="1120" y="888"/>
                  </a:lnTo>
                  <a:lnTo>
                    <a:pt x="1105" y="868"/>
                  </a:lnTo>
                  <a:lnTo>
                    <a:pt x="1088" y="848"/>
                  </a:lnTo>
                  <a:lnTo>
                    <a:pt x="1071" y="829"/>
                  </a:lnTo>
                  <a:lnTo>
                    <a:pt x="1053" y="811"/>
                  </a:lnTo>
                  <a:lnTo>
                    <a:pt x="1034" y="794"/>
                  </a:lnTo>
                  <a:lnTo>
                    <a:pt x="1014" y="778"/>
                  </a:lnTo>
                  <a:lnTo>
                    <a:pt x="993" y="762"/>
                  </a:lnTo>
                  <a:lnTo>
                    <a:pt x="971" y="749"/>
                  </a:lnTo>
                  <a:lnTo>
                    <a:pt x="948" y="735"/>
                  </a:lnTo>
                  <a:lnTo>
                    <a:pt x="924" y="724"/>
                  </a:lnTo>
                  <a:lnTo>
                    <a:pt x="899" y="714"/>
                  </a:lnTo>
                  <a:lnTo>
                    <a:pt x="875" y="704"/>
                  </a:lnTo>
                  <a:lnTo>
                    <a:pt x="848" y="696"/>
                  </a:lnTo>
                  <a:lnTo>
                    <a:pt x="821" y="688"/>
                  </a:lnTo>
                  <a:lnTo>
                    <a:pt x="793" y="683"/>
                  </a:lnTo>
                  <a:lnTo>
                    <a:pt x="764" y="678"/>
                  </a:lnTo>
                  <a:lnTo>
                    <a:pt x="734" y="675"/>
                  </a:lnTo>
                  <a:lnTo>
                    <a:pt x="704" y="673"/>
                  </a:lnTo>
                  <a:lnTo>
                    <a:pt x="673" y="673"/>
                  </a:lnTo>
                  <a:lnTo>
                    <a:pt x="328" y="673"/>
                  </a:lnTo>
                  <a:close/>
                  <a:moveTo>
                    <a:pt x="328" y="984"/>
                  </a:moveTo>
                  <a:lnTo>
                    <a:pt x="656" y="984"/>
                  </a:lnTo>
                  <a:lnTo>
                    <a:pt x="669" y="985"/>
                  </a:lnTo>
                  <a:lnTo>
                    <a:pt x="683" y="985"/>
                  </a:lnTo>
                  <a:lnTo>
                    <a:pt x="695" y="987"/>
                  </a:lnTo>
                  <a:lnTo>
                    <a:pt x="707" y="988"/>
                  </a:lnTo>
                  <a:lnTo>
                    <a:pt x="720" y="991"/>
                  </a:lnTo>
                  <a:lnTo>
                    <a:pt x="732" y="995"/>
                  </a:lnTo>
                  <a:lnTo>
                    <a:pt x="743" y="998"/>
                  </a:lnTo>
                  <a:lnTo>
                    <a:pt x="753" y="1002"/>
                  </a:lnTo>
                  <a:lnTo>
                    <a:pt x="765" y="1007"/>
                  </a:lnTo>
                  <a:lnTo>
                    <a:pt x="775" y="1012"/>
                  </a:lnTo>
                  <a:lnTo>
                    <a:pt x="785" y="1017"/>
                  </a:lnTo>
                  <a:lnTo>
                    <a:pt x="794" y="1024"/>
                  </a:lnTo>
                  <a:lnTo>
                    <a:pt x="803" y="1031"/>
                  </a:lnTo>
                  <a:lnTo>
                    <a:pt x="812" y="1037"/>
                  </a:lnTo>
                  <a:lnTo>
                    <a:pt x="820" y="1044"/>
                  </a:lnTo>
                  <a:lnTo>
                    <a:pt x="828" y="1053"/>
                  </a:lnTo>
                  <a:lnTo>
                    <a:pt x="834" y="1061"/>
                  </a:lnTo>
                  <a:lnTo>
                    <a:pt x="841" y="1070"/>
                  </a:lnTo>
                  <a:lnTo>
                    <a:pt x="848" y="1079"/>
                  </a:lnTo>
                  <a:lnTo>
                    <a:pt x="853" y="1088"/>
                  </a:lnTo>
                  <a:lnTo>
                    <a:pt x="859" y="1098"/>
                  </a:lnTo>
                  <a:lnTo>
                    <a:pt x="865" y="1108"/>
                  </a:lnTo>
                  <a:lnTo>
                    <a:pt x="869" y="1119"/>
                  </a:lnTo>
                  <a:lnTo>
                    <a:pt x="874" y="1131"/>
                  </a:lnTo>
                  <a:lnTo>
                    <a:pt x="880" y="1153"/>
                  </a:lnTo>
                  <a:lnTo>
                    <a:pt x="885" y="1178"/>
                  </a:lnTo>
                  <a:lnTo>
                    <a:pt x="888" y="1204"/>
                  </a:lnTo>
                  <a:lnTo>
                    <a:pt x="889" y="1230"/>
                  </a:lnTo>
                  <a:lnTo>
                    <a:pt x="888" y="1258"/>
                  </a:lnTo>
                  <a:lnTo>
                    <a:pt x="885" y="1283"/>
                  </a:lnTo>
                  <a:lnTo>
                    <a:pt x="880" y="1308"/>
                  </a:lnTo>
                  <a:lnTo>
                    <a:pt x="874" y="1332"/>
                  </a:lnTo>
                  <a:lnTo>
                    <a:pt x="869" y="1342"/>
                  </a:lnTo>
                  <a:lnTo>
                    <a:pt x="865" y="1353"/>
                  </a:lnTo>
                  <a:lnTo>
                    <a:pt x="859" y="1363"/>
                  </a:lnTo>
                  <a:lnTo>
                    <a:pt x="853" y="1373"/>
                  </a:lnTo>
                  <a:lnTo>
                    <a:pt x="848" y="1382"/>
                  </a:lnTo>
                  <a:lnTo>
                    <a:pt x="841" y="1392"/>
                  </a:lnTo>
                  <a:lnTo>
                    <a:pt x="834" y="1400"/>
                  </a:lnTo>
                  <a:lnTo>
                    <a:pt x="828" y="1409"/>
                  </a:lnTo>
                  <a:lnTo>
                    <a:pt x="820" y="1417"/>
                  </a:lnTo>
                  <a:lnTo>
                    <a:pt x="812" y="1424"/>
                  </a:lnTo>
                  <a:lnTo>
                    <a:pt x="803" y="1431"/>
                  </a:lnTo>
                  <a:lnTo>
                    <a:pt x="794" y="1437"/>
                  </a:lnTo>
                  <a:lnTo>
                    <a:pt x="785" y="1443"/>
                  </a:lnTo>
                  <a:lnTo>
                    <a:pt x="775" y="1449"/>
                  </a:lnTo>
                  <a:lnTo>
                    <a:pt x="765" y="1454"/>
                  </a:lnTo>
                  <a:lnTo>
                    <a:pt x="753" y="1459"/>
                  </a:lnTo>
                  <a:lnTo>
                    <a:pt x="743" y="1463"/>
                  </a:lnTo>
                  <a:lnTo>
                    <a:pt x="732" y="1466"/>
                  </a:lnTo>
                  <a:lnTo>
                    <a:pt x="720" y="1469"/>
                  </a:lnTo>
                  <a:lnTo>
                    <a:pt x="707" y="1472"/>
                  </a:lnTo>
                  <a:lnTo>
                    <a:pt x="695" y="1473"/>
                  </a:lnTo>
                  <a:lnTo>
                    <a:pt x="683" y="1475"/>
                  </a:lnTo>
                  <a:lnTo>
                    <a:pt x="669" y="1475"/>
                  </a:lnTo>
                  <a:lnTo>
                    <a:pt x="656" y="1477"/>
                  </a:lnTo>
                  <a:lnTo>
                    <a:pt x="328" y="1477"/>
                  </a:lnTo>
                  <a:lnTo>
                    <a:pt x="328" y="984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6778625" y="411163"/>
              <a:ext cx="2020888" cy="2144712"/>
            </a:xfrm>
            <a:custGeom>
              <a:avLst/>
              <a:gdLst/>
              <a:ahLst/>
              <a:cxnLst>
                <a:cxn ang="0">
                  <a:pos x="6365" y="6357"/>
                </a:cxn>
                <a:cxn ang="0">
                  <a:pos x="2996" y="4768"/>
                </a:cxn>
                <a:cxn ang="0">
                  <a:pos x="4494" y="6357"/>
                </a:cxn>
                <a:cxn ang="0">
                  <a:pos x="4868" y="6755"/>
                </a:cxn>
                <a:cxn ang="0">
                  <a:pos x="4494" y="5960"/>
                </a:cxn>
                <a:cxn ang="0">
                  <a:pos x="3370" y="5166"/>
                </a:cxn>
                <a:cxn ang="0">
                  <a:pos x="4494" y="5960"/>
                </a:cxn>
                <a:cxn ang="0">
                  <a:pos x="5991" y="5166"/>
                </a:cxn>
                <a:cxn ang="0">
                  <a:pos x="4868" y="5961"/>
                </a:cxn>
                <a:cxn ang="0">
                  <a:pos x="0" y="4371"/>
                </a:cxn>
                <a:cxn ang="0">
                  <a:pos x="6365" y="3973"/>
                </a:cxn>
                <a:cxn ang="0">
                  <a:pos x="0" y="4371"/>
                </a:cxn>
                <a:cxn ang="0">
                  <a:pos x="6365" y="3576"/>
                </a:cxn>
                <a:cxn ang="0">
                  <a:pos x="5804" y="0"/>
                </a:cxn>
                <a:cxn ang="0">
                  <a:pos x="5243" y="597"/>
                </a:cxn>
                <a:cxn ang="0">
                  <a:pos x="4681" y="0"/>
                </a:cxn>
                <a:cxn ang="0">
                  <a:pos x="3744" y="3576"/>
                </a:cxn>
                <a:cxn ang="0">
                  <a:pos x="4120" y="1193"/>
                </a:cxn>
                <a:cxn ang="0">
                  <a:pos x="4868" y="3576"/>
                </a:cxn>
                <a:cxn ang="0">
                  <a:pos x="5243" y="1193"/>
                </a:cxn>
                <a:cxn ang="0">
                  <a:pos x="5991" y="3576"/>
                </a:cxn>
                <a:cxn ang="0">
                  <a:pos x="3370" y="3576"/>
                </a:cxn>
                <a:cxn ang="0">
                  <a:pos x="1873" y="0"/>
                </a:cxn>
                <a:cxn ang="0">
                  <a:pos x="2247" y="398"/>
                </a:cxn>
                <a:cxn ang="0">
                  <a:pos x="2996" y="3178"/>
                </a:cxn>
                <a:cxn ang="0">
                  <a:pos x="2247" y="398"/>
                </a:cxn>
                <a:cxn ang="0">
                  <a:pos x="1499" y="3576"/>
                </a:cxn>
                <a:cxn ang="0">
                  <a:pos x="936" y="0"/>
                </a:cxn>
                <a:cxn ang="0">
                  <a:pos x="0" y="994"/>
                </a:cxn>
                <a:cxn ang="0">
                  <a:pos x="0" y="3576"/>
                </a:cxn>
                <a:cxn ang="0">
                  <a:pos x="1123" y="398"/>
                </a:cxn>
                <a:cxn ang="0">
                  <a:pos x="375" y="3178"/>
                </a:cxn>
                <a:cxn ang="0">
                  <a:pos x="2621" y="4768"/>
                </a:cxn>
                <a:cxn ang="0">
                  <a:pos x="0" y="6755"/>
                </a:cxn>
                <a:cxn ang="0">
                  <a:pos x="375" y="6357"/>
                </a:cxn>
                <a:cxn ang="0">
                  <a:pos x="2621" y="4768"/>
                </a:cxn>
                <a:cxn ang="0">
                  <a:pos x="375" y="5960"/>
                </a:cxn>
                <a:cxn ang="0">
                  <a:pos x="2247" y="5166"/>
                </a:cxn>
              </a:cxnLst>
              <a:rect l="0" t="0" r="r" b="b"/>
              <a:pathLst>
                <a:path w="6365" h="6755">
                  <a:moveTo>
                    <a:pt x="4868" y="6357"/>
                  </a:moveTo>
                  <a:lnTo>
                    <a:pt x="6365" y="6357"/>
                  </a:lnTo>
                  <a:lnTo>
                    <a:pt x="6365" y="4768"/>
                  </a:lnTo>
                  <a:lnTo>
                    <a:pt x="2996" y="4768"/>
                  </a:lnTo>
                  <a:lnTo>
                    <a:pt x="2996" y="6357"/>
                  </a:lnTo>
                  <a:lnTo>
                    <a:pt x="4494" y="6357"/>
                  </a:lnTo>
                  <a:lnTo>
                    <a:pt x="4494" y="6755"/>
                  </a:lnTo>
                  <a:lnTo>
                    <a:pt x="4868" y="6755"/>
                  </a:lnTo>
                  <a:lnTo>
                    <a:pt x="4868" y="6357"/>
                  </a:lnTo>
                  <a:close/>
                  <a:moveTo>
                    <a:pt x="4494" y="5960"/>
                  </a:moveTo>
                  <a:lnTo>
                    <a:pt x="3370" y="5960"/>
                  </a:lnTo>
                  <a:lnTo>
                    <a:pt x="3370" y="5166"/>
                  </a:lnTo>
                  <a:lnTo>
                    <a:pt x="4494" y="5166"/>
                  </a:lnTo>
                  <a:lnTo>
                    <a:pt x="4494" y="5960"/>
                  </a:lnTo>
                  <a:close/>
                  <a:moveTo>
                    <a:pt x="4868" y="5166"/>
                  </a:moveTo>
                  <a:lnTo>
                    <a:pt x="5991" y="5166"/>
                  </a:lnTo>
                  <a:lnTo>
                    <a:pt x="5991" y="5961"/>
                  </a:lnTo>
                  <a:lnTo>
                    <a:pt x="4868" y="5961"/>
                  </a:lnTo>
                  <a:lnTo>
                    <a:pt x="4868" y="5166"/>
                  </a:lnTo>
                  <a:close/>
                  <a:moveTo>
                    <a:pt x="0" y="4371"/>
                  </a:moveTo>
                  <a:lnTo>
                    <a:pt x="6365" y="4371"/>
                  </a:lnTo>
                  <a:lnTo>
                    <a:pt x="6365" y="3973"/>
                  </a:lnTo>
                  <a:lnTo>
                    <a:pt x="0" y="3973"/>
                  </a:lnTo>
                  <a:lnTo>
                    <a:pt x="0" y="4371"/>
                  </a:lnTo>
                  <a:close/>
                  <a:moveTo>
                    <a:pt x="5991" y="3576"/>
                  </a:moveTo>
                  <a:lnTo>
                    <a:pt x="6365" y="3576"/>
                  </a:lnTo>
                  <a:lnTo>
                    <a:pt x="6365" y="0"/>
                  </a:lnTo>
                  <a:lnTo>
                    <a:pt x="5804" y="0"/>
                  </a:lnTo>
                  <a:lnTo>
                    <a:pt x="5804" y="1"/>
                  </a:lnTo>
                  <a:lnTo>
                    <a:pt x="5243" y="597"/>
                  </a:lnTo>
                  <a:lnTo>
                    <a:pt x="5243" y="0"/>
                  </a:lnTo>
                  <a:lnTo>
                    <a:pt x="4681" y="0"/>
                  </a:lnTo>
                  <a:lnTo>
                    <a:pt x="3744" y="994"/>
                  </a:lnTo>
                  <a:lnTo>
                    <a:pt x="3744" y="3576"/>
                  </a:lnTo>
                  <a:lnTo>
                    <a:pt x="4120" y="3576"/>
                  </a:lnTo>
                  <a:lnTo>
                    <a:pt x="4120" y="1193"/>
                  </a:lnTo>
                  <a:lnTo>
                    <a:pt x="4868" y="398"/>
                  </a:lnTo>
                  <a:lnTo>
                    <a:pt x="4868" y="3576"/>
                  </a:lnTo>
                  <a:lnTo>
                    <a:pt x="5243" y="3576"/>
                  </a:lnTo>
                  <a:lnTo>
                    <a:pt x="5243" y="1193"/>
                  </a:lnTo>
                  <a:lnTo>
                    <a:pt x="5991" y="398"/>
                  </a:lnTo>
                  <a:lnTo>
                    <a:pt x="5991" y="3576"/>
                  </a:lnTo>
                  <a:close/>
                  <a:moveTo>
                    <a:pt x="1873" y="3576"/>
                  </a:moveTo>
                  <a:lnTo>
                    <a:pt x="3370" y="3576"/>
                  </a:lnTo>
                  <a:lnTo>
                    <a:pt x="3370" y="0"/>
                  </a:lnTo>
                  <a:lnTo>
                    <a:pt x="1873" y="0"/>
                  </a:lnTo>
                  <a:lnTo>
                    <a:pt x="1873" y="3576"/>
                  </a:lnTo>
                  <a:close/>
                  <a:moveTo>
                    <a:pt x="2247" y="398"/>
                  </a:moveTo>
                  <a:lnTo>
                    <a:pt x="2996" y="398"/>
                  </a:lnTo>
                  <a:lnTo>
                    <a:pt x="2996" y="3178"/>
                  </a:lnTo>
                  <a:lnTo>
                    <a:pt x="2247" y="3178"/>
                  </a:lnTo>
                  <a:lnTo>
                    <a:pt x="2247" y="398"/>
                  </a:lnTo>
                  <a:close/>
                  <a:moveTo>
                    <a:pt x="0" y="3576"/>
                  </a:moveTo>
                  <a:lnTo>
                    <a:pt x="1499" y="3576"/>
                  </a:lnTo>
                  <a:lnTo>
                    <a:pt x="1499" y="0"/>
                  </a:lnTo>
                  <a:lnTo>
                    <a:pt x="936" y="0"/>
                  </a:lnTo>
                  <a:lnTo>
                    <a:pt x="936" y="0"/>
                  </a:lnTo>
                  <a:lnTo>
                    <a:pt x="0" y="994"/>
                  </a:lnTo>
                  <a:lnTo>
                    <a:pt x="0" y="994"/>
                  </a:lnTo>
                  <a:lnTo>
                    <a:pt x="0" y="3576"/>
                  </a:lnTo>
                  <a:close/>
                  <a:moveTo>
                    <a:pt x="375" y="1193"/>
                  </a:moveTo>
                  <a:lnTo>
                    <a:pt x="1123" y="398"/>
                  </a:lnTo>
                  <a:lnTo>
                    <a:pt x="1123" y="3178"/>
                  </a:lnTo>
                  <a:lnTo>
                    <a:pt x="375" y="3178"/>
                  </a:lnTo>
                  <a:lnTo>
                    <a:pt x="375" y="1193"/>
                  </a:lnTo>
                  <a:close/>
                  <a:moveTo>
                    <a:pt x="2621" y="4768"/>
                  </a:moveTo>
                  <a:lnTo>
                    <a:pt x="0" y="4768"/>
                  </a:lnTo>
                  <a:lnTo>
                    <a:pt x="0" y="6755"/>
                  </a:lnTo>
                  <a:lnTo>
                    <a:pt x="375" y="6755"/>
                  </a:lnTo>
                  <a:lnTo>
                    <a:pt x="375" y="6357"/>
                  </a:lnTo>
                  <a:lnTo>
                    <a:pt x="2621" y="6357"/>
                  </a:lnTo>
                  <a:lnTo>
                    <a:pt x="2621" y="4768"/>
                  </a:lnTo>
                  <a:close/>
                  <a:moveTo>
                    <a:pt x="2247" y="5960"/>
                  </a:moveTo>
                  <a:lnTo>
                    <a:pt x="375" y="5960"/>
                  </a:lnTo>
                  <a:lnTo>
                    <a:pt x="375" y="5166"/>
                  </a:lnTo>
                  <a:lnTo>
                    <a:pt x="2247" y="5166"/>
                  </a:lnTo>
                  <a:lnTo>
                    <a:pt x="2247" y="5960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9631363" y="411163"/>
              <a:ext cx="119063" cy="2144712"/>
            </a:xfrm>
            <a:prstGeom prst="rect">
              <a:avLst/>
            </a:prstGeom>
            <a:solidFill>
              <a:srgbClr val="95C12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542098" y="9365455"/>
            <a:ext cx="7214473" cy="102867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6000" spc="-20" dirty="0">
                <a:solidFill>
                  <a:srgbClr val="2F444E"/>
                </a:solidFill>
              </a:rPr>
              <a:t>Миф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322114" y="733967"/>
            <a:ext cx="11805309" cy="51538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r"/>
            <a:r>
              <a:rPr lang="ru-RU" sz="2400" spc="-20" dirty="0">
                <a:solidFill>
                  <a:srgbClr val="76787A"/>
                </a:solidFill>
              </a:rPr>
              <a:t>Семейная ипотека. Мифы и реальность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406776" y="733967"/>
            <a:ext cx="1015263" cy="51538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r"/>
            <a:fld id="{71D70AF6-F1AB-42EC-9B47-097709924270}" type="slidenum">
              <a:rPr lang="ru-RU" sz="2400" spc="-20" smtClean="0">
                <a:solidFill>
                  <a:srgbClr val="76787A"/>
                </a:solidFill>
              </a:rPr>
              <a:pPr algn="r"/>
              <a:t>6</a:t>
            </a:fld>
            <a:endParaRPr lang="ru-RU" sz="2400" spc="-20" dirty="0">
              <a:solidFill>
                <a:srgbClr val="76787A"/>
              </a:solidFill>
            </a:endParaRPr>
          </a:p>
        </p:txBody>
      </p:sp>
      <p:sp>
        <p:nvSpPr>
          <p:cNvPr id="297" name="TextBox 296"/>
          <p:cNvSpPr txBox="1"/>
          <p:nvPr/>
        </p:nvSpPr>
        <p:spPr>
          <a:xfrm>
            <a:off x="4577587" y="10599199"/>
            <a:ext cx="7190862" cy="117842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97000"/>
              </a:lnSpc>
            </a:pPr>
            <a:r>
              <a:rPr lang="ru-RU" sz="2600" spc="-20" dirty="0">
                <a:solidFill>
                  <a:srgbClr val="2F444E"/>
                </a:solidFill>
              </a:rPr>
              <a:t>Заемщик не может воспользоваться </a:t>
            </a:r>
          </a:p>
          <a:p>
            <a:pPr>
              <a:lnSpc>
                <a:spcPct val="97000"/>
              </a:lnSpc>
            </a:pPr>
            <a:r>
              <a:rPr lang="ru-RU" sz="2600" spc="-20" dirty="0">
                <a:solidFill>
                  <a:srgbClr val="2F444E"/>
                </a:solidFill>
              </a:rPr>
              <a:t>«Семейной ипотекой», если младший </a:t>
            </a:r>
          </a:p>
          <a:p>
            <a:pPr>
              <a:lnSpc>
                <a:spcPct val="97000"/>
              </a:lnSpc>
            </a:pPr>
            <a:r>
              <a:rPr lang="ru-RU" sz="2600" spc="-20" dirty="0">
                <a:solidFill>
                  <a:srgbClr val="2F444E"/>
                </a:solidFill>
              </a:rPr>
              <a:t>ребенок рожден в другом браке.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3899793" y="9365455"/>
            <a:ext cx="7214473" cy="102867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6000" spc="-20" dirty="0">
                <a:solidFill>
                  <a:srgbClr val="92D050"/>
                </a:solidFill>
              </a:rPr>
              <a:t>Реальность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3935281" y="10599199"/>
            <a:ext cx="8841591" cy="83080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97000"/>
              </a:lnSpc>
            </a:pPr>
            <a:r>
              <a:rPr lang="ru-RU" sz="2600" b="1" spc="-20" dirty="0">
                <a:solidFill>
                  <a:srgbClr val="2F444E"/>
                </a:solidFill>
              </a:rPr>
              <a:t>Дети, рожденные в разных браках, </a:t>
            </a:r>
          </a:p>
          <a:p>
            <a:pPr>
              <a:lnSpc>
                <a:spcPct val="97000"/>
              </a:lnSpc>
            </a:pPr>
            <a:r>
              <a:rPr lang="ru-RU" sz="2600" b="1" spc="-20" dirty="0">
                <a:solidFill>
                  <a:srgbClr val="2F444E"/>
                </a:solidFill>
              </a:rPr>
              <a:t>также учитываются программой.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3935281" y="11728718"/>
            <a:ext cx="8841591" cy="117842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97000"/>
              </a:lnSpc>
            </a:pPr>
            <a:r>
              <a:rPr lang="ru-RU" sz="2600" spc="-40" dirty="0">
                <a:solidFill>
                  <a:srgbClr val="2F444E"/>
                </a:solidFill>
              </a:rPr>
              <a:t>При этом каждый из бывших супругов имеет </a:t>
            </a:r>
          </a:p>
          <a:p>
            <a:pPr>
              <a:lnSpc>
                <a:spcPct val="97000"/>
              </a:lnSpc>
            </a:pPr>
            <a:r>
              <a:rPr lang="ru-RU" sz="2600" spc="-40" dirty="0">
                <a:solidFill>
                  <a:srgbClr val="2F444E"/>
                </a:solidFill>
              </a:rPr>
              <a:t>возможность воспользоваться программой </a:t>
            </a:r>
          </a:p>
          <a:p>
            <a:pPr>
              <a:lnSpc>
                <a:spcPct val="97000"/>
              </a:lnSpc>
            </a:pPr>
            <a:r>
              <a:rPr lang="ru-RU" sz="2600" spc="-40" dirty="0">
                <a:solidFill>
                  <a:srgbClr val="2F444E"/>
                </a:solidFill>
              </a:rPr>
              <a:t>«Семейная ипотека».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46800" y="8854847"/>
            <a:ext cx="2733341" cy="410212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98000"/>
              </a:lnSpc>
            </a:pPr>
            <a:r>
              <a:rPr lang="en-US" sz="23000" spc="-30" dirty="0">
                <a:solidFill>
                  <a:srgbClr val="95C12E"/>
                </a:solidFill>
              </a:rPr>
              <a:t>4</a:t>
            </a:r>
            <a:endParaRPr lang="ru-RU" sz="23000" spc="-30" dirty="0">
              <a:solidFill>
                <a:srgbClr val="95C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124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12263438" y="2727325"/>
            <a:ext cx="38100" cy="3657600"/>
          </a:xfrm>
          <a:prstGeom prst="rect">
            <a:avLst/>
          </a:prstGeom>
          <a:solidFill>
            <a:srgbClr val="A0C65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4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316788"/>
            <a:ext cx="24385588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3"/>
          <p:cNvGrpSpPr>
            <a:grpSpLocks noChangeAspect="1"/>
          </p:cNvGrpSpPr>
          <p:nvPr/>
        </p:nvGrpSpPr>
        <p:grpSpPr>
          <a:xfrm>
            <a:off x="1080960" y="510651"/>
            <a:ext cx="2502000" cy="940250"/>
            <a:chOff x="6778625" y="411163"/>
            <a:chExt cx="5707063" cy="2144712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10464800" y="1212850"/>
              <a:ext cx="2020888" cy="568325"/>
            </a:xfrm>
            <a:custGeom>
              <a:avLst/>
              <a:gdLst/>
              <a:ahLst/>
              <a:cxnLst>
                <a:cxn ang="0">
                  <a:pos x="5917" y="0"/>
                </a:cxn>
                <a:cxn ang="0">
                  <a:pos x="5045" y="0"/>
                </a:cxn>
                <a:cxn ang="0">
                  <a:pos x="5373" y="853"/>
                </a:cxn>
                <a:cxn ang="0">
                  <a:pos x="5745" y="839"/>
                </a:cxn>
                <a:cxn ang="0">
                  <a:pos x="4532" y="0"/>
                </a:cxn>
                <a:cxn ang="0">
                  <a:pos x="3634" y="731"/>
                </a:cxn>
                <a:cxn ang="0">
                  <a:pos x="3306" y="1788"/>
                </a:cxn>
                <a:cxn ang="0">
                  <a:pos x="4204" y="1039"/>
                </a:cxn>
                <a:cxn ang="0">
                  <a:pos x="2962" y="1788"/>
                </a:cxn>
                <a:cxn ang="0">
                  <a:pos x="1480" y="1788"/>
                </a:cxn>
                <a:cxn ang="0">
                  <a:pos x="2521" y="1471"/>
                </a:cxn>
                <a:cxn ang="0">
                  <a:pos x="2016" y="1178"/>
                </a:cxn>
                <a:cxn ang="0">
                  <a:pos x="328" y="673"/>
                </a:cxn>
                <a:cxn ang="0">
                  <a:pos x="1112" y="0"/>
                </a:cxn>
                <a:cxn ang="0">
                  <a:pos x="673" y="1788"/>
                </a:cxn>
                <a:cxn ang="0">
                  <a:pos x="765" y="1782"/>
                </a:cxn>
                <a:cxn ang="0">
                  <a:pos x="849" y="1764"/>
                </a:cxn>
                <a:cxn ang="0">
                  <a:pos x="925" y="1736"/>
                </a:cxn>
                <a:cxn ang="0">
                  <a:pos x="994" y="1698"/>
                </a:cxn>
                <a:cxn ang="0">
                  <a:pos x="1055" y="1650"/>
                </a:cxn>
                <a:cxn ang="0">
                  <a:pos x="1105" y="1592"/>
                </a:cxn>
                <a:cxn ang="0">
                  <a:pos x="1148" y="1527"/>
                </a:cxn>
                <a:cxn ang="0">
                  <a:pos x="1180" y="1455"/>
                </a:cxn>
                <a:cxn ang="0">
                  <a:pos x="1203" y="1376"/>
                </a:cxn>
                <a:cxn ang="0">
                  <a:pos x="1215" y="1290"/>
                </a:cxn>
                <a:cxn ang="0">
                  <a:pos x="1217" y="1199"/>
                </a:cxn>
                <a:cxn ang="0">
                  <a:pos x="1208" y="1113"/>
                </a:cxn>
                <a:cxn ang="0">
                  <a:pos x="1188" y="1031"/>
                </a:cxn>
                <a:cxn ang="0">
                  <a:pos x="1159" y="957"/>
                </a:cxn>
                <a:cxn ang="0">
                  <a:pos x="1120" y="888"/>
                </a:cxn>
                <a:cxn ang="0">
                  <a:pos x="1071" y="829"/>
                </a:cxn>
                <a:cxn ang="0">
                  <a:pos x="1014" y="778"/>
                </a:cxn>
                <a:cxn ang="0">
                  <a:pos x="948" y="735"/>
                </a:cxn>
                <a:cxn ang="0">
                  <a:pos x="875" y="704"/>
                </a:cxn>
                <a:cxn ang="0">
                  <a:pos x="793" y="683"/>
                </a:cxn>
                <a:cxn ang="0">
                  <a:pos x="704" y="673"/>
                </a:cxn>
                <a:cxn ang="0">
                  <a:pos x="328" y="984"/>
                </a:cxn>
                <a:cxn ang="0">
                  <a:pos x="683" y="985"/>
                </a:cxn>
                <a:cxn ang="0">
                  <a:pos x="720" y="991"/>
                </a:cxn>
                <a:cxn ang="0">
                  <a:pos x="753" y="1002"/>
                </a:cxn>
                <a:cxn ang="0">
                  <a:pos x="785" y="1017"/>
                </a:cxn>
                <a:cxn ang="0">
                  <a:pos x="812" y="1037"/>
                </a:cxn>
                <a:cxn ang="0">
                  <a:pos x="834" y="1061"/>
                </a:cxn>
                <a:cxn ang="0">
                  <a:pos x="853" y="1088"/>
                </a:cxn>
                <a:cxn ang="0">
                  <a:pos x="869" y="1119"/>
                </a:cxn>
                <a:cxn ang="0">
                  <a:pos x="885" y="1178"/>
                </a:cxn>
                <a:cxn ang="0">
                  <a:pos x="888" y="1258"/>
                </a:cxn>
                <a:cxn ang="0">
                  <a:pos x="874" y="1332"/>
                </a:cxn>
                <a:cxn ang="0">
                  <a:pos x="859" y="1363"/>
                </a:cxn>
                <a:cxn ang="0">
                  <a:pos x="841" y="1392"/>
                </a:cxn>
                <a:cxn ang="0">
                  <a:pos x="820" y="1417"/>
                </a:cxn>
                <a:cxn ang="0">
                  <a:pos x="794" y="1437"/>
                </a:cxn>
                <a:cxn ang="0">
                  <a:pos x="765" y="1454"/>
                </a:cxn>
                <a:cxn ang="0">
                  <a:pos x="732" y="1466"/>
                </a:cxn>
                <a:cxn ang="0">
                  <a:pos x="695" y="1473"/>
                </a:cxn>
                <a:cxn ang="0">
                  <a:pos x="656" y="1477"/>
                </a:cxn>
              </a:cxnLst>
              <a:rect l="0" t="0" r="r" b="b"/>
              <a:pathLst>
                <a:path w="6365" h="1788">
                  <a:moveTo>
                    <a:pt x="5745" y="839"/>
                  </a:moveTo>
                  <a:lnTo>
                    <a:pt x="6309" y="0"/>
                  </a:lnTo>
                  <a:lnTo>
                    <a:pt x="5917" y="0"/>
                  </a:lnTo>
                  <a:lnTo>
                    <a:pt x="5373" y="848"/>
                  </a:lnTo>
                  <a:lnTo>
                    <a:pt x="5373" y="0"/>
                  </a:lnTo>
                  <a:lnTo>
                    <a:pt x="5045" y="0"/>
                  </a:lnTo>
                  <a:lnTo>
                    <a:pt x="5045" y="1788"/>
                  </a:lnTo>
                  <a:lnTo>
                    <a:pt x="5373" y="1788"/>
                  </a:lnTo>
                  <a:lnTo>
                    <a:pt x="5373" y="853"/>
                  </a:lnTo>
                  <a:lnTo>
                    <a:pt x="5964" y="1788"/>
                  </a:lnTo>
                  <a:lnTo>
                    <a:pt x="6365" y="1788"/>
                  </a:lnTo>
                  <a:lnTo>
                    <a:pt x="5745" y="839"/>
                  </a:lnTo>
                  <a:close/>
                  <a:moveTo>
                    <a:pt x="4204" y="1788"/>
                  </a:moveTo>
                  <a:lnTo>
                    <a:pt x="4532" y="1788"/>
                  </a:lnTo>
                  <a:lnTo>
                    <a:pt x="4532" y="0"/>
                  </a:lnTo>
                  <a:lnTo>
                    <a:pt x="4204" y="0"/>
                  </a:lnTo>
                  <a:lnTo>
                    <a:pt x="4204" y="731"/>
                  </a:lnTo>
                  <a:lnTo>
                    <a:pt x="3634" y="731"/>
                  </a:lnTo>
                  <a:lnTo>
                    <a:pt x="3634" y="0"/>
                  </a:lnTo>
                  <a:lnTo>
                    <a:pt x="3306" y="0"/>
                  </a:lnTo>
                  <a:lnTo>
                    <a:pt x="3306" y="1788"/>
                  </a:lnTo>
                  <a:lnTo>
                    <a:pt x="3634" y="1788"/>
                  </a:lnTo>
                  <a:lnTo>
                    <a:pt x="3634" y="1039"/>
                  </a:lnTo>
                  <a:lnTo>
                    <a:pt x="4204" y="1039"/>
                  </a:lnTo>
                  <a:lnTo>
                    <a:pt x="4204" y="1788"/>
                  </a:lnTo>
                  <a:close/>
                  <a:moveTo>
                    <a:pt x="2619" y="1788"/>
                  </a:moveTo>
                  <a:lnTo>
                    <a:pt x="2962" y="1788"/>
                  </a:lnTo>
                  <a:lnTo>
                    <a:pt x="2349" y="0"/>
                  </a:lnTo>
                  <a:lnTo>
                    <a:pt x="2091" y="0"/>
                  </a:lnTo>
                  <a:lnTo>
                    <a:pt x="1480" y="1788"/>
                  </a:lnTo>
                  <a:lnTo>
                    <a:pt x="1822" y="1788"/>
                  </a:lnTo>
                  <a:lnTo>
                    <a:pt x="1923" y="1471"/>
                  </a:lnTo>
                  <a:lnTo>
                    <a:pt x="2521" y="1471"/>
                  </a:lnTo>
                  <a:lnTo>
                    <a:pt x="2619" y="1788"/>
                  </a:lnTo>
                  <a:close/>
                  <a:moveTo>
                    <a:pt x="2434" y="1178"/>
                  </a:moveTo>
                  <a:lnTo>
                    <a:pt x="2016" y="1178"/>
                  </a:lnTo>
                  <a:lnTo>
                    <a:pt x="2229" y="528"/>
                  </a:lnTo>
                  <a:lnTo>
                    <a:pt x="2434" y="1178"/>
                  </a:lnTo>
                  <a:close/>
                  <a:moveTo>
                    <a:pt x="328" y="673"/>
                  </a:moveTo>
                  <a:lnTo>
                    <a:pt x="328" y="311"/>
                  </a:lnTo>
                  <a:lnTo>
                    <a:pt x="1112" y="311"/>
                  </a:lnTo>
                  <a:lnTo>
                    <a:pt x="1112" y="0"/>
                  </a:lnTo>
                  <a:lnTo>
                    <a:pt x="0" y="0"/>
                  </a:lnTo>
                  <a:lnTo>
                    <a:pt x="0" y="1788"/>
                  </a:lnTo>
                  <a:lnTo>
                    <a:pt x="673" y="1788"/>
                  </a:lnTo>
                  <a:lnTo>
                    <a:pt x="704" y="1787"/>
                  </a:lnTo>
                  <a:lnTo>
                    <a:pt x="734" y="1785"/>
                  </a:lnTo>
                  <a:lnTo>
                    <a:pt x="765" y="1782"/>
                  </a:lnTo>
                  <a:lnTo>
                    <a:pt x="793" y="1778"/>
                  </a:lnTo>
                  <a:lnTo>
                    <a:pt x="821" y="1771"/>
                  </a:lnTo>
                  <a:lnTo>
                    <a:pt x="849" y="1764"/>
                  </a:lnTo>
                  <a:lnTo>
                    <a:pt x="875" y="1756"/>
                  </a:lnTo>
                  <a:lnTo>
                    <a:pt x="901" y="1746"/>
                  </a:lnTo>
                  <a:lnTo>
                    <a:pt x="925" y="1736"/>
                  </a:lnTo>
                  <a:lnTo>
                    <a:pt x="949" y="1724"/>
                  </a:lnTo>
                  <a:lnTo>
                    <a:pt x="973" y="1711"/>
                  </a:lnTo>
                  <a:lnTo>
                    <a:pt x="994" y="1698"/>
                  </a:lnTo>
                  <a:lnTo>
                    <a:pt x="1015" y="1682"/>
                  </a:lnTo>
                  <a:lnTo>
                    <a:pt x="1035" y="1666"/>
                  </a:lnTo>
                  <a:lnTo>
                    <a:pt x="1055" y="1650"/>
                  </a:lnTo>
                  <a:lnTo>
                    <a:pt x="1072" y="1632"/>
                  </a:lnTo>
                  <a:lnTo>
                    <a:pt x="1089" y="1612"/>
                  </a:lnTo>
                  <a:lnTo>
                    <a:pt x="1105" y="1592"/>
                  </a:lnTo>
                  <a:lnTo>
                    <a:pt x="1121" y="1572"/>
                  </a:lnTo>
                  <a:lnTo>
                    <a:pt x="1134" y="1550"/>
                  </a:lnTo>
                  <a:lnTo>
                    <a:pt x="1148" y="1527"/>
                  </a:lnTo>
                  <a:lnTo>
                    <a:pt x="1160" y="1505"/>
                  </a:lnTo>
                  <a:lnTo>
                    <a:pt x="1170" y="1480"/>
                  </a:lnTo>
                  <a:lnTo>
                    <a:pt x="1180" y="1455"/>
                  </a:lnTo>
                  <a:lnTo>
                    <a:pt x="1189" y="1429"/>
                  </a:lnTo>
                  <a:lnTo>
                    <a:pt x="1196" y="1402"/>
                  </a:lnTo>
                  <a:lnTo>
                    <a:pt x="1203" y="1376"/>
                  </a:lnTo>
                  <a:lnTo>
                    <a:pt x="1208" y="1347"/>
                  </a:lnTo>
                  <a:lnTo>
                    <a:pt x="1213" y="1319"/>
                  </a:lnTo>
                  <a:lnTo>
                    <a:pt x="1215" y="1290"/>
                  </a:lnTo>
                  <a:lnTo>
                    <a:pt x="1217" y="1260"/>
                  </a:lnTo>
                  <a:lnTo>
                    <a:pt x="1217" y="1230"/>
                  </a:lnTo>
                  <a:lnTo>
                    <a:pt x="1217" y="1199"/>
                  </a:lnTo>
                  <a:lnTo>
                    <a:pt x="1215" y="1170"/>
                  </a:lnTo>
                  <a:lnTo>
                    <a:pt x="1212" y="1141"/>
                  </a:lnTo>
                  <a:lnTo>
                    <a:pt x="1208" y="1113"/>
                  </a:lnTo>
                  <a:lnTo>
                    <a:pt x="1203" y="1085"/>
                  </a:lnTo>
                  <a:lnTo>
                    <a:pt x="1196" y="1058"/>
                  </a:lnTo>
                  <a:lnTo>
                    <a:pt x="1188" y="1031"/>
                  </a:lnTo>
                  <a:lnTo>
                    <a:pt x="1180" y="1005"/>
                  </a:lnTo>
                  <a:lnTo>
                    <a:pt x="1170" y="980"/>
                  </a:lnTo>
                  <a:lnTo>
                    <a:pt x="1159" y="957"/>
                  </a:lnTo>
                  <a:lnTo>
                    <a:pt x="1148" y="933"/>
                  </a:lnTo>
                  <a:lnTo>
                    <a:pt x="1134" y="911"/>
                  </a:lnTo>
                  <a:lnTo>
                    <a:pt x="1120" y="888"/>
                  </a:lnTo>
                  <a:lnTo>
                    <a:pt x="1105" y="868"/>
                  </a:lnTo>
                  <a:lnTo>
                    <a:pt x="1088" y="848"/>
                  </a:lnTo>
                  <a:lnTo>
                    <a:pt x="1071" y="829"/>
                  </a:lnTo>
                  <a:lnTo>
                    <a:pt x="1053" y="811"/>
                  </a:lnTo>
                  <a:lnTo>
                    <a:pt x="1034" y="794"/>
                  </a:lnTo>
                  <a:lnTo>
                    <a:pt x="1014" y="778"/>
                  </a:lnTo>
                  <a:lnTo>
                    <a:pt x="993" y="762"/>
                  </a:lnTo>
                  <a:lnTo>
                    <a:pt x="971" y="749"/>
                  </a:lnTo>
                  <a:lnTo>
                    <a:pt x="948" y="735"/>
                  </a:lnTo>
                  <a:lnTo>
                    <a:pt x="924" y="724"/>
                  </a:lnTo>
                  <a:lnTo>
                    <a:pt x="899" y="714"/>
                  </a:lnTo>
                  <a:lnTo>
                    <a:pt x="875" y="704"/>
                  </a:lnTo>
                  <a:lnTo>
                    <a:pt x="848" y="696"/>
                  </a:lnTo>
                  <a:lnTo>
                    <a:pt x="821" y="688"/>
                  </a:lnTo>
                  <a:lnTo>
                    <a:pt x="793" y="683"/>
                  </a:lnTo>
                  <a:lnTo>
                    <a:pt x="764" y="678"/>
                  </a:lnTo>
                  <a:lnTo>
                    <a:pt x="734" y="675"/>
                  </a:lnTo>
                  <a:lnTo>
                    <a:pt x="704" y="673"/>
                  </a:lnTo>
                  <a:lnTo>
                    <a:pt x="673" y="673"/>
                  </a:lnTo>
                  <a:lnTo>
                    <a:pt x="328" y="673"/>
                  </a:lnTo>
                  <a:close/>
                  <a:moveTo>
                    <a:pt x="328" y="984"/>
                  </a:moveTo>
                  <a:lnTo>
                    <a:pt x="656" y="984"/>
                  </a:lnTo>
                  <a:lnTo>
                    <a:pt x="669" y="985"/>
                  </a:lnTo>
                  <a:lnTo>
                    <a:pt x="683" y="985"/>
                  </a:lnTo>
                  <a:lnTo>
                    <a:pt x="695" y="987"/>
                  </a:lnTo>
                  <a:lnTo>
                    <a:pt x="707" y="988"/>
                  </a:lnTo>
                  <a:lnTo>
                    <a:pt x="720" y="991"/>
                  </a:lnTo>
                  <a:lnTo>
                    <a:pt x="732" y="995"/>
                  </a:lnTo>
                  <a:lnTo>
                    <a:pt x="743" y="998"/>
                  </a:lnTo>
                  <a:lnTo>
                    <a:pt x="753" y="1002"/>
                  </a:lnTo>
                  <a:lnTo>
                    <a:pt x="765" y="1007"/>
                  </a:lnTo>
                  <a:lnTo>
                    <a:pt x="775" y="1012"/>
                  </a:lnTo>
                  <a:lnTo>
                    <a:pt x="785" y="1017"/>
                  </a:lnTo>
                  <a:lnTo>
                    <a:pt x="794" y="1024"/>
                  </a:lnTo>
                  <a:lnTo>
                    <a:pt x="803" y="1031"/>
                  </a:lnTo>
                  <a:lnTo>
                    <a:pt x="812" y="1037"/>
                  </a:lnTo>
                  <a:lnTo>
                    <a:pt x="820" y="1044"/>
                  </a:lnTo>
                  <a:lnTo>
                    <a:pt x="828" y="1053"/>
                  </a:lnTo>
                  <a:lnTo>
                    <a:pt x="834" y="1061"/>
                  </a:lnTo>
                  <a:lnTo>
                    <a:pt x="841" y="1070"/>
                  </a:lnTo>
                  <a:lnTo>
                    <a:pt x="848" y="1079"/>
                  </a:lnTo>
                  <a:lnTo>
                    <a:pt x="853" y="1088"/>
                  </a:lnTo>
                  <a:lnTo>
                    <a:pt x="859" y="1098"/>
                  </a:lnTo>
                  <a:lnTo>
                    <a:pt x="865" y="1108"/>
                  </a:lnTo>
                  <a:lnTo>
                    <a:pt x="869" y="1119"/>
                  </a:lnTo>
                  <a:lnTo>
                    <a:pt x="874" y="1131"/>
                  </a:lnTo>
                  <a:lnTo>
                    <a:pt x="880" y="1153"/>
                  </a:lnTo>
                  <a:lnTo>
                    <a:pt x="885" y="1178"/>
                  </a:lnTo>
                  <a:lnTo>
                    <a:pt x="888" y="1204"/>
                  </a:lnTo>
                  <a:lnTo>
                    <a:pt x="889" y="1230"/>
                  </a:lnTo>
                  <a:lnTo>
                    <a:pt x="888" y="1258"/>
                  </a:lnTo>
                  <a:lnTo>
                    <a:pt x="885" y="1283"/>
                  </a:lnTo>
                  <a:lnTo>
                    <a:pt x="880" y="1308"/>
                  </a:lnTo>
                  <a:lnTo>
                    <a:pt x="874" y="1332"/>
                  </a:lnTo>
                  <a:lnTo>
                    <a:pt x="869" y="1342"/>
                  </a:lnTo>
                  <a:lnTo>
                    <a:pt x="865" y="1353"/>
                  </a:lnTo>
                  <a:lnTo>
                    <a:pt x="859" y="1363"/>
                  </a:lnTo>
                  <a:lnTo>
                    <a:pt x="853" y="1373"/>
                  </a:lnTo>
                  <a:lnTo>
                    <a:pt x="848" y="1382"/>
                  </a:lnTo>
                  <a:lnTo>
                    <a:pt x="841" y="1392"/>
                  </a:lnTo>
                  <a:lnTo>
                    <a:pt x="834" y="1400"/>
                  </a:lnTo>
                  <a:lnTo>
                    <a:pt x="828" y="1409"/>
                  </a:lnTo>
                  <a:lnTo>
                    <a:pt x="820" y="1417"/>
                  </a:lnTo>
                  <a:lnTo>
                    <a:pt x="812" y="1424"/>
                  </a:lnTo>
                  <a:lnTo>
                    <a:pt x="803" y="1431"/>
                  </a:lnTo>
                  <a:lnTo>
                    <a:pt x="794" y="1437"/>
                  </a:lnTo>
                  <a:lnTo>
                    <a:pt x="785" y="1443"/>
                  </a:lnTo>
                  <a:lnTo>
                    <a:pt x="775" y="1449"/>
                  </a:lnTo>
                  <a:lnTo>
                    <a:pt x="765" y="1454"/>
                  </a:lnTo>
                  <a:lnTo>
                    <a:pt x="753" y="1459"/>
                  </a:lnTo>
                  <a:lnTo>
                    <a:pt x="743" y="1463"/>
                  </a:lnTo>
                  <a:lnTo>
                    <a:pt x="732" y="1466"/>
                  </a:lnTo>
                  <a:lnTo>
                    <a:pt x="720" y="1469"/>
                  </a:lnTo>
                  <a:lnTo>
                    <a:pt x="707" y="1472"/>
                  </a:lnTo>
                  <a:lnTo>
                    <a:pt x="695" y="1473"/>
                  </a:lnTo>
                  <a:lnTo>
                    <a:pt x="683" y="1475"/>
                  </a:lnTo>
                  <a:lnTo>
                    <a:pt x="669" y="1475"/>
                  </a:lnTo>
                  <a:lnTo>
                    <a:pt x="656" y="1477"/>
                  </a:lnTo>
                  <a:lnTo>
                    <a:pt x="328" y="1477"/>
                  </a:lnTo>
                  <a:lnTo>
                    <a:pt x="328" y="984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6778625" y="411163"/>
              <a:ext cx="2020888" cy="2144712"/>
            </a:xfrm>
            <a:custGeom>
              <a:avLst/>
              <a:gdLst/>
              <a:ahLst/>
              <a:cxnLst>
                <a:cxn ang="0">
                  <a:pos x="6365" y="6357"/>
                </a:cxn>
                <a:cxn ang="0">
                  <a:pos x="2996" y="4768"/>
                </a:cxn>
                <a:cxn ang="0">
                  <a:pos x="4494" y="6357"/>
                </a:cxn>
                <a:cxn ang="0">
                  <a:pos x="4868" y="6755"/>
                </a:cxn>
                <a:cxn ang="0">
                  <a:pos x="4494" y="5960"/>
                </a:cxn>
                <a:cxn ang="0">
                  <a:pos x="3370" y="5166"/>
                </a:cxn>
                <a:cxn ang="0">
                  <a:pos x="4494" y="5960"/>
                </a:cxn>
                <a:cxn ang="0">
                  <a:pos x="5991" y="5166"/>
                </a:cxn>
                <a:cxn ang="0">
                  <a:pos x="4868" y="5961"/>
                </a:cxn>
                <a:cxn ang="0">
                  <a:pos x="0" y="4371"/>
                </a:cxn>
                <a:cxn ang="0">
                  <a:pos x="6365" y="3973"/>
                </a:cxn>
                <a:cxn ang="0">
                  <a:pos x="0" y="4371"/>
                </a:cxn>
                <a:cxn ang="0">
                  <a:pos x="6365" y="3576"/>
                </a:cxn>
                <a:cxn ang="0">
                  <a:pos x="5804" y="0"/>
                </a:cxn>
                <a:cxn ang="0">
                  <a:pos x="5243" y="597"/>
                </a:cxn>
                <a:cxn ang="0">
                  <a:pos x="4681" y="0"/>
                </a:cxn>
                <a:cxn ang="0">
                  <a:pos x="3744" y="3576"/>
                </a:cxn>
                <a:cxn ang="0">
                  <a:pos x="4120" y="1193"/>
                </a:cxn>
                <a:cxn ang="0">
                  <a:pos x="4868" y="3576"/>
                </a:cxn>
                <a:cxn ang="0">
                  <a:pos x="5243" y="1193"/>
                </a:cxn>
                <a:cxn ang="0">
                  <a:pos x="5991" y="3576"/>
                </a:cxn>
                <a:cxn ang="0">
                  <a:pos x="3370" y="3576"/>
                </a:cxn>
                <a:cxn ang="0">
                  <a:pos x="1873" y="0"/>
                </a:cxn>
                <a:cxn ang="0">
                  <a:pos x="2247" y="398"/>
                </a:cxn>
                <a:cxn ang="0">
                  <a:pos x="2996" y="3178"/>
                </a:cxn>
                <a:cxn ang="0">
                  <a:pos x="2247" y="398"/>
                </a:cxn>
                <a:cxn ang="0">
                  <a:pos x="1499" y="3576"/>
                </a:cxn>
                <a:cxn ang="0">
                  <a:pos x="936" y="0"/>
                </a:cxn>
                <a:cxn ang="0">
                  <a:pos x="0" y="994"/>
                </a:cxn>
                <a:cxn ang="0">
                  <a:pos x="0" y="3576"/>
                </a:cxn>
                <a:cxn ang="0">
                  <a:pos x="1123" y="398"/>
                </a:cxn>
                <a:cxn ang="0">
                  <a:pos x="375" y="3178"/>
                </a:cxn>
                <a:cxn ang="0">
                  <a:pos x="2621" y="4768"/>
                </a:cxn>
                <a:cxn ang="0">
                  <a:pos x="0" y="6755"/>
                </a:cxn>
                <a:cxn ang="0">
                  <a:pos x="375" y="6357"/>
                </a:cxn>
                <a:cxn ang="0">
                  <a:pos x="2621" y="4768"/>
                </a:cxn>
                <a:cxn ang="0">
                  <a:pos x="375" y="5960"/>
                </a:cxn>
                <a:cxn ang="0">
                  <a:pos x="2247" y="5166"/>
                </a:cxn>
              </a:cxnLst>
              <a:rect l="0" t="0" r="r" b="b"/>
              <a:pathLst>
                <a:path w="6365" h="6755">
                  <a:moveTo>
                    <a:pt x="4868" y="6357"/>
                  </a:moveTo>
                  <a:lnTo>
                    <a:pt x="6365" y="6357"/>
                  </a:lnTo>
                  <a:lnTo>
                    <a:pt x="6365" y="4768"/>
                  </a:lnTo>
                  <a:lnTo>
                    <a:pt x="2996" y="4768"/>
                  </a:lnTo>
                  <a:lnTo>
                    <a:pt x="2996" y="6357"/>
                  </a:lnTo>
                  <a:lnTo>
                    <a:pt x="4494" y="6357"/>
                  </a:lnTo>
                  <a:lnTo>
                    <a:pt x="4494" y="6755"/>
                  </a:lnTo>
                  <a:lnTo>
                    <a:pt x="4868" y="6755"/>
                  </a:lnTo>
                  <a:lnTo>
                    <a:pt x="4868" y="6357"/>
                  </a:lnTo>
                  <a:close/>
                  <a:moveTo>
                    <a:pt x="4494" y="5960"/>
                  </a:moveTo>
                  <a:lnTo>
                    <a:pt x="3370" y="5960"/>
                  </a:lnTo>
                  <a:lnTo>
                    <a:pt x="3370" y="5166"/>
                  </a:lnTo>
                  <a:lnTo>
                    <a:pt x="4494" y="5166"/>
                  </a:lnTo>
                  <a:lnTo>
                    <a:pt x="4494" y="5960"/>
                  </a:lnTo>
                  <a:close/>
                  <a:moveTo>
                    <a:pt x="4868" y="5166"/>
                  </a:moveTo>
                  <a:lnTo>
                    <a:pt x="5991" y="5166"/>
                  </a:lnTo>
                  <a:lnTo>
                    <a:pt x="5991" y="5961"/>
                  </a:lnTo>
                  <a:lnTo>
                    <a:pt x="4868" y="5961"/>
                  </a:lnTo>
                  <a:lnTo>
                    <a:pt x="4868" y="5166"/>
                  </a:lnTo>
                  <a:close/>
                  <a:moveTo>
                    <a:pt x="0" y="4371"/>
                  </a:moveTo>
                  <a:lnTo>
                    <a:pt x="6365" y="4371"/>
                  </a:lnTo>
                  <a:lnTo>
                    <a:pt x="6365" y="3973"/>
                  </a:lnTo>
                  <a:lnTo>
                    <a:pt x="0" y="3973"/>
                  </a:lnTo>
                  <a:lnTo>
                    <a:pt x="0" y="4371"/>
                  </a:lnTo>
                  <a:close/>
                  <a:moveTo>
                    <a:pt x="5991" y="3576"/>
                  </a:moveTo>
                  <a:lnTo>
                    <a:pt x="6365" y="3576"/>
                  </a:lnTo>
                  <a:lnTo>
                    <a:pt x="6365" y="0"/>
                  </a:lnTo>
                  <a:lnTo>
                    <a:pt x="5804" y="0"/>
                  </a:lnTo>
                  <a:lnTo>
                    <a:pt x="5804" y="1"/>
                  </a:lnTo>
                  <a:lnTo>
                    <a:pt x="5243" y="597"/>
                  </a:lnTo>
                  <a:lnTo>
                    <a:pt x="5243" y="0"/>
                  </a:lnTo>
                  <a:lnTo>
                    <a:pt x="4681" y="0"/>
                  </a:lnTo>
                  <a:lnTo>
                    <a:pt x="3744" y="994"/>
                  </a:lnTo>
                  <a:lnTo>
                    <a:pt x="3744" y="3576"/>
                  </a:lnTo>
                  <a:lnTo>
                    <a:pt x="4120" y="3576"/>
                  </a:lnTo>
                  <a:lnTo>
                    <a:pt x="4120" y="1193"/>
                  </a:lnTo>
                  <a:lnTo>
                    <a:pt x="4868" y="398"/>
                  </a:lnTo>
                  <a:lnTo>
                    <a:pt x="4868" y="3576"/>
                  </a:lnTo>
                  <a:lnTo>
                    <a:pt x="5243" y="3576"/>
                  </a:lnTo>
                  <a:lnTo>
                    <a:pt x="5243" y="1193"/>
                  </a:lnTo>
                  <a:lnTo>
                    <a:pt x="5991" y="398"/>
                  </a:lnTo>
                  <a:lnTo>
                    <a:pt x="5991" y="3576"/>
                  </a:lnTo>
                  <a:close/>
                  <a:moveTo>
                    <a:pt x="1873" y="3576"/>
                  </a:moveTo>
                  <a:lnTo>
                    <a:pt x="3370" y="3576"/>
                  </a:lnTo>
                  <a:lnTo>
                    <a:pt x="3370" y="0"/>
                  </a:lnTo>
                  <a:lnTo>
                    <a:pt x="1873" y="0"/>
                  </a:lnTo>
                  <a:lnTo>
                    <a:pt x="1873" y="3576"/>
                  </a:lnTo>
                  <a:close/>
                  <a:moveTo>
                    <a:pt x="2247" y="398"/>
                  </a:moveTo>
                  <a:lnTo>
                    <a:pt x="2996" y="398"/>
                  </a:lnTo>
                  <a:lnTo>
                    <a:pt x="2996" y="3178"/>
                  </a:lnTo>
                  <a:lnTo>
                    <a:pt x="2247" y="3178"/>
                  </a:lnTo>
                  <a:lnTo>
                    <a:pt x="2247" y="398"/>
                  </a:lnTo>
                  <a:close/>
                  <a:moveTo>
                    <a:pt x="0" y="3576"/>
                  </a:moveTo>
                  <a:lnTo>
                    <a:pt x="1499" y="3576"/>
                  </a:lnTo>
                  <a:lnTo>
                    <a:pt x="1499" y="0"/>
                  </a:lnTo>
                  <a:lnTo>
                    <a:pt x="936" y="0"/>
                  </a:lnTo>
                  <a:lnTo>
                    <a:pt x="936" y="0"/>
                  </a:lnTo>
                  <a:lnTo>
                    <a:pt x="0" y="994"/>
                  </a:lnTo>
                  <a:lnTo>
                    <a:pt x="0" y="994"/>
                  </a:lnTo>
                  <a:lnTo>
                    <a:pt x="0" y="3576"/>
                  </a:lnTo>
                  <a:close/>
                  <a:moveTo>
                    <a:pt x="375" y="1193"/>
                  </a:moveTo>
                  <a:lnTo>
                    <a:pt x="1123" y="398"/>
                  </a:lnTo>
                  <a:lnTo>
                    <a:pt x="1123" y="3178"/>
                  </a:lnTo>
                  <a:lnTo>
                    <a:pt x="375" y="3178"/>
                  </a:lnTo>
                  <a:lnTo>
                    <a:pt x="375" y="1193"/>
                  </a:lnTo>
                  <a:close/>
                  <a:moveTo>
                    <a:pt x="2621" y="4768"/>
                  </a:moveTo>
                  <a:lnTo>
                    <a:pt x="0" y="4768"/>
                  </a:lnTo>
                  <a:lnTo>
                    <a:pt x="0" y="6755"/>
                  </a:lnTo>
                  <a:lnTo>
                    <a:pt x="375" y="6755"/>
                  </a:lnTo>
                  <a:lnTo>
                    <a:pt x="375" y="6357"/>
                  </a:lnTo>
                  <a:lnTo>
                    <a:pt x="2621" y="6357"/>
                  </a:lnTo>
                  <a:lnTo>
                    <a:pt x="2621" y="4768"/>
                  </a:lnTo>
                  <a:close/>
                  <a:moveTo>
                    <a:pt x="2247" y="5960"/>
                  </a:moveTo>
                  <a:lnTo>
                    <a:pt x="375" y="5960"/>
                  </a:lnTo>
                  <a:lnTo>
                    <a:pt x="375" y="5166"/>
                  </a:lnTo>
                  <a:lnTo>
                    <a:pt x="2247" y="5166"/>
                  </a:lnTo>
                  <a:lnTo>
                    <a:pt x="2247" y="5960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9631363" y="411163"/>
              <a:ext cx="119063" cy="2144712"/>
            </a:xfrm>
            <a:prstGeom prst="rect">
              <a:avLst/>
            </a:prstGeom>
            <a:solidFill>
              <a:srgbClr val="95C12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542098" y="2531625"/>
            <a:ext cx="7214473" cy="102867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6000" spc="-20" dirty="0">
                <a:solidFill>
                  <a:srgbClr val="2F444E"/>
                </a:solidFill>
              </a:rPr>
              <a:t>Миф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322114" y="733967"/>
            <a:ext cx="11805309" cy="51538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r"/>
            <a:r>
              <a:rPr lang="ru-RU" sz="2400" spc="-20" dirty="0">
                <a:solidFill>
                  <a:srgbClr val="76787A"/>
                </a:solidFill>
              </a:rPr>
              <a:t>Семейная ипотека. Мифы и реальность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406776" y="733967"/>
            <a:ext cx="1015263" cy="51538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r"/>
            <a:fld id="{71D70AF6-F1AB-42EC-9B47-097709924270}" type="slidenum">
              <a:rPr lang="ru-RU" sz="2400" spc="-20" smtClean="0">
                <a:solidFill>
                  <a:srgbClr val="76787A"/>
                </a:solidFill>
              </a:rPr>
              <a:pPr algn="r"/>
              <a:t>7</a:t>
            </a:fld>
            <a:endParaRPr lang="ru-RU" sz="2400" spc="-20" dirty="0">
              <a:solidFill>
                <a:srgbClr val="76787A"/>
              </a:solidFill>
            </a:endParaRPr>
          </a:p>
        </p:txBody>
      </p:sp>
      <p:sp>
        <p:nvSpPr>
          <p:cNvPr id="297" name="TextBox 296"/>
          <p:cNvSpPr txBox="1"/>
          <p:nvPr/>
        </p:nvSpPr>
        <p:spPr>
          <a:xfrm>
            <a:off x="4577587" y="3765369"/>
            <a:ext cx="7190862" cy="117842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97000"/>
              </a:lnSpc>
            </a:pPr>
            <a:r>
              <a:rPr lang="ru-RU" sz="2600" spc="-20" dirty="0">
                <a:solidFill>
                  <a:srgbClr val="2F444E"/>
                </a:solidFill>
              </a:rPr>
              <a:t>Программой нельзя </a:t>
            </a:r>
          </a:p>
          <a:p>
            <a:pPr>
              <a:lnSpc>
                <a:spcPct val="97000"/>
              </a:lnSpc>
            </a:pPr>
            <a:r>
              <a:rPr lang="ru-RU" sz="2600" spc="-20" dirty="0">
                <a:solidFill>
                  <a:srgbClr val="2F444E"/>
                </a:solidFill>
              </a:rPr>
              <a:t>воспользоваться, если все </a:t>
            </a:r>
          </a:p>
          <a:p>
            <a:pPr>
              <a:lnSpc>
                <a:spcPct val="97000"/>
              </a:lnSpc>
            </a:pPr>
            <a:r>
              <a:rPr lang="ru-RU" sz="2600" spc="-20" dirty="0">
                <a:solidFill>
                  <a:srgbClr val="2F444E"/>
                </a:solidFill>
              </a:rPr>
              <a:t>или один из детей в вашей </a:t>
            </a:r>
          </a:p>
          <a:p>
            <a:pPr>
              <a:lnSpc>
                <a:spcPct val="97000"/>
              </a:lnSpc>
            </a:pPr>
            <a:r>
              <a:rPr lang="ru-RU" sz="2600" spc="-20" dirty="0">
                <a:solidFill>
                  <a:srgbClr val="2F444E"/>
                </a:solidFill>
              </a:rPr>
              <a:t>семье приемные.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3899793" y="2531625"/>
            <a:ext cx="7214473" cy="102867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6000" spc="-20" dirty="0">
                <a:solidFill>
                  <a:srgbClr val="92D050"/>
                </a:solidFill>
              </a:rPr>
              <a:t>Реальность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3935281" y="3765370"/>
            <a:ext cx="9430045" cy="176915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97000"/>
              </a:lnSpc>
            </a:pPr>
            <a:r>
              <a:rPr lang="ru-RU" sz="2600" b="1" spc="-60" dirty="0">
                <a:solidFill>
                  <a:srgbClr val="2F444E"/>
                </a:solidFill>
              </a:rPr>
              <a:t>Программа предусматривает подтверждение </a:t>
            </a:r>
          </a:p>
          <a:p>
            <a:pPr>
              <a:lnSpc>
                <a:spcPct val="97000"/>
              </a:lnSpc>
            </a:pPr>
            <a:r>
              <a:rPr lang="ru-RU" sz="2600" b="1" spc="-60" dirty="0">
                <a:solidFill>
                  <a:srgbClr val="2F444E"/>
                </a:solidFill>
              </a:rPr>
              <a:t>наличия детей путем предоставления </a:t>
            </a:r>
          </a:p>
          <a:p>
            <a:pPr>
              <a:lnSpc>
                <a:spcPct val="97000"/>
              </a:lnSpc>
            </a:pPr>
            <a:r>
              <a:rPr lang="ru-RU" sz="2600" b="1" spc="-60" dirty="0">
                <a:solidFill>
                  <a:srgbClr val="2F444E"/>
                </a:solidFill>
              </a:rPr>
              <a:t>свидетельства о рождении на каждого ребенка, </a:t>
            </a:r>
          </a:p>
          <a:p>
            <a:pPr>
              <a:lnSpc>
                <a:spcPct val="97000"/>
              </a:lnSpc>
            </a:pPr>
            <a:r>
              <a:rPr lang="ru-RU" sz="2600" b="1" spc="-60" dirty="0">
                <a:solidFill>
                  <a:srgbClr val="2F444E"/>
                </a:solidFill>
              </a:rPr>
              <a:t>где родителем выступает заемщик.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3935281" y="5603968"/>
            <a:ext cx="9562894" cy="977808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97000"/>
              </a:lnSpc>
            </a:pPr>
            <a:r>
              <a:rPr lang="ru-RU" sz="2600" spc="-70" dirty="0">
                <a:solidFill>
                  <a:srgbClr val="2F444E"/>
                </a:solidFill>
              </a:rPr>
              <a:t>Если в свидетельстве приемного ребенка указан </a:t>
            </a:r>
          </a:p>
          <a:p>
            <a:pPr>
              <a:lnSpc>
                <a:spcPct val="97000"/>
              </a:lnSpc>
            </a:pPr>
            <a:r>
              <a:rPr lang="ru-RU" sz="2600" spc="-70" dirty="0">
                <a:solidFill>
                  <a:srgbClr val="2F444E"/>
                </a:solidFill>
              </a:rPr>
              <a:t>родитель-заемщик, в этом случае ребенок будет учтен.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853200" y="2130201"/>
            <a:ext cx="2733341" cy="410212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98000"/>
              </a:lnSpc>
            </a:pPr>
            <a:r>
              <a:rPr lang="en-US" sz="23000" spc="-30" dirty="0">
                <a:solidFill>
                  <a:srgbClr val="95C12E"/>
                </a:solidFill>
              </a:rPr>
              <a:t>5</a:t>
            </a:r>
            <a:endParaRPr lang="ru-RU" sz="23000" spc="-30" dirty="0">
              <a:solidFill>
                <a:srgbClr val="95C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124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09763"/>
            <a:ext cx="24385588" cy="64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850548" y="8830789"/>
            <a:ext cx="2733341" cy="410212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98000"/>
              </a:lnSpc>
            </a:pPr>
            <a:r>
              <a:rPr lang="en-US" sz="23000" spc="-30" dirty="0">
                <a:solidFill>
                  <a:srgbClr val="95C12E"/>
                </a:solidFill>
              </a:rPr>
              <a:t>6</a:t>
            </a:r>
            <a:endParaRPr lang="ru-RU" sz="23000" spc="-30" dirty="0">
              <a:solidFill>
                <a:srgbClr val="95C12E"/>
              </a:solidFill>
            </a:endParaRPr>
          </a:p>
        </p:txBody>
      </p:sp>
      <p:grpSp>
        <p:nvGrpSpPr>
          <p:cNvPr id="2" name="Группа 3"/>
          <p:cNvGrpSpPr>
            <a:grpSpLocks noChangeAspect="1"/>
          </p:cNvGrpSpPr>
          <p:nvPr/>
        </p:nvGrpSpPr>
        <p:grpSpPr>
          <a:xfrm>
            <a:off x="1080960" y="510651"/>
            <a:ext cx="2502000" cy="940250"/>
            <a:chOff x="6778625" y="411163"/>
            <a:chExt cx="5707063" cy="2144712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10464800" y="1212850"/>
              <a:ext cx="2020888" cy="568325"/>
            </a:xfrm>
            <a:custGeom>
              <a:avLst/>
              <a:gdLst/>
              <a:ahLst/>
              <a:cxnLst>
                <a:cxn ang="0">
                  <a:pos x="5917" y="0"/>
                </a:cxn>
                <a:cxn ang="0">
                  <a:pos x="5045" y="0"/>
                </a:cxn>
                <a:cxn ang="0">
                  <a:pos x="5373" y="853"/>
                </a:cxn>
                <a:cxn ang="0">
                  <a:pos x="5745" y="839"/>
                </a:cxn>
                <a:cxn ang="0">
                  <a:pos x="4532" y="0"/>
                </a:cxn>
                <a:cxn ang="0">
                  <a:pos x="3634" y="731"/>
                </a:cxn>
                <a:cxn ang="0">
                  <a:pos x="3306" y="1788"/>
                </a:cxn>
                <a:cxn ang="0">
                  <a:pos x="4204" y="1039"/>
                </a:cxn>
                <a:cxn ang="0">
                  <a:pos x="2962" y="1788"/>
                </a:cxn>
                <a:cxn ang="0">
                  <a:pos x="1480" y="1788"/>
                </a:cxn>
                <a:cxn ang="0">
                  <a:pos x="2521" y="1471"/>
                </a:cxn>
                <a:cxn ang="0">
                  <a:pos x="2016" y="1178"/>
                </a:cxn>
                <a:cxn ang="0">
                  <a:pos x="328" y="673"/>
                </a:cxn>
                <a:cxn ang="0">
                  <a:pos x="1112" y="0"/>
                </a:cxn>
                <a:cxn ang="0">
                  <a:pos x="673" y="1788"/>
                </a:cxn>
                <a:cxn ang="0">
                  <a:pos x="765" y="1782"/>
                </a:cxn>
                <a:cxn ang="0">
                  <a:pos x="849" y="1764"/>
                </a:cxn>
                <a:cxn ang="0">
                  <a:pos x="925" y="1736"/>
                </a:cxn>
                <a:cxn ang="0">
                  <a:pos x="994" y="1698"/>
                </a:cxn>
                <a:cxn ang="0">
                  <a:pos x="1055" y="1650"/>
                </a:cxn>
                <a:cxn ang="0">
                  <a:pos x="1105" y="1592"/>
                </a:cxn>
                <a:cxn ang="0">
                  <a:pos x="1148" y="1527"/>
                </a:cxn>
                <a:cxn ang="0">
                  <a:pos x="1180" y="1455"/>
                </a:cxn>
                <a:cxn ang="0">
                  <a:pos x="1203" y="1376"/>
                </a:cxn>
                <a:cxn ang="0">
                  <a:pos x="1215" y="1290"/>
                </a:cxn>
                <a:cxn ang="0">
                  <a:pos x="1217" y="1199"/>
                </a:cxn>
                <a:cxn ang="0">
                  <a:pos x="1208" y="1113"/>
                </a:cxn>
                <a:cxn ang="0">
                  <a:pos x="1188" y="1031"/>
                </a:cxn>
                <a:cxn ang="0">
                  <a:pos x="1159" y="957"/>
                </a:cxn>
                <a:cxn ang="0">
                  <a:pos x="1120" y="888"/>
                </a:cxn>
                <a:cxn ang="0">
                  <a:pos x="1071" y="829"/>
                </a:cxn>
                <a:cxn ang="0">
                  <a:pos x="1014" y="778"/>
                </a:cxn>
                <a:cxn ang="0">
                  <a:pos x="948" y="735"/>
                </a:cxn>
                <a:cxn ang="0">
                  <a:pos x="875" y="704"/>
                </a:cxn>
                <a:cxn ang="0">
                  <a:pos x="793" y="683"/>
                </a:cxn>
                <a:cxn ang="0">
                  <a:pos x="704" y="673"/>
                </a:cxn>
                <a:cxn ang="0">
                  <a:pos x="328" y="984"/>
                </a:cxn>
                <a:cxn ang="0">
                  <a:pos x="683" y="985"/>
                </a:cxn>
                <a:cxn ang="0">
                  <a:pos x="720" y="991"/>
                </a:cxn>
                <a:cxn ang="0">
                  <a:pos x="753" y="1002"/>
                </a:cxn>
                <a:cxn ang="0">
                  <a:pos x="785" y="1017"/>
                </a:cxn>
                <a:cxn ang="0">
                  <a:pos x="812" y="1037"/>
                </a:cxn>
                <a:cxn ang="0">
                  <a:pos x="834" y="1061"/>
                </a:cxn>
                <a:cxn ang="0">
                  <a:pos x="853" y="1088"/>
                </a:cxn>
                <a:cxn ang="0">
                  <a:pos x="869" y="1119"/>
                </a:cxn>
                <a:cxn ang="0">
                  <a:pos x="885" y="1178"/>
                </a:cxn>
                <a:cxn ang="0">
                  <a:pos x="888" y="1258"/>
                </a:cxn>
                <a:cxn ang="0">
                  <a:pos x="874" y="1332"/>
                </a:cxn>
                <a:cxn ang="0">
                  <a:pos x="859" y="1363"/>
                </a:cxn>
                <a:cxn ang="0">
                  <a:pos x="841" y="1392"/>
                </a:cxn>
                <a:cxn ang="0">
                  <a:pos x="820" y="1417"/>
                </a:cxn>
                <a:cxn ang="0">
                  <a:pos x="794" y="1437"/>
                </a:cxn>
                <a:cxn ang="0">
                  <a:pos x="765" y="1454"/>
                </a:cxn>
                <a:cxn ang="0">
                  <a:pos x="732" y="1466"/>
                </a:cxn>
                <a:cxn ang="0">
                  <a:pos x="695" y="1473"/>
                </a:cxn>
                <a:cxn ang="0">
                  <a:pos x="656" y="1477"/>
                </a:cxn>
              </a:cxnLst>
              <a:rect l="0" t="0" r="r" b="b"/>
              <a:pathLst>
                <a:path w="6365" h="1788">
                  <a:moveTo>
                    <a:pt x="5745" y="839"/>
                  </a:moveTo>
                  <a:lnTo>
                    <a:pt x="6309" y="0"/>
                  </a:lnTo>
                  <a:lnTo>
                    <a:pt x="5917" y="0"/>
                  </a:lnTo>
                  <a:lnTo>
                    <a:pt x="5373" y="848"/>
                  </a:lnTo>
                  <a:lnTo>
                    <a:pt x="5373" y="0"/>
                  </a:lnTo>
                  <a:lnTo>
                    <a:pt x="5045" y="0"/>
                  </a:lnTo>
                  <a:lnTo>
                    <a:pt x="5045" y="1788"/>
                  </a:lnTo>
                  <a:lnTo>
                    <a:pt x="5373" y="1788"/>
                  </a:lnTo>
                  <a:lnTo>
                    <a:pt x="5373" y="853"/>
                  </a:lnTo>
                  <a:lnTo>
                    <a:pt x="5964" y="1788"/>
                  </a:lnTo>
                  <a:lnTo>
                    <a:pt x="6365" y="1788"/>
                  </a:lnTo>
                  <a:lnTo>
                    <a:pt x="5745" y="839"/>
                  </a:lnTo>
                  <a:close/>
                  <a:moveTo>
                    <a:pt x="4204" y="1788"/>
                  </a:moveTo>
                  <a:lnTo>
                    <a:pt x="4532" y="1788"/>
                  </a:lnTo>
                  <a:lnTo>
                    <a:pt x="4532" y="0"/>
                  </a:lnTo>
                  <a:lnTo>
                    <a:pt x="4204" y="0"/>
                  </a:lnTo>
                  <a:lnTo>
                    <a:pt x="4204" y="731"/>
                  </a:lnTo>
                  <a:lnTo>
                    <a:pt x="3634" y="731"/>
                  </a:lnTo>
                  <a:lnTo>
                    <a:pt x="3634" y="0"/>
                  </a:lnTo>
                  <a:lnTo>
                    <a:pt x="3306" y="0"/>
                  </a:lnTo>
                  <a:lnTo>
                    <a:pt x="3306" y="1788"/>
                  </a:lnTo>
                  <a:lnTo>
                    <a:pt x="3634" y="1788"/>
                  </a:lnTo>
                  <a:lnTo>
                    <a:pt x="3634" y="1039"/>
                  </a:lnTo>
                  <a:lnTo>
                    <a:pt x="4204" y="1039"/>
                  </a:lnTo>
                  <a:lnTo>
                    <a:pt x="4204" y="1788"/>
                  </a:lnTo>
                  <a:close/>
                  <a:moveTo>
                    <a:pt x="2619" y="1788"/>
                  </a:moveTo>
                  <a:lnTo>
                    <a:pt x="2962" y="1788"/>
                  </a:lnTo>
                  <a:lnTo>
                    <a:pt x="2349" y="0"/>
                  </a:lnTo>
                  <a:lnTo>
                    <a:pt x="2091" y="0"/>
                  </a:lnTo>
                  <a:lnTo>
                    <a:pt x="1480" y="1788"/>
                  </a:lnTo>
                  <a:lnTo>
                    <a:pt x="1822" y="1788"/>
                  </a:lnTo>
                  <a:lnTo>
                    <a:pt x="1923" y="1471"/>
                  </a:lnTo>
                  <a:lnTo>
                    <a:pt x="2521" y="1471"/>
                  </a:lnTo>
                  <a:lnTo>
                    <a:pt x="2619" y="1788"/>
                  </a:lnTo>
                  <a:close/>
                  <a:moveTo>
                    <a:pt x="2434" y="1178"/>
                  </a:moveTo>
                  <a:lnTo>
                    <a:pt x="2016" y="1178"/>
                  </a:lnTo>
                  <a:lnTo>
                    <a:pt x="2229" y="528"/>
                  </a:lnTo>
                  <a:lnTo>
                    <a:pt x="2434" y="1178"/>
                  </a:lnTo>
                  <a:close/>
                  <a:moveTo>
                    <a:pt x="328" y="673"/>
                  </a:moveTo>
                  <a:lnTo>
                    <a:pt x="328" y="311"/>
                  </a:lnTo>
                  <a:lnTo>
                    <a:pt x="1112" y="311"/>
                  </a:lnTo>
                  <a:lnTo>
                    <a:pt x="1112" y="0"/>
                  </a:lnTo>
                  <a:lnTo>
                    <a:pt x="0" y="0"/>
                  </a:lnTo>
                  <a:lnTo>
                    <a:pt x="0" y="1788"/>
                  </a:lnTo>
                  <a:lnTo>
                    <a:pt x="673" y="1788"/>
                  </a:lnTo>
                  <a:lnTo>
                    <a:pt x="704" y="1787"/>
                  </a:lnTo>
                  <a:lnTo>
                    <a:pt x="734" y="1785"/>
                  </a:lnTo>
                  <a:lnTo>
                    <a:pt x="765" y="1782"/>
                  </a:lnTo>
                  <a:lnTo>
                    <a:pt x="793" y="1778"/>
                  </a:lnTo>
                  <a:lnTo>
                    <a:pt x="821" y="1771"/>
                  </a:lnTo>
                  <a:lnTo>
                    <a:pt x="849" y="1764"/>
                  </a:lnTo>
                  <a:lnTo>
                    <a:pt x="875" y="1756"/>
                  </a:lnTo>
                  <a:lnTo>
                    <a:pt x="901" y="1746"/>
                  </a:lnTo>
                  <a:lnTo>
                    <a:pt x="925" y="1736"/>
                  </a:lnTo>
                  <a:lnTo>
                    <a:pt x="949" y="1724"/>
                  </a:lnTo>
                  <a:lnTo>
                    <a:pt x="973" y="1711"/>
                  </a:lnTo>
                  <a:lnTo>
                    <a:pt x="994" y="1698"/>
                  </a:lnTo>
                  <a:lnTo>
                    <a:pt x="1015" y="1682"/>
                  </a:lnTo>
                  <a:lnTo>
                    <a:pt x="1035" y="1666"/>
                  </a:lnTo>
                  <a:lnTo>
                    <a:pt x="1055" y="1650"/>
                  </a:lnTo>
                  <a:lnTo>
                    <a:pt x="1072" y="1632"/>
                  </a:lnTo>
                  <a:lnTo>
                    <a:pt x="1089" y="1612"/>
                  </a:lnTo>
                  <a:lnTo>
                    <a:pt x="1105" y="1592"/>
                  </a:lnTo>
                  <a:lnTo>
                    <a:pt x="1121" y="1572"/>
                  </a:lnTo>
                  <a:lnTo>
                    <a:pt x="1134" y="1550"/>
                  </a:lnTo>
                  <a:lnTo>
                    <a:pt x="1148" y="1527"/>
                  </a:lnTo>
                  <a:lnTo>
                    <a:pt x="1160" y="1505"/>
                  </a:lnTo>
                  <a:lnTo>
                    <a:pt x="1170" y="1480"/>
                  </a:lnTo>
                  <a:lnTo>
                    <a:pt x="1180" y="1455"/>
                  </a:lnTo>
                  <a:lnTo>
                    <a:pt x="1189" y="1429"/>
                  </a:lnTo>
                  <a:lnTo>
                    <a:pt x="1196" y="1402"/>
                  </a:lnTo>
                  <a:lnTo>
                    <a:pt x="1203" y="1376"/>
                  </a:lnTo>
                  <a:lnTo>
                    <a:pt x="1208" y="1347"/>
                  </a:lnTo>
                  <a:lnTo>
                    <a:pt x="1213" y="1319"/>
                  </a:lnTo>
                  <a:lnTo>
                    <a:pt x="1215" y="1290"/>
                  </a:lnTo>
                  <a:lnTo>
                    <a:pt x="1217" y="1260"/>
                  </a:lnTo>
                  <a:lnTo>
                    <a:pt x="1217" y="1230"/>
                  </a:lnTo>
                  <a:lnTo>
                    <a:pt x="1217" y="1199"/>
                  </a:lnTo>
                  <a:lnTo>
                    <a:pt x="1215" y="1170"/>
                  </a:lnTo>
                  <a:lnTo>
                    <a:pt x="1212" y="1141"/>
                  </a:lnTo>
                  <a:lnTo>
                    <a:pt x="1208" y="1113"/>
                  </a:lnTo>
                  <a:lnTo>
                    <a:pt x="1203" y="1085"/>
                  </a:lnTo>
                  <a:lnTo>
                    <a:pt x="1196" y="1058"/>
                  </a:lnTo>
                  <a:lnTo>
                    <a:pt x="1188" y="1031"/>
                  </a:lnTo>
                  <a:lnTo>
                    <a:pt x="1180" y="1005"/>
                  </a:lnTo>
                  <a:lnTo>
                    <a:pt x="1170" y="980"/>
                  </a:lnTo>
                  <a:lnTo>
                    <a:pt x="1159" y="957"/>
                  </a:lnTo>
                  <a:lnTo>
                    <a:pt x="1148" y="933"/>
                  </a:lnTo>
                  <a:lnTo>
                    <a:pt x="1134" y="911"/>
                  </a:lnTo>
                  <a:lnTo>
                    <a:pt x="1120" y="888"/>
                  </a:lnTo>
                  <a:lnTo>
                    <a:pt x="1105" y="868"/>
                  </a:lnTo>
                  <a:lnTo>
                    <a:pt x="1088" y="848"/>
                  </a:lnTo>
                  <a:lnTo>
                    <a:pt x="1071" y="829"/>
                  </a:lnTo>
                  <a:lnTo>
                    <a:pt x="1053" y="811"/>
                  </a:lnTo>
                  <a:lnTo>
                    <a:pt x="1034" y="794"/>
                  </a:lnTo>
                  <a:lnTo>
                    <a:pt x="1014" y="778"/>
                  </a:lnTo>
                  <a:lnTo>
                    <a:pt x="993" y="762"/>
                  </a:lnTo>
                  <a:lnTo>
                    <a:pt x="971" y="749"/>
                  </a:lnTo>
                  <a:lnTo>
                    <a:pt x="948" y="735"/>
                  </a:lnTo>
                  <a:lnTo>
                    <a:pt x="924" y="724"/>
                  </a:lnTo>
                  <a:lnTo>
                    <a:pt x="899" y="714"/>
                  </a:lnTo>
                  <a:lnTo>
                    <a:pt x="875" y="704"/>
                  </a:lnTo>
                  <a:lnTo>
                    <a:pt x="848" y="696"/>
                  </a:lnTo>
                  <a:lnTo>
                    <a:pt x="821" y="688"/>
                  </a:lnTo>
                  <a:lnTo>
                    <a:pt x="793" y="683"/>
                  </a:lnTo>
                  <a:lnTo>
                    <a:pt x="764" y="678"/>
                  </a:lnTo>
                  <a:lnTo>
                    <a:pt x="734" y="675"/>
                  </a:lnTo>
                  <a:lnTo>
                    <a:pt x="704" y="673"/>
                  </a:lnTo>
                  <a:lnTo>
                    <a:pt x="673" y="673"/>
                  </a:lnTo>
                  <a:lnTo>
                    <a:pt x="328" y="673"/>
                  </a:lnTo>
                  <a:close/>
                  <a:moveTo>
                    <a:pt x="328" y="984"/>
                  </a:moveTo>
                  <a:lnTo>
                    <a:pt x="656" y="984"/>
                  </a:lnTo>
                  <a:lnTo>
                    <a:pt x="669" y="985"/>
                  </a:lnTo>
                  <a:lnTo>
                    <a:pt x="683" y="985"/>
                  </a:lnTo>
                  <a:lnTo>
                    <a:pt x="695" y="987"/>
                  </a:lnTo>
                  <a:lnTo>
                    <a:pt x="707" y="988"/>
                  </a:lnTo>
                  <a:lnTo>
                    <a:pt x="720" y="991"/>
                  </a:lnTo>
                  <a:lnTo>
                    <a:pt x="732" y="995"/>
                  </a:lnTo>
                  <a:lnTo>
                    <a:pt x="743" y="998"/>
                  </a:lnTo>
                  <a:lnTo>
                    <a:pt x="753" y="1002"/>
                  </a:lnTo>
                  <a:lnTo>
                    <a:pt x="765" y="1007"/>
                  </a:lnTo>
                  <a:lnTo>
                    <a:pt x="775" y="1012"/>
                  </a:lnTo>
                  <a:lnTo>
                    <a:pt x="785" y="1017"/>
                  </a:lnTo>
                  <a:lnTo>
                    <a:pt x="794" y="1024"/>
                  </a:lnTo>
                  <a:lnTo>
                    <a:pt x="803" y="1031"/>
                  </a:lnTo>
                  <a:lnTo>
                    <a:pt x="812" y="1037"/>
                  </a:lnTo>
                  <a:lnTo>
                    <a:pt x="820" y="1044"/>
                  </a:lnTo>
                  <a:lnTo>
                    <a:pt x="828" y="1053"/>
                  </a:lnTo>
                  <a:lnTo>
                    <a:pt x="834" y="1061"/>
                  </a:lnTo>
                  <a:lnTo>
                    <a:pt x="841" y="1070"/>
                  </a:lnTo>
                  <a:lnTo>
                    <a:pt x="848" y="1079"/>
                  </a:lnTo>
                  <a:lnTo>
                    <a:pt x="853" y="1088"/>
                  </a:lnTo>
                  <a:lnTo>
                    <a:pt x="859" y="1098"/>
                  </a:lnTo>
                  <a:lnTo>
                    <a:pt x="865" y="1108"/>
                  </a:lnTo>
                  <a:lnTo>
                    <a:pt x="869" y="1119"/>
                  </a:lnTo>
                  <a:lnTo>
                    <a:pt x="874" y="1131"/>
                  </a:lnTo>
                  <a:lnTo>
                    <a:pt x="880" y="1153"/>
                  </a:lnTo>
                  <a:lnTo>
                    <a:pt x="885" y="1178"/>
                  </a:lnTo>
                  <a:lnTo>
                    <a:pt x="888" y="1204"/>
                  </a:lnTo>
                  <a:lnTo>
                    <a:pt x="889" y="1230"/>
                  </a:lnTo>
                  <a:lnTo>
                    <a:pt x="888" y="1258"/>
                  </a:lnTo>
                  <a:lnTo>
                    <a:pt x="885" y="1283"/>
                  </a:lnTo>
                  <a:lnTo>
                    <a:pt x="880" y="1308"/>
                  </a:lnTo>
                  <a:lnTo>
                    <a:pt x="874" y="1332"/>
                  </a:lnTo>
                  <a:lnTo>
                    <a:pt x="869" y="1342"/>
                  </a:lnTo>
                  <a:lnTo>
                    <a:pt x="865" y="1353"/>
                  </a:lnTo>
                  <a:lnTo>
                    <a:pt x="859" y="1363"/>
                  </a:lnTo>
                  <a:lnTo>
                    <a:pt x="853" y="1373"/>
                  </a:lnTo>
                  <a:lnTo>
                    <a:pt x="848" y="1382"/>
                  </a:lnTo>
                  <a:lnTo>
                    <a:pt x="841" y="1392"/>
                  </a:lnTo>
                  <a:lnTo>
                    <a:pt x="834" y="1400"/>
                  </a:lnTo>
                  <a:lnTo>
                    <a:pt x="828" y="1409"/>
                  </a:lnTo>
                  <a:lnTo>
                    <a:pt x="820" y="1417"/>
                  </a:lnTo>
                  <a:lnTo>
                    <a:pt x="812" y="1424"/>
                  </a:lnTo>
                  <a:lnTo>
                    <a:pt x="803" y="1431"/>
                  </a:lnTo>
                  <a:lnTo>
                    <a:pt x="794" y="1437"/>
                  </a:lnTo>
                  <a:lnTo>
                    <a:pt x="785" y="1443"/>
                  </a:lnTo>
                  <a:lnTo>
                    <a:pt x="775" y="1449"/>
                  </a:lnTo>
                  <a:lnTo>
                    <a:pt x="765" y="1454"/>
                  </a:lnTo>
                  <a:lnTo>
                    <a:pt x="753" y="1459"/>
                  </a:lnTo>
                  <a:lnTo>
                    <a:pt x="743" y="1463"/>
                  </a:lnTo>
                  <a:lnTo>
                    <a:pt x="732" y="1466"/>
                  </a:lnTo>
                  <a:lnTo>
                    <a:pt x="720" y="1469"/>
                  </a:lnTo>
                  <a:lnTo>
                    <a:pt x="707" y="1472"/>
                  </a:lnTo>
                  <a:lnTo>
                    <a:pt x="695" y="1473"/>
                  </a:lnTo>
                  <a:lnTo>
                    <a:pt x="683" y="1475"/>
                  </a:lnTo>
                  <a:lnTo>
                    <a:pt x="669" y="1475"/>
                  </a:lnTo>
                  <a:lnTo>
                    <a:pt x="656" y="1477"/>
                  </a:lnTo>
                  <a:lnTo>
                    <a:pt x="328" y="1477"/>
                  </a:lnTo>
                  <a:lnTo>
                    <a:pt x="328" y="984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6778625" y="411163"/>
              <a:ext cx="2020888" cy="2144712"/>
            </a:xfrm>
            <a:custGeom>
              <a:avLst/>
              <a:gdLst/>
              <a:ahLst/>
              <a:cxnLst>
                <a:cxn ang="0">
                  <a:pos x="6365" y="6357"/>
                </a:cxn>
                <a:cxn ang="0">
                  <a:pos x="2996" y="4768"/>
                </a:cxn>
                <a:cxn ang="0">
                  <a:pos x="4494" y="6357"/>
                </a:cxn>
                <a:cxn ang="0">
                  <a:pos x="4868" y="6755"/>
                </a:cxn>
                <a:cxn ang="0">
                  <a:pos x="4494" y="5960"/>
                </a:cxn>
                <a:cxn ang="0">
                  <a:pos x="3370" y="5166"/>
                </a:cxn>
                <a:cxn ang="0">
                  <a:pos x="4494" y="5960"/>
                </a:cxn>
                <a:cxn ang="0">
                  <a:pos x="5991" y="5166"/>
                </a:cxn>
                <a:cxn ang="0">
                  <a:pos x="4868" y="5961"/>
                </a:cxn>
                <a:cxn ang="0">
                  <a:pos x="0" y="4371"/>
                </a:cxn>
                <a:cxn ang="0">
                  <a:pos x="6365" y="3973"/>
                </a:cxn>
                <a:cxn ang="0">
                  <a:pos x="0" y="4371"/>
                </a:cxn>
                <a:cxn ang="0">
                  <a:pos x="6365" y="3576"/>
                </a:cxn>
                <a:cxn ang="0">
                  <a:pos x="5804" y="0"/>
                </a:cxn>
                <a:cxn ang="0">
                  <a:pos x="5243" y="597"/>
                </a:cxn>
                <a:cxn ang="0">
                  <a:pos x="4681" y="0"/>
                </a:cxn>
                <a:cxn ang="0">
                  <a:pos x="3744" y="3576"/>
                </a:cxn>
                <a:cxn ang="0">
                  <a:pos x="4120" y="1193"/>
                </a:cxn>
                <a:cxn ang="0">
                  <a:pos x="4868" y="3576"/>
                </a:cxn>
                <a:cxn ang="0">
                  <a:pos x="5243" y="1193"/>
                </a:cxn>
                <a:cxn ang="0">
                  <a:pos x="5991" y="3576"/>
                </a:cxn>
                <a:cxn ang="0">
                  <a:pos x="3370" y="3576"/>
                </a:cxn>
                <a:cxn ang="0">
                  <a:pos x="1873" y="0"/>
                </a:cxn>
                <a:cxn ang="0">
                  <a:pos x="2247" y="398"/>
                </a:cxn>
                <a:cxn ang="0">
                  <a:pos x="2996" y="3178"/>
                </a:cxn>
                <a:cxn ang="0">
                  <a:pos x="2247" y="398"/>
                </a:cxn>
                <a:cxn ang="0">
                  <a:pos x="1499" y="3576"/>
                </a:cxn>
                <a:cxn ang="0">
                  <a:pos x="936" y="0"/>
                </a:cxn>
                <a:cxn ang="0">
                  <a:pos x="0" y="994"/>
                </a:cxn>
                <a:cxn ang="0">
                  <a:pos x="0" y="3576"/>
                </a:cxn>
                <a:cxn ang="0">
                  <a:pos x="1123" y="398"/>
                </a:cxn>
                <a:cxn ang="0">
                  <a:pos x="375" y="3178"/>
                </a:cxn>
                <a:cxn ang="0">
                  <a:pos x="2621" y="4768"/>
                </a:cxn>
                <a:cxn ang="0">
                  <a:pos x="0" y="6755"/>
                </a:cxn>
                <a:cxn ang="0">
                  <a:pos x="375" y="6357"/>
                </a:cxn>
                <a:cxn ang="0">
                  <a:pos x="2621" y="4768"/>
                </a:cxn>
                <a:cxn ang="0">
                  <a:pos x="375" y="5960"/>
                </a:cxn>
                <a:cxn ang="0">
                  <a:pos x="2247" y="5166"/>
                </a:cxn>
              </a:cxnLst>
              <a:rect l="0" t="0" r="r" b="b"/>
              <a:pathLst>
                <a:path w="6365" h="6755">
                  <a:moveTo>
                    <a:pt x="4868" y="6357"/>
                  </a:moveTo>
                  <a:lnTo>
                    <a:pt x="6365" y="6357"/>
                  </a:lnTo>
                  <a:lnTo>
                    <a:pt x="6365" y="4768"/>
                  </a:lnTo>
                  <a:lnTo>
                    <a:pt x="2996" y="4768"/>
                  </a:lnTo>
                  <a:lnTo>
                    <a:pt x="2996" y="6357"/>
                  </a:lnTo>
                  <a:lnTo>
                    <a:pt x="4494" y="6357"/>
                  </a:lnTo>
                  <a:lnTo>
                    <a:pt x="4494" y="6755"/>
                  </a:lnTo>
                  <a:lnTo>
                    <a:pt x="4868" y="6755"/>
                  </a:lnTo>
                  <a:lnTo>
                    <a:pt x="4868" y="6357"/>
                  </a:lnTo>
                  <a:close/>
                  <a:moveTo>
                    <a:pt x="4494" y="5960"/>
                  </a:moveTo>
                  <a:lnTo>
                    <a:pt x="3370" y="5960"/>
                  </a:lnTo>
                  <a:lnTo>
                    <a:pt x="3370" y="5166"/>
                  </a:lnTo>
                  <a:lnTo>
                    <a:pt x="4494" y="5166"/>
                  </a:lnTo>
                  <a:lnTo>
                    <a:pt x="4494" y="5960"/>
                  </a:lnTo>
                  <a:close/>
                  <a:moveTo>
                    <a:pt x="4868" y="5166"/>
                  </a:moveTo>
                  <a:lnTo>
                    <a:pt x="5991" y="5166"/>
                  </a:lnTo>
                  <a:lnTo>
                    <a:pt x="5991" y="5961"/>
                  </a:lnTo>
                  <a:lnTo>
                    <a:pt x="4868" y="5961"/>
                  </a:lnTo>
                  <a:lnTo>
                    <a:pt x="4868" y="5166"/>
                  </a:lnTo>
                  <a:close/>
                  <a:moveTo>
                    <a:pt x="0" y="4371"/>
                  </a:moveTo>
                  <a:lnTo>
                    <a:pt x="6365" y="4371"/>
                  </a:lnTo>
                  <a:lnTo>
                    <a:pt x="6365" y="3973"/>
                  </a:lnTo>
                  <a:lnTo>
                    <a:pt x="0" y="3973"/>
                  </a:lnTo>
                  <a:lnTo>
                    <a:pt x="0" y="4371"/>
                  </a:lnTo>
                  <a:close/>
                  <a:moveTo>
                    <a:pt x="5991" y="3576"/>
                  </a:moveTo>
                  <a:lnTo>
                    <a:pt x="6365" y="3576"/>
                  </a:lnTo>
                  <a:lnTo>
                    <a:pt x="6365" y="0"/>
                  </a:lnTo>
                  <a:lnTo>
                    <a:pt x="5804" y="0"/>
                  </a:lnTo>
                  <a:lnTo>
                    <a:pt x="5804" y="1"/>
                  </a:lnTo>
                  <a:lnTo>
                    <a:pt x="5243" y="597"/>
                  </a:lnTo>
                  <a:lnTo>
                    <a:pt x="5243" y="0"/>
                  </a:lnTo>
                  <a:lnTo>
                    <a:pt x="4681" y="0"/>
                  </a:lnTo>
                  <a:lnTo>
                    <a:pt x="3744" y="994"/>
                  </a:lnTo>
                  <a:lnTo>
                    <a:pt x="3744" y="3576"/>
                  </a:lnTo>
                  <a:lnTo>
                    <a:pt x="4120" y="3576"/>
                  </a:lnTo>
                  <a:lnTo>
                    <a:pt x="4120" y="1193"/>
                  </a:lnTo>
                  <a:lnTo>
                    <a:pt x="4868" y="398"/>
                  </a:lnTo>
                  <a:lnTo>
                    <a:pt x="4868" y="3576"/>
                  </a:lnTo>
                  <a:lnTo>
                    <a:pt x="5243" y="3576"/>
                  </a:lnTo>
                  <a:lnTo>
                    <a:pt x="5243" y="1193"/>
                  </a:lnTo>
                  <a:lnTo>
                    <a:pt x="5991" y="398"/>
                  </a:lnTo>
                  <a:lnTo>
                    <a:pt x="5991" y="3576"/>
                  </a:lnTo>
                  <a:close/>
                  <a:moveTo>
                    <a:pt x="1873" y="3576"/>
                  </a:moveTo>
                  <a:lnTo>
                    <a:pt x="3370" y="3576"/>
                  </a:lnTo>
                  <a:lnTo>
                    <a:pt x="3370" y="0"/>
                  </a:lnTo>
                  <a:lnTo>
                    <a:pt x="1873" y="0"/>
                  </a:lnTo>
                  <a:lnTo>
                    <a:pt x="1873" y="3576"/>
                  </a:lnTo>
                  <a:close/>
                  <a:moveTo>
                    <a:pt x="2247" y="398"/>
                  </a:moveTo>
                  <a:lnTo>
                    <a:pt x="2996" y="398"/>
                  </a:lnTo>
                  <a:lnTo>
                    <a:pt x="2996" y="3178"/>
                  </a:lnTo>
                  <a:lnTo>
                    <a:pt x="2247" y="3178"/>
                  </a:lnTo>
                  <a:lnTo>
                    <a:pt x="2247" y="398"/>
                  </a:lnTo>
                  <a:close/>
                  <a:moveTo>
                    <a:pt x="0" y="3576"/>
                  </a:moveTo>
                  <a:lnTo>
                    <a:pt x="1499" y="3576"/>
                  </a:lnTo>
                  <a:lnTo>
                    <a:pt x="1499" y="0"/>
                  </a:lnTo>
                  <a:lnTo>
                    <a:pt x="936" y="0"/>
                  </a:lnTo>
                  <a:lnTo>
                    <a:pt x="936" y="0"/>
                  </a:lnTo>
                  <a:lnTo>
                    <a:pt x="0" y="994"/>
                  </a:lnTo>
                  <a:lnTo>
                    <a:pt x="0" y="994"/>
                  </a:lnTo>
                  <a:lnTo>
                    <a:pt x="0" y="3576"/>
                  </a:lnTo>
                  <a:close/>
                  <a:moveTo>
                    <a:pt x="375" y="1193"/>
                  </a:moveTo>
                  <a:lnTo>
                    <a:pt x="1123" y="398"/>
                  </a:lnTo>
                  <a:lnTo>
                    <a:pt x="1123" y="3178"/>
                  </a:lnTo>
                  <a:lnTo>
                    <a:pt x="375" y="3178"/>
                  </a:lnTo>
                  <a:lnTo>
                    <a:pt x="375" y="1193"/>
                  </a:lnTo>
                  <a:close/>
                  <a:moveTo>
                    <a:pt x="2621" y="4768"/>
                  </a:moveTo>
                  <a:lnTo>
                    <a:pt x="0" y="4768"/>
                  </a:lnTo>
                  <a:lnTo>
                    <a:pt x="0" y="6755"/>
                  </a:lnTo>
                  <a:lnTo>
                    <a:pt x="375" y="6755"/>
                  </a:lnTo>
                  <a:lnTo>
                    <a:pt x="375" y="6357"/>
                  </a:lnTo>
                  <a:lnTo>
                    <a:pt x="2621" y="6357"/>
                  </a:lnTo>
                  <a:lnTo>
                    <a:pt x="2621" y="4768"/>
                  </a:lnTo>
                  <a:close/>
                  <a:moveTo>
                    <a:pt x="2247" y="5960"/>
                  </a:moveTo>
                  <a:lnTo>
                    <a:pt x="375" y="5960"/>
                  </a:lnTo>
                  <a:lnTo>
                    <a:pt x="375" y="5166"/>
                  </a:lnTo>
                  <a:lnTo>
                    <a:pt x="2247" y="5166"/>
                  </a:lnTo>
                  <a:lnTo>
                    <a:pt x="2247" y="5960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9631363" y="411163"/>
              <a:ext cx="119063" cy="2144712"/>
            </a:xfrm>
            <a:prstGeom prst="rect">
              <a:avLst/>
            </a:prstGeom>
            <a:solidFill>
              <a:srgbClr val="95C12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0322114" y="733967"/>
            <a:ext cx="11805309" cy="51538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r"/>
            <a:r>
              <a:rPr lang="ru-RU" sz="2400" spc="-20" dirty="0">
                <a:solidFill>
                  <a:srgbClr val="76787A"/>
                </a:solidFill>
              </a:rPr>
              <a:t>Семейная ипотека. Мифы и реальность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406776" y="733967"/>
            <a:ext cx="1015263" cy="51538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r"/>
            <a:fld id="{71D70AF6-F1AB-42EC-9B47-097709924270}" type="slidenum">
              <a:rPr lang="ru-RU" sz="2400" spc="-20" smtClean="0">
                <a:solidFill>
                  <a:srgbClr val="76787A"/>
                </a:solidFill>
              </a:rPr>
              <a:pPr algn="r"/>
              <a:t>8</a:t>
            </a:fld>
            <a:endParaRPr lang="ru-RU" sz="2400" spc="-20" dirty="0">
              <a:solidFill>
                <a:srgbClr val="76787A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42098" y="8963025"/>
            <a:ext cx="7214473" cy="102867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6000" spc="-20" dirty="0">
                <a:solidFill>
                  <a:srgbClr val="2F444E"/>
                </a:solidFill>
              </a:rPr>
              <a:t>Миф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77587" y="10196769"/>
            <a:ext cx="7190862" cy="117842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97000"/>
              </a:lnSpc>
            </a:pPr>
            <a:r>
              <a:rPr lang="ru-RU" sz="2600" spc="-20" dirty="0">
                <a:solidFill>
                  <a:srgbClr val="2F444E"/>
                </a:solidFill>
              </a:rPr>
              <a:t>Если заемщики берут кредит </a:t>
            </a:r>
          </a:p>
          <a:p>
            <a:pPr>
              <a:lnSpc>
                <a:spcPct val="97000"/>
              </a:lnSpc>
            </a:pPr>
            <a:r>
              <a:rPr lang="ru-RU" sz="2600" spc="-20" dirty="0">
                <a:solidFill>
                  <a:srgbClr val="2F444E"/>
                </a:solidFill>
              </a:rPr>
              <a:t>по программе «Семейная ипотека»,</a:t>
            </a:r>
          </a:p>
          <a:p>
            <a:pPr>
              <a:lnSpc>
                <a:spcPct val="97000"/>
              </a:lnSpc>
            </a:pPr>
            <a:r>
              <a:rPr lang="ru-RU" sz="2600" spc="-20" dirty="0">
                <a:solidFill>
                  <a:srgbClr val="2F444E"/>
                </a:solidFill>
              </a:rPr>
              <a:t>то необходимо выделение долей </a:t>
            </a:r>
          </a:p>
          <a:p>
            <a:pPr>
              <a:lnSpc>
                <a:spcPct val="97000"/>
              </a:lnSpc>
            </a:pPr>
            <a:r>
              <a:rPr lang="ru-RU" sz="2600" spc="-20" dirty="0">
                <a:solidFill>
                  <a:srgbClr val="2F444E"/>
                </a:solidFill>
              </a:rPr>
              <a:t>всем членам семьи, в том числе </a:t>
            </a:r>
          </a:p>
          <a:p>
            <a:pPr>
              <a:lnSpc>
                <a:spcPct val="97000"/>
              </a:lnSpc>
            </a:pPr>
            <a:r>
              <a:rPr lang="ru-RU" sz="2600" spc="-20" dirty="0">
                <a:solidFill>
                  <a:srgbClr val="2F444E"/>
                </a:solidFill>
              </a:rPr>
              <a:t>несовершеннолетним.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899793" y="8963025"/>
            <a:ext cx="7214473" cy="102867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6000" spc="-20" dirty="0">
                <a:solidFill>
                  <a:srgbClr val="92D050"/>
                </a:solidFill>
              </a:rPr>
              <a:t>Реальность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935281" y="10196769"/>
            <a:ext cx="9430045" cy="83080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97000"/>
              </a:lnSpc>
            </a:pPr>
            <a:r>
              <a:rPr lang="ru-RU" sz="2600" b="1" spc="-20" dirty="0">
                <a:solidFill>
                  <a:srgbClr val="2F444E"/>
                </a:solidFill>
              </a:rPr>
              <a:t>Обязательного требования по выделению долей детям нет.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935281" y="11326288"/>
            <a:ext cx="8841591" cy="117842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97000"/>
              </a:lnSpc>
            </a:pPr>
            <a:r>
              <a:rPr lang="ru-RU" sz="2600" spc="-40" dirty="0">
                <a:solidFill>
                  <a:srgbClr val="2F444E"/>
                </a:solidFill>
              </a:rPr>
              <a:t>Квартира может быть оформлена на одного или </a:t>
            </a:r>
          </a:p>
          <a:p>
            <a:pPr>
              <a:lnSpc>
                <a:spcPct val="97000"/>
              </a:lnSpc>
            </a:pPr>
            <a:r>
              <a:rPr lang="ru-RU" sz="2600" spc="-40" dirty="0">
                <a:solidFill>
                  <a:srgbClr val="2F444E"/>
                </a:solidFill>
              </a:rPr>
              <a:t>всех заемщиков, а также на детей на основании </a:t>
            </a:r>
          </a:p>
          <a:p>
            <a:pPr>
              <a:lnSpc>
                <a:spcPct val="97000"/>
              </a:lnSpc>
            </a:pPr>
            <a:r>
              <a:rPr lang="ru-RU" sz="2600" spc="-40" dirty="0">
                <a:solidFill>
                  <a:srgbClr val="2F444E"/>
                </a:solidFill>
              </a:rPr>
              <a:t>решения суда либо органов опеки, а также </a:t>
            </a:r>
          </a:p>
          <a:p>
            <a:pPr>
              <a:lnSpc>
                <a:spcPct val="97000"/>
              </a:lnSpc>
            </a:pPr>
            <a:r>
              <a:rPr lang="ru-RU" sz="2600" spc="-40" dirty="0">
                <a:solidFill>
                  <a:srgbClr val="2F444E"/>
                </a:solidFill>
              </a:rPr>
              <a:t>при участии в целевых социальных программах.</a:t>
            </a: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12263437" y="9174200"/>
            <a:ext cx="39600" cy="3688815"/>
          </a:xfrm>
          <a:prstGeom prst="rect">
            <a:avLst/>
          </a:prstGeom>
          <a:solidFill>
            <a:srgbClr val="A0C65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124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>
            <a:grpSpLocks noChangeAspect="1"/>
          </p:cNvGrpSpPr>
          <p:nvPr/>
        </p:nvGrpSpPr>
        <p:grpSpPr>
          <a:xfrm>
            <a:off x="1080960" y="510651"/>
            <a:ext cx="2502000" cy="940250"/>
            <a:chOff x="6778625" y="411163"/>
            <a:chExt cx="5707063" cy="2144712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10464800" y="1212850"/>
              <a:ext cx="2020888" cy="568325"/>
            </a:xfrm>
            <a:custGeom>
              <a:avLst/>
              <a:gdLst/>
              <a:ahLst/>
              <a:cxnLst>
                <a:cxn ang="0">
                  <a:pos x="5917" y="0"/>
                </a:cxn>
                <a:cxn ang="0">
                  <a:pos x="5045" y="0"/>
                </a:cxn>
                <a:cxn ang="0">
                  <a:pos x="5373" y="853"/>
                </a:cxn>
                <a:cxn ang="0">
                  <a:pos x="5745" y="839"/>
                </a:cxn>
                <a:cxn ang="0">
                  <a:pos x="4532" y="0"/>
                </a:cxn>
                <a:cxn ang="0">
                  <a:pos x="3634" y="731"/>
                </a:cxn>
                <a:cxn ang="0">
                  <a:pos x="3306" y="1788"/>
                </a:cxn>
                <a:cxn ang="0">
                  <a:pos x="4204" y="1039"/>
                </a:cxn>
                <a:cxn ang="0">
                  <a:pos x="2962" y="1788"/>
                </a:cxn>
                <a:cxn ang="0">
                  <a:pos x="1480" y="1788"/>
                </a:cxn>
                <a:cxn ang="0">
                  <a:pos x="2521" y="1471"/>
                </a:cxn>
                <a:cxn ang="0">
                  <a:pos x="2016" y="1178"/>
                </a:cxn>
                <a:cxn ang="0">
                  <a:pos x="328" y="673"/>
                </a:cxn>
                <a:cxn ang="0">
                  <a:pos x="1112" y="0"/>
                </a:cxn>
                <a:cxn ang="0">
                  <a:pos x="673" y="1788"/>
                </a:cxn>
                <a:cxn ang="0">
                  <a:pos x="765" y="1782"/>
                </a:cxn>
                <a:cxn ang="0">
                  <a:pos x="849" y="1764"/>
                </a:cxn>
                <a:cxn ang="0">
                  <a:pos x="925" y="1736"/>
                </a:cxn>
                <a:cxn ang="0">
                  <a:pos x="994" y="1698"/>
                </a:cxn>
                <a:cxn ang="0">
                  <a:pos x="1055" y="1650"/>
                </a:cxn>
                <a:cxn ang="0">
                  <a:pos x="1105" y="1592"/>
                </a:cxn>
                <a:cxn ang="0">
                  <a:pos x="1148" y="1527"/>
                </a:cxn>
                <a:cxn ang="0">
                  <a:pos x="1180" y="1455"/>
                </a:cxn>
                <a:cxn ang="0">
                  <a:pos x="1203" y="1376"/>
                </a:cxn>
                <a:cxn ang="0">
                  <a:pos x="1215" y="1290"/>
                </a:cxn>
                <a:cxn ang="0">
                  <a:pos x="1217" y="1199"/>
                </a:cxn>
                <a:cxn ang="0">
                  <a:pos x="1208" y="1113"/>
                </a:cxn>
                <a:cxn ang="0">
                  <a:pos x="1188" y="1031"/>
                </a:cxn>
                <a:cxn ang="0">
                  <a:pos x="1159" y="957"/>
                </a:cxn>
                <a:cxn ang="0">
                  <a:pos x="1120" y="888"/>
                </a:cxn>
                <a:cxn ang="0">
                  <a:pos x="1071" y="829"/>
                </a:cxn>
                <a:cxn ang="0">
                  <a:pos x="1014" y="778"/>
                </a:cxn>
                <a:cxn ang="0">
                  <a:pos x="948" y="735"/>
                </a:cxn>
                <a:cxn ang="0">
                  <a:pos x="875" y="704"/>
                </a:cxn>
                <a:cxn ang="0">
                  <a:pos x="793" y="683"/>
                </a:cxn>
                <a:cxn ang="0">
                  <a:pos x="704" y="673"/>
                </a:cxn>
                <a:cxn ang="0">
                  <a:pos x="328" y="984"/>
                </a:cxn>
                <a:cxn ang="0">
                  <a:pos x="683" y="985"/>
                </a:cxn>
                <a:cxn ang="0">
                  <a:pos x="720" y="991"/>
                </a:cxn>
                <a:cxn ang="0">
                  <a:pos x="753" y="1002"/>
                </a:cxn>
                <a:cxn ang="0">
                  <a:pos x="785" y="1017"/>
                </a:cxn>
                <a:cxn ang="0">
                  <a:pos x="812" y="1037"/>
                </a:cxn>
                <a:cxn ang="0">
                  <a:pos x="834" y="1061"/>
                </a:cxn>
                <a:cxn ang="0">
                  <a:pos x="853" y="1088"/>
                </a:cxn>
                <a:cxn ang="0">
                  <a:pos x="869" y="1119"/>
                </a:cxn>
                <a:cxn ang="0">
                  <a:pos x="885" y="1178"/>
                </a:cxn>
                <a:cxn ang="0">
                  <a:pos x="888" y="1258"/>
                </a:cxn>
                <a:cxn ang="0">
                  <a:pos x="874" y="1332"/>
                </a:cxn>
                <a:cxn ang="0">
                  <a:pos x="859" y="1363"/>
                </a:cxn>
                <a:cxn ang="0">
                  <a:pos x="841" y="1392"/>
                </a:cxn>
                <a:cxn ang="0">
                  <a:pos x="820" y="1417"/>
                </a:cxn>
                <a:cxn ang="0">
                  <a:pos x="794" y="1437"/>
                </a:cxn>
                <a:cxn ang="0">
                  <a:pos x="765" y="1454"/>
                </a:cxn>
                <a:cxn ang="0">
                  <a:pos x="732" y="1466"/>
                </a:cxn>
                <a:cxn ang="0">
                  <a:pos x="695" y="1473"/>
                </a:cxn>
                <a:cxn ang="0">
                  <a:pos x="656" y="1477"/>
                </a:cxn>
              </a:cxnLst>
              <a:rect l="0" t="0" r="r" b="b"/>
              <a:pathLst>
                <a:path w="6365" h="1788">
                  <a:moveTo>
                    <a:pt x="5745" y="839"/>
                  </a:moveTo>
                  <a:lnTo>
                    <a:pt x="6309" y="0"/>
                  </a:lnTo>
                  <a:lnTo>
                    <a:pt x="5917" y="0"/>
                  </a:lnTo>
                  <a:lnTo>
                    <a:pt x="5373" y="848"/>
                  </a:lnTo>
                  <a:lnTo>
                    <a:pt x="5373" y="0"/>
                  </a:lnTo>
                  <a:lnTo>
                    <a:pt x="5045" y="0"/>
                  </a:lnTo>
                  <a:lnTo>
                    <a:pt x="5045" y="1788"/>
                  </a:lnTo>
                  <a:lnTo>
                    <a:pt x="5373" y="1788"/>
                  </a:lnTo>
                  <a:lnTo>
                    <a:pt x="5373" y="853"/>
                  </a:lnTo>
                  <a:lnTo>
                    <a:pt x="5964" y="1788"/>
                  </a:lnTo>
                  <a:lnTo>
                    <a:pt x="6365" y="1788"/>
                  </a:lnTo>
                  <a:lnTo>
                    <a:pt x="5745" y="839"/>
                  </a:lnTo>
                  <a:close/>
                  <a:moveTo>
                    <a:pt x="4204" y="1788"/>
                  </a:moveTo>
                  <a:lnTo>
                    <a:pt x="4532" y="1788"/>
                  </a:lnTo>
                  <a:lnTo>
                    <a:pt x="4532" y="0"/>
                  </a:lnTo>
                  <a:lnTo>
                    <a:pt x="4204" y="0"/>
                  </a:lnTo>
                  <a:lnTo>
                    <a:pt x="4204" y="731"/>
                  </a:lnTo>
                  <a:lnTo>
                    <a:pt x="3634" y="731"/>
                  </a:lnTo>
                  <a:lnTo>
                    <a:pt x="3634" y="0"/>
                  </a:lnTo>
                  <a:lnTo>
                    <a:pt x="3306" y="0"/>
                  </a:lnTo>
                  <a:lnTo>
                    <a:pt x="3306" y="1788"/>
                  </a:lnTo>
                  <a:lnTo>
                    <a:pt x="3634" y="1788"/>
                  </a:lnTo>
                  <a:lnTo>
                    <a:pt x="3634" y="1039"/>
                  </a:lnTo>
                  <a:lnTo>
                    <a:pt x="4204" y="1039"/>
                  </a:lnTo>
                  <a:lnTo>
                    <a:pt x="4204" y="1788"/>
                  </a:lnTo>
                  <a:close/>
                  <a:moveTo>
                    <a:pt x="2619" y="1788"/>
                  </a:moveTo>
                  <a:lnTo>
                    <a:pt x="2962" y="1788"/>
                  </a:lnTo>
                  <a:lnTo>
                    <a:pt x="2349" y="0"/>
                  </a:lnTo>
                  <a:lnTo>
                    <a:pt x="2091" y="0"/>
                  </a:lnTo>
                  <a:lnTo>
                    <a:pt x="1480" y="1788"/>
                  </a:lnTo>
                  <a:lnTo>
                    <a:pt x="1822" y="1788"/>
                  </a:lnTo>
                  <a:lnTo>
                    <a:pt x="1923" y="1471"/>
                  </a:lnTo>
                  <a:lnTo>
                    <a:pt x="2521" y="1471"/>
                  </a:lnTo>
                  <a:lnTo>
                    <a:pt x="2619" y="1788"/>
                  </a:lnTo>
                  <a:close/>
                  <a:moveTo>
                    <a:pt x="2434" y="1178"/>
                  </a:moveTo>
                  <a:lnTo>
                    <a:pt x="2016" y="1178"/>
                  </a:lnTo>
                  <a:lnTo>
                    <a:pt x="2229" y="528"/>
                  </a:lnTo>
                  <a:lnTo>
                    <a:pt x="2434" y="1178"/>
                  </a:lnTo>
                  <a:close/>
                  <a:moveTo>
                    <a:pt x="328" y="673"/>
                  </a:moveTo>
                  <a:lnTo>
                    <a:pt x="328" y="311"/>
                  </a:lnTo>
                  <a:lnTo>
                    <a:pt x="1112" y="311"/>
                  </a:lnTo>
                  <a:lnTo>
                    <a:pt x="1112" y="0"/>
                  </a:lnTo>
                  <a:lnTo>
                    <a:pt x="0" y="0"/>
                  </a:lnTo>
                  <a:lnTo>
                    <a:pt x="0" y="1788"/>
                  </a:lnTo>
                  <a:lnTo>
                    <a:pt x="673" y="1788"/>
                  </a:lnTo>
                  <a:lnTo>
                    <a:pt x="704" y="1787"/>
                  </a:lnTo>
                  <a:lnTo>
                    <a:pt x="734" y="1785"/>
                  </a:lnTo>
                  <a:lnTo>
                    <a:pt x="765" y="1782"/>
                  </a:lnTo>
                  <a:lnTo>
                    <a:pt x="793" y="1778"/>
                  </a:lnTo>
                  <a:lnTo>
                    <a:pt x="821" y="1771"/>
                  </a:lnTo>
                  <a:lnTo>
                    <a:pt x="849" y="1764"/>
                  </a:lnTo>
                  <a:lnTo>
                    <a:pt x="875" y="1756"/>
                  </a:lnTo>
                  <a:lnTo>
                    <a:pt x="901" y="1746"/>
                  </a:lnTo>
                  <a:lnTo>
                    <a:pt x="925" y="1736"/>
                  </a:lnTo>
                  <a:lnTo>
                    <a:pt x="949" y="1724"/>
                  </a:lnTo>
                  <a:lnTo>
                    <a:pt x="973" y="1711"/>
                  </a:lnTo>
                  <a:lnTo>
                    <a:pt x="994" y="1698"/>
                  </a:lnTo>
                  <a:lnTo>
                    <a:pt x="1015" y="1682"/>
                  </a:lnTo>
                  <a:lnTo>
                    <a:pt x="1035" y="1666"/>
                  </a:lnTo>
                  <a:lnTo>
                    <a:pt x="1055" y="1650"/>
                  </a:lnTo>
                  <a:lnTo>
                    <a:pt x="1072" y="1632"/>
                  </a:lnTo>
                  <a:lnTo>
                    <a:pt x="1089" y="1612"/>
                  </a:lnTo>
                  <a:lnTo>
                    <a:pt x="1105" y="1592"/>
                  </a:lnTo>
                  <a:lnTo>
                    <a:pt x="1121" y="1572"/>
                  </a:lnTo>
                  <a:lnTo>
                    <a:pt x="1134" y="1550"/>
                  </a:lnTo>
                  <a:lnTo>
                    <a:pt x="1148" y="1527"/>
                  </a:lnTo>
                  <a:lnTo>
                    <a:pt x="1160" y="1505"/>
                  </a:lnTo>
                  <a:lnTo>
                    <a:pt x="1170" y="1480"/>
                  </a:lnTo>
                  <a:lnTo>
                    <a:pt x="1180" y="1455"/>
                  </a:lnTo>
                  <a:lnTo>
                    <a:pt x="1189" y="1429"/>
                  </a:lnTo>
                  <a:lnTo>
                    <a:pt x="1196" y="1402"/>
                  </a:lnTo>
                  <a:lnTo>
                    <a:pt x="1203" y="1376"/>
                  </a:lnTo>
                  <a:lnTo>
                    <a:pt x="1208" y="1347"/>
                  </a:lnTo>
                  <a:lnTo>
                    <a:pt x="1213" y="1319"/>
                  </a:lnTo>
                  <a:lnTo>
                    <a:pt x="1215" y="1290"/>
                  </a:lnTo>
                  <a:lnTo>
                    <a:pt x="1217" y="1260"/>
                  </a:lnTo>
                  <a:lnTo>
                    <a:pt x="1217" y="1230"/>
                  </a:lnTo>
                  <a:lnTo>
                    <a:pt x="1217" y="1199"/>
                  </a:lnTo>
                  <a:lnTo>
                    <a:pt x="1215" y="1170"/>
                  </a:lnTo>
                  <a:lnTo>
                    <a:pt x="1212" y="1141"/>
                  </a:lnTo>
                  <a:lnTo>
                    <a:pt x="1208" y="1113"/>
                  </a:lnTo>
                  <a:lnTo>
                    <a:pt x="1203" y="1085"/>
                  </a:lnTo>
                  <a:lnTo>
                    <a:pt x="1196" y="1058"/>
                  </a:lnTo>
                  <a:lnTo>
                    <a:pt x="1188" y="1031"/>
                  </a:lnTo>
                  <a:lnTo>
                    <a:pt x="1180" y="1005"/>
                  </a:lnTo>
                  <a:lnTo>
                    <a:pt x="1170" y="980"/>
                  </a:lnTo>
                  <a:lnTo>
                    <a:pt x="1159" y="957"/>
                  </a:lnTo>
                  <a:lnTo>
                    <a:pt x="1148" y="933"/>
                  </a:lnTo>
                  <a:lnTo>
                    <a:pt x="1134" y="911"/>
                  </a:lnTo>
                  <a:lnTo>
                    <a:pt x="1120" y="888"/>
                  </a:lnTo>
                  <a:lnTo>
                    <a:pt x="1105" y="868"/>
                  </a:lnTo>
                  <a:lnTo>
                    <a:pt x="1088" y="848"/>
                  </a:lnTo>
                  <a:lnTo>
                    <a:pt x="1071" y="829"/>
                  </a:lnTo>
                  <a:lnTo>
                    <a:pt x="1053" y="811"/>
                  </a:lnTo>
                  <a:lnTo>
                    <a:pt x="1034" y="794"/>
                  </a:lnTo>
                  <a:lnTo>
                    <a:pt x="1014" y="778"/>
                  </a:lnTo>
                  <a:lnTo>
                    <a:pt x="993" y="762"/>
                  </a:lnTo>
                  <a:lnTo>
                    <a:pt x="971" y="749"/>
                  </a:lnTo>
                  <a:lnTo>
                    <a:pt x="948" y="735"/>
                  </a:lnTo>
                  <a:lnTo>
                    <a:pt x="924" y="724"/>
                  </a:lnTo>
                  <a:lnTo>
                    <a:pt x="899" y="714"/>
                  </a:lnTo>
                  <a:lnTo>
                    <a:pt x="875" y="704"/>
                  </a:lnTo>
                  <a:lnTo>
                    <a:pt x="848" y="696"/>
                  </a:lnTo>
                  <a:lnTo>
                    <a:pt x="821" y="688"/>
                  </a:lnTo>
                  <a:lnTo>
                    <a:pt x="793" y="683"/>
                  </a:lnTo>
                  <a:lnTo>
                    <a:pt x="764" y="678"/>
                  </a:lnTo>
                  <a:lnTo>
                    <a:pt x="734" y="675"/>
                  </a:lnTo>
                  <a:lnTo>
                    <a:pt x="704" y="673"/>
                  </a:lnTo>
                  <a:lnTo>
                    <a:pt x="673" y="673"/>
                  </a:lnTo>
                  <a:lnTo>
                    <a:pt x="328" y="673"/>
                  </a:lnTo>
                  <a:close/>
                  <a:moveTo>
                    <a:pt x="328" y="984"/>
                  </a:moveTo>
                  <a:lnTo>
                    <a:pt x="656" y="984"/>
                  </a:lnTo>
                  <a:lnTo>
                    <a:pt x="669" y="985"/>
                  </a:lnTo>
                  <a:lnTo>
                    <a:pt x="683" y="985"/>
                  </a:lnTo>
                  <a:lnTo>
                    <a:pt x="695" y="987"/>
                  </a:lnTo>
                  <a:lnTo>
                    <a:pt x="707" y="988"/>
                  </a:lnTo>
                  <a:lnTo>
                    <a:pt x="720" y="991"/>
                  </a:lnTo>
                  <a:lnTo>
                    <a:pt x="732" y="995"/>
                  </a:lnTo>
                  <a:lnTo>
                    <a:pt x="743" y="998"/>
                  </a:lnTo>
                  <a:lnTo>
                    <a:pt x="753" y="1002"/>
                  </a:lnTo>
                  <a:lnTo>
                    <a:pt x="765" y="1007"/>
                  </a:lnTo>
                  <a:lnTo>
                    <a:pt x="775" y="1012"/>
                  </a:lnTo>
                  <a:lnTo>
                    <a:pt x="785" y="1017"/>
                  </a:lnTo>
                  <a:lnTo>
                    <a:pt x="794" y="1024"/>
                  </a:lnTo>
                  <a:lnTo>
                    <a:pt x="803" y="1031"/>
                  </a:lnTo>
                  <a:lnTo>
                    <a:pt x="812" y="1037"/>
                  </a:lnTo>
                  <a:lnTo>
                    <a:pt x="820" y="1044"/>
                  </a:lnTo>
                  <a:lnTo>
                    <a:pt x="828" y="1053"/>
                  </a:lnTo>
                  <a:lnTo>
                    <a:pt x="834" y="1061"/>
                  </a:lnTo>
                  <a:lnTo>
                    <a:pt x="841" y="1070"/>
                  </a:lnTo>
                  <a:lnTo>
                    <a:pt x="848" y="1079"/>
                  </a:lnTo>
                  <a:lnTo>
                    <a:pt x="853" y="1088"/>
                  </a:lnTo>
                  <a:lnTo>
                    <a:pt x="859" y="1098"/>
                  </a:lnTo>
                  <a:lnTo>
                    <a:pt x="865" y="1108"/>
                  </a:lnTo>
                  <a:lnTo>
                    <a:pt x="869" y="1119"/>
                  </a:lnTo>
                  <a:lnTo>
                    <a:pt x="874" y="1131"/>
                  </a:lnTo>
                  <a:lnTo>
                    <a:pt x="880" y="1153"/>
                  </a:lnTo>
                  <a:lnTo>
                    <a:pt x="885" y="1178"/>
                  </a:lnTo>
                  <a:lnTo>
                    <a:pt x="888" y="1204"/>
                  </a:lnTo>
                  <a:lnTo>
                    <a:pt x="889" y="1230"/>
                  </a:lnTo>
                  <a:lnTo>
                    <a:pt x="888" y="1258"/>
                  </a:lnTo>
                  <a:lnTo>
                    <a:pt x="885" y="1283"/>
                  </a:lnTo>
                  <a:lnTo>
                    <a:pt x="880" y="1308"/>
                  </a:lnTo>
                  <a:lnTo>
                    <a:pt x="874" y="1332"/>
                  </a:lnTo>
                  <a:lnTo>
                    <a:pt x="869" y="1342"/>
                  </a:lnTo>
                  <a:lnTo>
                    <a:pt x="865" y="1353"/>
                  </a:lnTo>
                  <a:lnTo>
                    <a:pt x="859" y="1363"/>
                  </a:lnTo>
                  <a:lnTo>
                    <a:pt x="853" y="1373"/>
                  </a:lnTo>
                  <a:lnTo>
                    <a:pt x="848" y="1382"/>
                  </a:lnTo>
                  <a:lnTo>
                    <a:pt x="841" y="1392"/>
                  </a:lnTo>
                  <a:lnTo>
                    <a:pt x="834" y="1400"/>
                  </a:lnTo>
                  <a:lnTo>
                    <a:pt x="828" y="1409"/>
                  </a:lnTo>
                  <a:lnTo>
                    <a:pt x="820" y="1417"/>
                  </a:lnTo>
                  <a:lnTo>
                    <a:pt x="812" y="1424"/>
                  </a:lnTo>
                  <a:lnTo>
                    <a:pt x="803" y="1431"/>
                  </a:lnTo>
                  <a:lnTo>
                    <a:pt x="794" y="1437"/>
                  </a:lnTo>
                  <a:lnTo>
                    <a:pt x="785" y="1443"/>
                  </a:lnTo>
                  <a:lnTo>
                    <a:pt x="775" y="1449"/>
                  </a:lnTo>
                  <a:lnTo>
                    <a:pt x="765" y="1454"/>
                  </a:lnTo>
                  <a:lnTo>
                    <a:pt x="753" y="1459"/>
                  </a:lnTo>
                  <a:lnTo>
                    <a:pt x="743" y="1463"/>
                  </a:lnTo>
                  <a:lnTo>
                    <a:pt x="732" y="1466"/>
                  </a:lnTo>
                  <a:lnTo>
                    <a:pt x="720" y="1469"/>
                  </a:lnTo>
                  <a:lnTo>
                    <a:pt x="707" y="1472"/>
                  </a:lnTo>
                  <a:lnTo>
                    <a:pt x="695" y="1473"/>
                  </a:lnTo>
                  <a:lnTo>
                    <a:pt x="683" y="1475"/>
                  </a:lnTo>
                  <a:lnTo>
                    <a:pt x="669" y="1475"/>
                  </a:lnTo>
                  <a:lnTo>
                    <a:pt x="656" y="1477"/>
                  </a:lnTo>
                  <a:lnTo>
                    <a:pt x="328" y="1477"/>
                  </a:lnTo>
                  <a:lnTo>
                    <a:pt x="328" y="984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6778625" y="411163"/>
              <a:ext cx="2020888" cy="2144712"/>
            </a:xfrm>
            <a:custGeom>
              <a:avLst/>
              <a:gdLst/>
              <a:ahLst/>
              <a:cxnLst>
                <a:cxn ang="0">
                  <a:pos x="6365" y="6357"/>
                </a:cxn>
                <a:cxn ang="0">
                  <a:pos x="2996" y="4768"/>
                </a:cxn>
                <a:cxn ang="0">
                  <a:pos x="4494" y="6357"/>
                </a:cxn>
                <a:cxn ang="0">
                  <a:pos x="4868" y="6755"/>
                </a:cxn>
                <a:cxn ang="0">
                  <a:pos x="4494" y="5960"/>
                </a:cxn>
                <a:cxn ang="0">
                  <a:pos x="3370" y="5166"/>
                </a:cxn>
                <a:cxn ang="0">
                  <a:pos x="4494" y="5960"/>
                </a:cxn>
                <a:cxn ang="0">
                  <a:pos x="5991" y="5166"/>
                </a:cxn>
                <a:cxn ang="0">
                  <a:pos x="4868" y="5961"/>
                </a:cxn>
                <a:cxn ang="0">
                  <a:pos x="0" y="4371"/>
                </a:cxn>
                <a:cxn ang="0">
                  <a:pos x="6365" y="3973"/>
                </a:cxn>
                <a:cxn ang="0">
                  <a:pos x="0" y="4371"/>
                </a:cxn>
                <a:cxn ang="0">
                  <a:pos x="6365" y="3576"/>
                </a:cxn>
                <a:cxn ang="0">
                  <a:pos x="5804" y="0"/>
                </a:cxn>
                <a:cxn ang="0">
                  <a:pos x="5243" y="597"/>
                </a:cxn>
                <a:cxn ang="0">
                  <a:pos x="4681" y="0"/>
                </a:cxn>
                <a:cxn ang="0">
                  <a:pos x="3744" y="3576"/>
                </a:cxn>
                <a:cxn ang="0">
                  <a:pos x="4120" y="1193"/>
                </a:cxn>
                <a:cxn ang="0">
                  <a:pos x="4868" y="3576"/>
                </a:cxn>
                <a:cxn ang="0">
                  <a:pos x="5243" y="1193"/>
                </a:cxn>
                <a:cxn ang="0">
                  <a:pos x="5991" y="3576"/>
                </a:cxn>
                <a:cxn ang="0">
                  <a:pos x="3370" y="3576"/>
                </a:cxn>
                <a:cxn ang="0">
                  <a:pos x="1873" y="0"/>
                </a:cxn>
                <a:cxn ang="0">
                  <a:pos x="2247" y="398"/>
                </a:cxn>
                <a:cxn ang="0">
                  <a:pos x="2996" y="3178"/>
                </a:cxn>
                <a:cxn ang="0">
                  <a:pos x="2247" y="398"/>
                </a:cxn>
                <a:cxn ang="0">
                  <a:pos x="1499" y="3576"/>
                </a:cxn>
                <a:cxn ang="0">
                  <a:pos x="936" y="0"/>
                </a:cxn>
                <a:cxn ang="0">
                  <a:pos x="0" y="994"/>
                </a:cxn>
                <a:cxn ang="0">
                  <a:pos x="0" y="3576"/>
                </a:cxn>
                <a:cxn ang="0">
                  <a:pos x="1123" y="398"/>
                </a:cxn>
                <a:cxn ang="0">
                  <a:pos x="375" y="3178"/>
                </a:cxn>
                <a:cxn ang="0">
                  <a:pos x="2621" y="4768"/>
                </a:cxn>
                <a:cxn ang="0">
                  <a:pos x="0" y="6755"/>
                </a:cxn>
                <a:cxn ang="0">
                  <a:pos x="375" y="6357"/>
                </a:cxn>
                <a:cxn ang="0">
                  <a:pos x="2621" y="4768"/>
                </a:cxn>
                <a:cxn ang="0">
                  <a:pos x="375" y="5960"/>
                </a:cxn>
                <a:cxn ang="0">
                  <a:pos x="2247" y="5166"/>
                </a:cxn>
              </a:cxnLst>
              <a:rect l="0" t="0" r="r" b="b"/>
              <a:pathLst>
                <a:path w="6365" h="6755">
                  <a:moveTo>
                    <a:pt x="4868" y="6357"/>
                  </a:moveTo>
                  <a:lnTo>
                    <a:pt x="6365" y="6357"/>
                  </a:lnTo>
                  <a:lnTo>
                    <a:pt x="6365" y="4768"/>
                  </a:lnTo>
                  <a:lnTo>
                    <a:pt x="2996" y="4768"/>
                  </a:lnTo>
                  <a:lnTo>
                    <a:pt x="2996" y="6357"/>
                  </a:lnTo>
                  <a:lnTo>
                    <a:pt x="4494" y="6357"/>
                  </a:lnTo>
                  <a:lnTo>
                    <a:pt x="4494" y="6755"/>
                  </a:lnTo>
                  <a:lnTo>
                    <a:pt x="4868" y="6755"/>
                  </a:lnTo>
                  <a:lnTo>
                    <a:pt x="4868" y="6357"/>
                  </a:lnTo>
                  <a:close/>
                  <a:moveTo>
                    <a:pt x="4494" y="5960"/>
                  </a:moveTo>
                  <a:lnTo>
                    <a:pt x="3370" y="5960"/>
                  </a:lnTo>
                  <a:lnTo>
                    <a:pt x="3370" y="5166"/>
                  </a:lnTo>
                  <a:lnTo>
                    <a:pt x="4494" y="5166"/>
                  </a:lnTo>
                  <a:lnTo>
                    <a:pt x="4494" y="5960"/>
                  </a:lnTo>
                  <a:close/>
                  <a:moveTo>
                    <a:pt x="4868" y="5166"/>
                  </a:moveTo>
                  <a:lnTo>
                    <a:pt x="5991" y="5166"/>
                  </a:lnTo>
                  <a:lnTo>
                    <a:pt x="5991" y="5961"/>
                  </a:lnTo>
                  <a:lnTo>
                    <a:pt x="4868" y="5961"/>
                  </a:lnTo>
                  <a:lnTo>
                    <a:pt x="4868" y="5166"/>
                  </a:lnTo>
                  <a:close/>
                  <a:moveTo>
                    <a:pt x="0" y="4371"/>
                  </a:moveTo>
                  <a:lnTo>
                    <a:pt x="6365" y="4371"/>
                  </a:lnTo>
                  <a:lnTo>
                    <a:pt x="6365" y="3973"/>
                  </a:lnTo>
                  <a:lnTo>
                    <a:pt x="0" y="3973"/>
                  </a:lnTo>
                  <a:lnTo>
                    <a:pt x="0" y="4371"/>
                  </a:lnTo>
                  <a:close/>
                  <a:moveTo>
                    <a:pt x="5991" y="3576"/>
                  </a:moveTo>
                  <a:lnTo>
                    <a:pt x="6365" y="3576"/>
                  </a:lnTo>
                  <a:lnTo>
                    <a:pt x="6365" y="0"/>
                  </a:lnTo>
                  <a:lnTo>
                    <a:pt x="5804" y="0"/>
                  </a:lnTo>
                  <a:lnTo>
                    <a:pt x="5804" y="1"/>
                  </a:lnTo>
                  <a:lnTo>
                    <a:pt x="5243" y="597"/>
                  </a:lnTo>
                  <a:lnTo>
                    <a:pt x="5243" y="0"/>
                  </a:lnTo>
                  <a:lnTo>
                    <a:pt x="4681" y="0"/>
                  </a:lnTo>
                  <a:lnTo>
                    <a:pt x="3744" y="994"/>
                  </a:lnTo>
                  <a:lnTo>
                    <a:pt x="3744" y="3576"/>
                  </a:lnTo>
                  <a:lnTo>
                    <a:pt x="4120" y="3576"/>
                  </a:lnTo>
                  <a:lnTo>
                    <a:pt x="4120" y="1193"/>
                  </a:lnTo>
                  <a:lnTo>
                    <a:pt x="4868" y="398"/>
                  </a:lnTo>
                  <a:lnTo>
                    <a:pt x="4868" y="3576"/>
                  </a:lnTo>
                  <a:lnTo>
                    <a:pt x="5243" y="3576"/>
                  </a:lnTo>
                  <a:lnTo>
                    <a:pt x="5243" y="1193"/>
                  </a:lnTo>
                  <a:lnTo>
                    <a:pt x="5991" y="398"/>
                  </a:lnTo>
                  <a:lnTo>
                    <a:pt x="5991" y="3576"/>
                  </a:lnTo>
                  <a:close/>
                  <a:moveTo>
                    <a:pt x="1873" y="3576"/>
                  </a:moveTo>
                  <a:lnTo>
                    <a:pt x="3370" y="3576"/>
                  </a:lnTo>
                  <a:lnTo>
                    <a:pt x="3370" y="0"/>
                  </a:lnTo>
                  <a:lnTo>
                    <a:pt x="1873" y="0"/>
                  </a:lnTo>
                  <a:lnTo>
                    <a:pt x="1873" y="3576"/>
                  </a:lnTo>
                  <a:close/>
                  <a:moveTo>
                    <a:pt x="2247" y="398"/>
                  </a:moveTo>
                  <a:lnTo>
                    <a:pt x="2996" y="398"/>
                  </a:lnTo>
                  <a:lnTo>
                    <a:pt x="2996" y="3178"/>
                  </a:lnTo>
                  <a:lnTo>
                    <a:pt x="2247" y="3178"/>
                  </a:lnTo>
                  <a:lnTo>
                    <a:pt x="2247" y="398"/>
                  </a:lnTo>
                  <a:close/>
                  <a:moveTo>
                    <a:pt x="0" y="3576"/>
                  </a:moveTo>
                  <a:lnTo>
                    <a:pt x="1499" y="3576"/>
                  </a:lnTo>
                  <a:lnTo>
                    <a:pt x="1499" y="0"/>
                  </a:lnTo>
                  <a:lnTo>
                    <a:pt x="936" y="0"/>
                  </a:lnTo>
                  <a:lnTo>
                    <a:pt x="936" y="0"/>
                  </a:lnTo>
                  <a:lnTo>
                    <a:pt x="0" y="994"/>
                  </a:lnTo>
                  <a:lnTo>
                    <a:pt x="0" y="994"/>
                  </a:lnTo>
                  <a:lnTo>
                    <a:pt x="0" y="3576"/>
                  </a:lnTo>
                  <a:close/>
                  <a:moveTo>
                    <a:pt x="375" y="1193"/>
                  </a:moveTo>
                  <a:lnTo>
                    <a:pt x="1123" y="398"/>
                  </a:lnTo>
                  <a:lnTo>
                    <a:pt x="1123" y="3178"/>
                  </a:lnTo>
                  <a:lnTo>
                    <a:pt x="375" y="3178"/>
                  </a:lnTo>
                  <a:lnTo>
                    <a:pt x="375" y="1193"/>
                  </a:lnTo>
                  <a:close/>
                  <a:moveTo>
                    <a:pt x="2621" y="4768"/>
                  </a:moveTo>
                  <a:lnTo>
                    <a:pt x="0" y="4768"/>
                  </a:lnTo>
                  <a:lnTo>
                    <a:pt x="0" y="6755"/>
                  </a:lnTo>
                  <a:lnTo>
                    <a:pt x="375" y="6755"/>
                  </a:lnTo>
                  <a:lnTo>
                    <a:pt x="375" y="6357"/>
                  </a:lnTo>
                  <a:lnTo>
                    <a:pt x="2621" y="6357"/>
                  </a:lnTo>
                  <a:lnTo>
                    <a:pt x="2621" y="4768"/>
                  </a:lnTo>
                  <a:close/>
                  <a:moveTo>
                    <a:pt x="2247" y="5960"/>
                  </a:moveTo>
                  <a:lnTo>
                    <a:pt x="375" y="5960"/>
                  </a:lnTo>
                  <a:lnTo>
                    <a:pt x="375" y="5166"/>
                  </a:lnTo>
                  <a:lnTo>
                    <a:pt x="2247" y="5166"/>
                  </a:lnTo>
                  <a:lnTo>
                    <a:pt x="2247" y="5960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9631363" y="411163"/>
              <a:ext cx="119063" cy="2144712"/>
            </a:xfrm>
            <a:prstGeom prst="rect">
              <a:avLst/>
            </a:prstGeom>
            <a:solidFill>
              <a:srgbClr val="95C12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0322114" y="733967"/>
            <a:ext cx="11805309" cy="51538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r"/>
            <a:r>
              <a:rPr lang="ru-RU" sz="2400" spc="-20" dirty="0">
                <a:solidFill>
                  <a:srgbClr val="76787A"/>
                </a:solidFill>
              </a:rPr>
              <a:t>Семейная ипотека. Мифы и реальность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406776" y="733967"/>
            <a:ext cx="1015263" cy="51538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r"/>
            <a:fld id="{71D70AF6-F1AB-42EC-9B47-097709924270}" type="slidenum">
              <a:rPr lang="ru-RU" sz="2400" spc="-20" smtClean="0">
                <a:solidFill>
                  <a:srgbClr val="76787A"/>
                </a:solidFill>
              </a:rPr>
              <a:pPr algn="r"/>
              <a:t>9</a:t>
            </a:fld>
            <a:endParaRPr lang="ru-RU" sz="2400" spc="-20" dirty="0">
              <a:solidFill>
                <a:srgbClr val="76787A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01575" y="2700066"/>
            <a:ext cx="7214473" cy="102867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6000" spc="-20" dirty="0">
                <a:solidFill>
                  <a:srgbClr val="2F444E"/>
                </a:solidFill>
              </a:rPr>
              <a:t>Миф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37063" y="3933810"/>
            <a:ext cx="7965125" cy="117842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97000"/>
              </a:lnSpc>
            </a:pPr>
            <a:r>
              <a:rPr lang="ru-RU" sz="2600" spc="-20" dirty="0">
                <a:solidFill>
                  <a:srgbClr val="2F444E"/>
                </a:solidFill>
              </a:rPr>
              <a:t>Ставка 6</a:t>
            </a:r>
            <a:r>
              <a:rPr lang="en-US" sz="1200" spc="-20" dirty="0">
                <a:solidFill>
                  <a:srgbClr val="2F444E"/>
                </a:solidFill>
              </a:rPr>
              <a:t> </a:t>
            </a:r>
            <a:r>
              <a:rPr lang="ru-RU" sz="2600" spc="-20" dirty="0">
                <a:solidFill>
                  <a:srgbClr val="2F444E"/>
                </a:solidFill>
              </a:rPr>
              <a:t>% по «Семейной ипотеке» </a:t>
            </a:r>
          </a:p>
          <a:p>
            <a:pPr>
              <a:lnSpc>
                <a:spcPct val="97000"/>
              </a:lnSpc>
            </a:pPr>
            <a:r>
              <a:rPr lang="ru-RU" sz="2600" spc="-20" dirty="0">
                <a:solidFill>
                  <a:srgbClr val="2F444E"/>
                </a:solidFill>
              </a:rPr>
              <a:t>возможна только при условии оформления </a:t>
            </a:r>
          </a:p>
          <a:p>
            <a:pPr>
              <a:lnSpc>
                <a:spcPct val="97000"/>
              </a:lnSpc>
            </a:pPr>
            <a:r>
              <a:rPr lang="ru-RU" sz="2600" spc="-20" dirty="0">
                <a:solidFill>
                  <a:srgbClr val="2F444E"/>
                </a:solidFill>
              </a:rPr>
              <a:t>программы добровольного страхования </a:t>
            </a:r>
          </a:p>
          <a:p>
            <a:pPr>
              <a:lnSpc>
                <a:spcPct val="97000"/>
              </a:lnSpc>
            </a:pPr>
            <a:r>
              <a:rPr lang="ru-RU" sz="2600" spc="-20" dirty="0">
                <a:solidFill>
                  <a:srgbClr val="2F444E"/>
                </a:solidFill>
              </a:rPr>
              <a:t>жизни и здоровья заемщика.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02800" y="7145950"/>
            <a:ext cx="7214473" cy="102867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6000" spc="-20" dirty="0">
                <a:solidFill>
                  <a:srgbClr val="92D050"/>
                </a:solidFill>
              </a:rPr>
              <a:t>Реальность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38288" y="8379694"/>
            <a:ext cx="8012027" cy="134182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97000"/>
              </a:lnSpc>
            </a:pPr>
            <a:r>
              <a:rPr lang="ru-RU" sz="2600" b="1" spc="-20" dirty="0">
                <a:solidFill>
                  <a:srgbClr val="2F444E"/>
                </a:solidFill>
              </a:rPr>
              <a:t>Отказ от добровольного страхования </a:t>
            </a:r>
          </a:p>
          <a:p>
            <a:pPr>
              <a:lnSpc>
                <a:spcPct val="97000"/>
              </a:lnSpc>
            </a:pPr>
            <a:r>
              <a:rPr lang="ru-RU" sz="2600" b="1" spc="-20" dirty="0">
                <a:solidFill>
                  <a:srgbClr val="2F444E"/>
                </a:solidFill>
              </a:rPr>
              <a:t>жизни и здоровья заемщика не влияет </a:t>
            </a:r>
          </a:p>
          <a:p>
            <a:pPr>
              <a:lnSpc>
                <a:spcPct val="97000"/>
              </a:lnSpc>
            </a:pPr>
            <a:r>
              <a:rPr lang="ru-RU" sz="2600" b="1" spc="-20" dirty="0">
                <a:solidFill>
                  <a:srgbClr val="2F444E"/>
                </a:solidFill>
              </a:rPr>
              <a:t>на размер ставки!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38289" y="9872443"/>
            <a:ext cx="7699206" cy="172145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97000"/>
              </a:lnSpc>
            </a:pPr>
            <a:r>
              <a:rPr lang="ru-RU" sz="2600" spc="-40" dirty="0">
                <a:solidFill>
                  <a:srgbClr val="2F444E"/>
                </a:solidFill>
              </a:rPr>
              <a:t>Также возможно оформление кредита без </a:t>
            </a:r>
          </a:p>
          <a:p>
            <a:pPr>
              <a:lnSpc>
                <a:spcPct val="97000"/>
              </a:lnSpc>
            </a:pPr>
            <a:r>
              <a:rPr lang="ru-RU" sz="2600" spc="-40" dirty="0">
                <a:solidFill>
                  <a:srgbClr val="2F444E"/>
                </a:solidFill>
              </a:rPr>
              <a:t>предоставления документов о занятости </a:t>
            </a:r>
          </a:p>
          <a:p>
            <a:pPr>
              <a:lnSpc>
                <a:spcPct val="97000"/>
              </a:lnSpc>
            </a:pPr>
            <a:r>
              <a:rPr lang="ru-RU" sz="2600" spc="-40" dirty="0">
                <a:solidFill>
                  <a:srgbClr val="2F444E"/>
                </a:solidFill>
              </a:rPr>
              <a:t>и доходе с опцией «Легкая ипотека»*, </a:t>
            </a:r>
          </a:p>
          <a:p>
            <a:pPr>
              <a:lnSpc>
                <a:spcPct val="97000"/>
              </a:lnSpc>
            </a:pPr>
            <a:r>
              <a:rPr lang="ru-RU" sz="2600" spc="-40" dirty="0">
                <a:solidFill>
                  <a:srgbClr val="2F444E"/>
                </a:solidFill>
              </a:rPr>
              <a:t>при этом ставка также не увеличивается.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55817" y="2130201"/>
            <a:ext cx="2733341" cy="410212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98000"/>
              </a:lnSpc>
            </a:pPr>
            <a:r>
              <a:rPr lang="en-US" sz="23000" spc="-30" dirty="0">
                <a:solidFill>
                  <a:srgbClr val="95C12E"/>
                </a:solidFill>
              </a:rPr>
              <a:t>7</a:t>
            </a:r>
            <a:endParaRPr lang="ru-RU" sz="23000" spc="-30" dirty="0">
              <a:solidFill>
                <a:srgbClr val="95C12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38289" y="12185901"/>
            <a:ext cx="7699206" cy="63294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ru-RU" sz="1500" spc="-20" dirty="0">
                <a:solidFill>
                  <a:srgbClr val="646464"/>
                </a:solidFill>
              </a:rPr>
              <a:t>Минимальный первоначальный взнос 35</a:t>
            </a:r>
            <a:r>
              <a:rPr lang="ru-RU" sz="1000" spc="-20" dirty="0">
                <a:solidFill>
                  <a:srgbClr val="646464"/>
                </a:solidFill>
              </a:rPr>
              <a:t> </a:t>
            </a:r>
            <a:r>
              <a:rPr lang="ru-RU" sz="1500" spc="-20" dirty="0">
                <a:solidFill>
                  <a:srgbClr val="646464"/>
                </a:solidFill>
              </a:rPr>
              <a:t>% от стоимости</a:t>
            </a:r>
            <a:endParaRPr lang="en-US" sz="1500" spc="-20" dirty="0">
              <a:solidFill>
                <a:srgbClr val="646464"/>
              </a:solidFill>
            </a:endParaRPr>
          </a:p>
          <a:p>
            <a:r>
              <a:rPr lang="ru-RU" sz="1500" spc="-20" dirty="0">
                <a:solidFill>
                  <a:srgbClr val="646464"/>
                </a:solidFill>
              </a:rPr>
              <a:t>приобретаемого объекта.</a:t>
            </a:r>
            <a:endParaRPr lang="ru-RU" sz="1500" spc="-40" dirty="0">
              <a:solidFill>
                <a:srgbClr val="2F444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24751" y="12185901"/>
            <a:ext cx="274586" cy="63294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en-US" sz="1500" spc="-20" dirty="0">
                <a:solidFill>
                  <a:srgbClr val="646464"/>
                </a:solidFill>
              </a:rPr>
              <a:t>*</a:t>
            </a:r>
            <a:endParaRPr lang="ru-RU" sz="1500" spc="-40" dirty="0">
              <a:solidFill>
                <a:srgbClr val="2F444E"/>
              </a:solidFill>
            </a:endParaRP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3578925" y="6400800"/>
            <a:ext cx="7658100" cy="38100"/>
          </a:xfrm>
          <a:prstGeom prst="rect">
            <a:avLst/>
          </a:prstGeom>
          <a:solidFill>
            <a:srgbClr val="A0C65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608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68200" y="1397000"/>
            <a:ext cx="12117388" cy="1232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81240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F444E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122807</TotalTime>
  <Words>1075</Words>
  <Application>Microsoft Office PowerPoint</Application>
  <PresentationFormat>Произвольный</PresentationFormat>
  <Paragraphs>265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PF Din Text Cond Pro Light</vt:lpstr>
      <vt:lpstr>Segoe UI Light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2012-2014</dc:title>
  <dc:creator>Слава</dc:creator>
  <cp:lastModifiedBy>Марина А. Смирнова</cp:lastModifiedBy>
  <cp:revision>665</cp:revision>
  <cp:lastPrinted>2016-11-09T11:25:30Z</cp:lastPrinted>
  <dcterms:created xsi:type="dcterms:W3CDTF">2014-10-31T15:11:45Z</dcterms:created>
  <dcterms:modified xsi:type="dcterms:W3CDTF">2019-08-02T11:30:12Z</dcterms:modified>
</cp:coreProperties>
</file>