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9" r:id="rId3"/>
    <p:sldId id="311" r:id="rId4"/>
    <p:sldId id="258" r:id="rId5"/>
    <p:sldId id="324" r:id="rId6"/>
    <p:sldId id="312" r:id="rId7"/>
    <p:sldId id="322" r:id="rId8"/>
    <p:sldId id="313" r:id="rId9"/>
    <p:sldId id="321" r:id="rId10"/>
    <p:sldId id="325" r:id="rId11"/>
    <p:sldId id="315" r:id="rId12"/>
    <p:sldId id="317" r:id="rId13"/>
    <p:sldId id="268" r:id="rId14"/>
    <p:sldId id="288" r:id="rId15"/>
    <p:sldId id="289" r:id="rId16"/>
    <p:sldId id="291" r:id="rId17"/>
    <p:sldId id="292" r:id="rId18"/>
    <p:sldId id="293" r:id="rId19"/>
    <p:sldId id="295" r:id="rId20"/>
    <p:sldId id="296" r:id="rId21"/>
    <p:sldId id="294" r:id="rId22"/>
    <p:sldId id="297" r:id="rId23"/>
    <p:sldId id="298" r:id="rId24"/>
    <p:sldId id="299" r:id="rId25"/>
    <p:sldId id="300" r:id="rId26"/>
    <p:sldId id="301" r:id="rId27"/>
    <p:sldId id="318" r:id="rId28"/>
    <p:sldId id="323" r:id="rId29"/>
    <p:sldId id="279" r:id="rId30"/>
    <p:sldId id="282" r:id="rId31"/>
    <p:sldId id="310" r:id="rId3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8F2"/>
    <a:srgbClr val="FFE7F7"/>
    <a:srgbClr val="FEC4EB"/>
    <a:srgbClr val="FDB08D"/>
    <a:srgbClr val="D5FC8E"/>
    <a:srgbClr val="FFCC99"/>
    <a:srgbClr val="EEDC9C"/>
    <a:srgbClr val="FFD757"/>
    <a:srgbClr val="FFDB69"/>
    <a:srgbClr val="E6C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00"/>
  </p:normalViewPr>
  <p:slideViewPr>
    <p:cSldViewPr>
      <p:cViewPr varScale="1">
        <p:scale>
          <a:sx n="109" d="100"/>
          <a:sy n="109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31061258891533E-2"/>
          <c:y val="5.1832958748946327E-2"/>
          <c:w val="0.89019149451718349"/>
          <c:h val="0.92071762082705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3975" cap="sq" cmpd="sng">
              <a:solidFill>
                <a:schemeClr val="accent3">
                  <a:lumMod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166198.20000000001</c:v>
                </c:pt>
                <c:pt idx="1">
                  <c:v>133113.4</c:v>
                </c:pt>
                <c:pt idx="2">
                  <c:v>134452.1</c:v>
                </c:pt>
                <c:pt idx="3">
                  <c:v>136829.20000000001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D-4FA0-9F32-F6D4265E8B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166198.20000000001</c:v>
                </c:pt>
                <c:pt idx="1">
                  <c:v>138113.4</c:v>
                </c:pt>
                <c:pt idx="2">
                  <c:v>134452.1</c:v>
                </c:pt>
                <c:pt idx="3">
                  <c:v>136829.20000000001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D-4FA0-9F32-F6D4265E8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473440"/>
        <c:axId val="307472456"/>
      </c:lineChart>
      <c:catAx>
        <c:axId val="307473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472456"/>
        <c:crosses val="autoZero"/>
        <c:auto val="1"/>
        <c:lblAlgn val="ctr"/>
        <c:lblOffset val="100"/>
        <c:noMultiLvlLbl val="0"/>
      </c:catAx>
      <c:valAx>
        <c:axId val="30747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47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67309670781881"/>
          <c:y val="0.90149097222222219"/>
          <c:w val="0.30474845679012347"/>
          <c:h val="6.77830645161290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29 миллионов 780 тысяч </a:t>
            </a:r>
            <a:r>
              <a:rPr lang="ru-RU" sz="1400" dirty="0">
                <a:solidFill>
                  <a:srgbClr val="7030A0"/>
                </a:solidFill>
                <a:latin typeface="+mj-lt"/>
              </a:rPr>
              <a:t>рублей</a:t>
            </a:r>
          </a:p>
        </c:rich>
      </c:tx>
      <c:layout>
        <c:manualLayout>
          <c:xMode val="edge"/>
          <c:yMode val="edge"/>
          <c:x val="0.14848046373172649"/>
          <c:y val="3.7260802469135804E-3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454566854990584"/>
          <c:y val="5.2826774691358026E-2"/>
          <c:w val="0.6983151028619663"/>
          <c:h val="0.9013885030864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EA-4B06-8A03-1FD63C139C98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EA-4B06-8A03-1FD63C139C98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EA-4B06-8A03-1FD63C139C98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EA-4B06-8A03-1FD63C139C98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EA-4B06-8A03-1FD63C139C98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EA-4B06-8A03-1FD63C139C98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EEA-4B06-8A03-1FD63C139C98}"/>
              </c:ext>
            </c:extLst>
          </c:dPt>
          <c:dLbls>
            <c:dLbl>
              <c:idx val="0"/>
              <c:layout>
                <c:manualLayout>
                  <c:x val="0.22397186769570868"/>
                  <c:y val="-0.10992245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EA-4B06-8A03-1FD63C139C98}"/>
                </c:ext>
              </c:extLst>
            </c:dLbl>
            <c:dLbl>
              <c:idx val="1"/>
              <c:layout>
                <c:manualLayout>
                  <c:x val="-0.13852225962972423"/>
                  <c:y val="7.0972608024691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EEA-4B06-8A03-1FD63C139C98}"/>
                </c:ext>
              </c:extLst>
            </c:dLbl>
            <c:dLbl>
              <c:idx val="2"/>
              <c:layout>
                <c:manualLayout>
                  <c:x val="-0.13307334361335676"/>
                  <c:y val="-9.3029320987654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EEA-4B06-8A03-1FD63C139C98}"/>
                </c:ext>
              </c:extLst>
            </c:dLbl>
            <c:dLbl>
              <c:idx val="3"/>
              <c:layout>
                <c:manualLayout>
                  <c:x val="4.6958003310141438E-2"/>
                  <c:y val="-0.10368171296296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EEA-4B06-8A03-1FD63C139C98}"/>
                </c:ext>
              </c:extLst>
            </c:dLbl>
            <c:dLbl>
              <c:idx val="4"/>
              <c:layout>
                <c:manualLayout>
                  <c:x val="5.5486817325800374E-2"/>
                  <c:y val="-2.409027777777786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EEA-4B06-8A03-1FD63C139C98}"/>
                </c:ext>
              </c:extLst>
            </c:dLbl>
            <c:dLbl>
              <c:idx val="5"/>
              <c:layout>
                <c:manualLayout>
                  <c:x val="-4.4581214689265534E-2"/>
                  <c:y val="0.10473341049382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EEA-4B06-8A03-1FD63C139C98}"/>
                </c:ext>
              </c:extLst>
            </c:dLbl>
            <c:dLbl>
              <c:idx val="6"/>
              <c:layout>
                <c:manualLayout>
                  <c:x val="-0.18818291163793524"/>
                  <c:y val="4.4616126543209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EEA-4B06-8A03-1FD63C139C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0.69599999999999995</c:v>
                </c:pt>
                <c:pt idx="1">
                  <c:v>0.127</c:v>
                </c:pt>
                <c:pt idx="2">
                  <c:v>0.13400000000000001</c:v>
                </c:pt>
                <c:pt idx="3">
                  <c:v>2.1000000000000001E-2</c:v>
                </c:pt>
                <c:pt idx="4">
                  <c:v>2E-3</c:v>
                </c:pt>
                <c:pt idx="5" formatCode="0.00%">
                  <c:v>1E-4</c:v>
                </c:pt>
                <c:pt idx="6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EA-4B06-8A03-1FD63C139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67847.399999999994</c:v>
                </c:pt>
                <c:pt idx="1">
                  <c:v>69267.7</c:v>
                </c:pt>
                <c:pt idx="2">
                  <c:v>71242.8</c:v>
                </c:pt>
                <c:pt idx="3">
                  <c:v>72987.7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8-4320-9B62-54139CEFA7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41066.6</c:v>
                </c:pt>
                <c:pt idx="1">
                  <c:v>31326</c:v>
                </c:pt>
                <c:pt idx="2">
                  <c:v>29458</c:v>
                </c:pt>
                <c:pt idx="3">
                  <c:v>29780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B8-4320-9B62-54139CEFA7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57284.2</c:v>
                </c:pt>
                <c:pt idx="1">
                  <c:v>32519.7</c:v>
                </c:pt>
                <c:pt idx="2">
                  <c:v>33751.300000000003</c:v>
                </c:pt>
                <c:pt idx="3">
                  <c:v>34061.5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B8-4320-9B62-54139CEFA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9"/>
          <c:h val="6.7861666666666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/>
              <a:t>Структура безвозмездных поступлений  </a:t>
            </a:r>
            <a:endParaRPr lang="ru-RU" sz="1200" b="1" dirty="0"/>
          </a:p>
        </c:rich>
      </c:tx>
      <c:layout>
        <c:manualLayout>
          <c:xMode val="edge"/>
          <c:yMode val="edge"/>
          <c:x val="0.36158065617235435"/>
          <c:y val="2.15782599880158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4679993785516398"/>
          <c:y val="9.7461807612538268E-2"/>
          <c:w val="0.51892287576362739"/>
          <c:h val="0.829669654396697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7030A0">
                <a:alpha val="76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0307072603993373"/>
                  <c:y val="3.5963766646691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D3C-41B8-BA89-571840E7B597}"/>
                </c:ext>
              </c:extLst>
            </c:dLbl>
            <c:dLbl>
              <c:idx val="1"/>
              <c:layout>
                <c:manualLayout>
                  <c:x val="-3.8885883709774541E-2"/>
                  <c:y val="-3.59637666466930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D3C-41B8-BA89-571840E7B597}"/>
                </c:ext>
              </c:extLst>
            </c:dLbl>
            <c:dLbl>
              <c:idx val="2"/>
              <c:layout>
                <c:manualLayout>
                  <c:x val="3.45652299642441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D3C-41B8-BA89-571840E7B597}"/>
                </c:ext>
              </c:extLst>
            </c:dLbl>
            <c:dLbl>
              <c:idx val="3"/>
              <c:layout>
                <c:manualLayout>
                  <c:x val="3.8165774752186118E-2"/>
                  <c:y val="-1.79818833233466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8080121477278E-2"/>
                      <c:h val="6.38716495645269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D3C-41B8-BA89-571840E7B597}"/>
                </c:ext>
              </c:extLst>
            </c:dLbl>
            <c:dLbl>
              <c:idx val="4"/>
              <c:layout>
                <c:manualLayout>
                  <c:x val="1.5842397066945183E-2"/>
                  <c:y val="-3.5963766646693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D3C-41B8-BA89-571840E7B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 из областного фонда фин.поддержки поселений</c:v>
                </c:pt>
                <c:pt idx="1">
                  <c:v>Дотации из районного фонда фин.поддержки поселений</c:v>
                </c:pt>
                <c:pt idx="2">
                  <c:v>Субвенции в сфере профилактикибезнадзорности и правонарушений несовершеннолетних</c:v>
                </c:pt>
                <c:pt idx="3">
                  <c:v>Субвенции в сфере административных правоотношений</c:v>
                </c:pt>
                <c:pt idx="4">
                  <c:v>Субвенции на осуществление первичного воинского учета</c:v>
                </c:pt>
              </c:strCache>
            </c:strRef>
          </c:cat>
          <c:val>
            <c:numRef>
              <c:f>Лист1!$B$2:$B$6</c:f>
              <c:numCache>
                <c:formatCode>#,##0.0_р_.</c:formatCode>
                <c:ptCount val="5"/>
                <c:pt idx="0">
                  <c:v>23558.5</c:v>
                </c:pt>
                <c:pt idx="1">
                  <c:v>6202.1</c:v>
                </c:pt>
                <c:pt idx="2">
                  <c:v>1907.8</c:v>
                </c:pt>
                <c:pt idx="3">
                  <c:v>7.1</c:v>
                </c:pt>
                <c:pt idx="4">
                  <c:v>844.2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C-41B8-BA89-571840E7B5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3826091985697625"/>
                  <c:y val="-7.1927533293387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D3C-41B8-BA89-571840E7B597}"/>
                </c:ext>
              </c:extLst>
            </c:dLbl>
            <c:dLbl>
              <c:idx val="1"/>
              <c:layout>
                <c:manualLayout>
                  <c:x val="-6.480980618295757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D3C-41B8-BA89-571840E7B597}"/>
                </c:ext>
              </c:extLst>
            </c:dLbl>
            <c:dLbl>
              <c:idx val="2"/>
              <c:layout>
                <c:manualLayout>
                  <c:x val="1.87228328972987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D3C-41B8-BA89-571840E7B597}"/>
                </c:ext>
              </c:extLst>
            </c:dLbl>
            <c:dLbl>
              <c:idx val="3"/>
              <c:layout>
                <c:manualLayout>
                  <c:x val="1.7282614982122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D3C-41B8-BA89-571840E7B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 из областного фонда фин.поддержки поселений</c:v>
                </c:pt>
                <c:pt idx="1">
                  <c:v>Дотации из районного фонда фин.поддержки поселений</c:v>
                </c:pt>
                <c:pt idx="2">
                  <c:v>Субвенции в сфере профилактикибезнадзорности и правонарушений несовершеннолетних</c:v>
                </c:pt>
                <c:pt idx="3">
                  <c:v>Субвенции в сфере административных правоотношений</c:v>
                </c:pt>
                <c:pt idx="4">
                  <c:v>Субвенции на осуществление первичного воинского учета</c:v>
                </c:pt>
              </c:strCache>
            </c:strRef>
          </c:cat>
          <c:val>
            <c:numRef>
              <c:f>Лист1!$C$2:$C$6</c:f>
              <c:numCache>
                <c:formatCode>#,##0.0_р_.</c:formatCode>
                <c:ptCount val="5"/>
                <c:pt idx="0">
                  <c:v>24670.799999999999</c:v>
                </c:pt>
                <c:pt idx="1">
                  <c:v>6214.9</c:v>
                </c:pt>
                <c:pt idx="2">
                  <c:v>1984.1</c:v>
                </c:pt>
                <c:pt idx="3">
                  <c:v>7.1</c:v>
                </c:pt>
                <c:pt idx="4">
                  <c:v>874.4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C-41B8-BA89-571840E7B5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2092421165079699E-2"/>
                  <c:y val="-3.5963766646694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D3C-41B8-BA89-571840E7B597}"/>
                </c:ext>
              </c:extLst>
            </c:dLbl>
            <c:dLbl>
              <c:idx val="1"/>
              <c:layout>
                <c:manualLayout>
                  <c:x val="-8.6413074910610149E-2"/>
                  <c:y val="-3.5963766646694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D3C-41B8-BA89-571840E7B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 из областного фонда фин.поддержки поселений</c:v>
                </c:pt>
                <c:pt idx="1">
                  <c:v>Дотации из районного фонда фин.поддержки поселений</c:v>
                </c:pt>
                <c:pt idx="2">
                  <c:v>Субвенции в сфере профилактикибезнадзорности и правонарушений несовершеннолетних</c:v>
                </c:pt>
                <c:pt idx="3">
                  <c:v>Субвенции в сфере административных правоотношений</c:v>
                </c:pt>
                <c:pt idx="4">
                  <c:v>Субвенции на осуществление первичного воинского учета</c:v>
                </c:pt>
              </c:strCache>
            </c:strRef>
          </c:cat>
          <c:val>
            <c:numRef>
              <c:f>Лист1!$D$2:$D$6</c:f>
              <c:numCache>
                <c:formatCode>#,##0.0_р_.</c:formatCode>
                <c:ptCount val="5"/>
                <c:pt idx="0">
                  <c:v>25778.3</c:v>
                </c:pt>
                <c:pt idx="1">
                  <c:v>6212.6</c:v>
                </c:pt>
                <c:pt idx="2">
                  <c:v>2063.5</c:v>
                </c:pt>
                <c:pt idx="3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3C-41B8-BA89-571840E7B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551513096"/>
        <c:axId val="551513424"/>
      </c:barChart>
      <c:catAx>
        <c:axId val="551513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13424"/>
        <c:crosses val="autoZero"/>
        <c:auto val="1"/>
        <c:lblAlgn val="ctr"/>
        <c:lblOffset val="100"/>
        <c:noMultiLvlLbl val="0"/>
      </c:catAx>
      <c:valAx>
        <c:axId val="551513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р_.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1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5367926121768331E-3"/>
          <c:y val="0.89975059919713396"/>
          <c:w val="0.38606920849110971"/>
          <c:h val="8.97956213652658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8817439727463312"/>
                  <c:y val="-0.14240113531773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2860584667342351"/>
                  <c:y val="3.3277279402763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0.55300000000000005</c:v>
                </c:pt>
                <c:pt idx="1">
                  <c:v>0.44700000000000001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40053479261253E-2"/>
          <c:y val="0.1288978424168489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F2-4581-BAB1-8F7F7E49844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F2-4581-BAB1-8F7F7E49844C}"/>
              </c:ext>
            </c:extLst>
          </c:dPt>
          <c:dLbls>
            <c:dLbl>
              <c:idx val="0"/>
              <c:layout>
                <c:manualLayout>
                  <c:x val="-0.29311323219374086"/>
                  <c:y val="-0.127271276012752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EF2-4581-BAB1-8F7F7E49844C}"/>
                </c:ext>
              </c:extLst>
            </c:dLbl>
            <c:dLbl>
              <c:idx val="1"/>
              <c:layout>
                <c:manualLayout>
                  <c:x val="0.12860584667342351"/>
                  <c:y val="3.3277279402763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EF2-4581-BAB1-8F7F7E498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0.57899999999999996</c:v>
                </c:pt>
                <c:pt idx="1">
                  <c:v>0.42099999999999999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F2-4581-BAB1-8F7F7E49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A8-402B-A806-3C26A46C97F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A8-402B-A806-3C26A46C97F8}"/>
              </c:ext>
            </c:extLst>
          </c:dPt>
          <c:dLbls>
            <c:dLbl>
              <c:idx val="0"/>
              <c:layout>
                <c:manualLayout>
                  <c:x val="-0.29311323219374086"/>
                  <c:y val="-0.127271276012752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0A8-402B-A806-3C26A46C97F8}"/>
                </c:ext>
              </c:extLst>
            </c:dLbl>
            <c:dLbl>
              <c:idx val="1"/>
              <c:layout>
                <c:manualLayout>
                  <c:x val="0.12860584667342351"/>
                  <c:y val="3.3277279402763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A8-402B-A806-3C26A46C9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0.58399999999999996</c:v>
                </c:pt>
                <c:pt idx="1">
                  <c:v>0.41599999999999998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A8-402B-A806-3C26A46C9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489063225139409"/>
          <c:y val="0.24228585271317829"/>
          <c:w val="0.69860675324878785"/>
          <c:h val="0.64212366641492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>
                  <a:alpha val="95000"/>
                </a:srgb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explosion val="13"/>
            <c:spPr>
              <a:solidFill>
                <a:srgbClr val="92D050"/>
              </a:solidFill>
              <a:ln w="8572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85725"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8904662218438611"/>
                  <c:y val="-0.129423737373737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4788003812636166"/>
                  <c:y val="3.63436547826766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0.55200000000000005</c:v>
                </c:pt>
                <c:pt idx="1">
                  <c:v>0.44800000000000001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4A-4352-B6AB-1F590CB00B0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4A-4352-B6AB-1F590CB00B0D}"/>
              </c:ext>
            </c:extLst>
          </c:dPt>
          <c:dLbls>
            <c:dLbl>
              <c:idx val="0"/>
              <c:layout>
                <c:manualLayout>
                  <c:x val="0.14215533859834587"/>
                  <c:y val="0.129937478853842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A5CC47-F020-4416-B763-095485E58662}" type="VALUE">
                      <a:rPr lang="en-US" dirty="0">
                        <a:solidFill>
                          <a:srgbClr val="00B0F0"/>
                        </a:solidFill>
                      </a:rPr>
                      <a:pPr>
                        <a:defRPr sz="16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B0F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4A-4352-B6AB-1F590CB00B0D}"/>
                </c:ext>
              </c:extLst>
            </c:dLbl>
            <c:dLbl>
              <c:idx val="1"/>
              <c:layout>
                <c:manualLayout>
                  <c:x val="-0.24415695541322063"/>
                  <c:y val="-0.203758416766341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E7FF9F-EA27-48AF-B975-0B062C5AE264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A4A-4352-B6AB-1F590CB00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0.57899999999999996</c:v>
                </c:pt>
                <c:pt idx="1">
                  <c:v>0.42099999999999999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4A-4352-B6AB-1F590CB00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72278396764899E-2"/>
          <c:y val="0.11881122457894328"/>
          <c:w val="0.71009912707238432"/>
          <c:h val="0.651967208167142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D3-49DC-AC09-D9F0FBBAC8C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D3-49DC-AC09-D9F0FBBAC8CE}"/>
              </c:ext>
            </c:extLst>
          </c:dPt>
          <c:dLbls>
            <c:dLbl>
              <c:idx val="0"/>
              <c:layout>
                <c:manualLayout>
                  <c:x val="0.1402012568803491"/>
                  <c:y val="8.95910075022198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2B8842-7766-424F-9DC1-F1C201E2C0B2}" type="VALUE">
                      <a:rPr lang="en-US">
                        <a:solidFill>
                          <a:srgbClr val="00B0F0"/>
                        </a:solidFill>
                      </a:rPr>
                      <a:pPr>
                        <a:defRPr sz="16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D3-49DC-AC09-D9F0FBBAC8CE}"/>
                </c:ext>
              </c:extLst>
            </c:dLbl>
            <c:dLbl>
              <c:idx val="1"/>
              <c:layout>
                <c:manualLayout>
                  <c:x val="-0.24017468855817922"/>
                  <c:y val="-0.128108782982049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B5FF4B-A628-4C50-81B8-59C021E4112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D3-49DC-AC09-D9F0FBBAC8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0.58399999999999996</c:v>
                </c:pt>
                <c:pt idx="1">
                  <c:v>0.41599999999999998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D3-49DC-AC09-D9F0FBBAC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strike="noStrike" dirty="0" smtClean="0">
                <a:effectLst/>
              </a:rPr>
              <a:t>Собственные доходы</a:t>
            </a:r>
            <a:endParaRPr lang="ru-RU" sz="1600" b="1" strike="noStrike" dirty="0">
              <a:effectLst/>
            </a:endParaRPr>
          </a:p>
        </c:rich>
      </c:tx>
      <c:layout>
        <c:manualLayout>
          <c:xMode val="edge"/>
          <c:yMode val="edge"/>
          <c:x val="0.23079750975443561"/>
          <c:y val="4.9737450396162631E-4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8.5429622009518285E-5"/>
                  <c:y val="3.7083629284878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3851001247033"/>
                      <c:h val="0.11131238691555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22-4BBF-88FB-1F74207FD10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1279136543825992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F22-4BBF-88FB-1F74207FD106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090241564121457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F22-4BBF-88FB-1F74207FD106}"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786020154271661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22-4BBF-88FB-1F74207FD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67847.399999999994</c:v>
                </c:pt>
                <c:pt idx="1">
                  <c:v>69267.7</c:v>
                </c:pt>
                <c:pt idx="2">
                  <c:v>71242.8</c:v>
                </c:pt>
                <c:pt idx="3">
                  <c:v>72987.7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2-4BBF-88FB-1F74207FD1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41066.6</c:v>
                </c:pt>
                <c:pt idx="1">
                  <c:v>31326</c:v>
                </c:pt>
                <c:pt idx="2">
                  <c:v>29458</c:v>
                </c:pt>
                <c:pt idx="3">
                  <c:v>29780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2-4BBF-88FB-1F74207FD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7650187055276525"/>
          <c:h val="0.1348467748188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+mj-lt"/>
              </a:defRPr>
            </a:pPr>
            <a:r>
              <a:rPr lang="ru-RU" sz="1800" dirty="0" smtClean="0">
                <a:latin typeface="+mj-lt"/>
              </a:rPr>
              <a:t>69 миллионов 267 </a:t>
            </a:r>
            <a:r>
              <a:rPr lang="ru-RU" sz="1800" dirty="0">
                <a:latin typeface="+mj-lt"/>
              </a:rPr>
              <a:t>тысяч </a:t>
            </a:r>
            <a:r>
              <a:rPr lang="ru-RU" sz="1800" dirty="0" smtClean="0">
                <a:latin typeface="+mj-lt"/>
              </a:rPr>
              <a:t>700 </a:t>
            </a:r>
            <a:r>
              <a:rPr lang="ru-RU" sz="1800" dirty="0">
                <a:latin typeface="+mj-lt"/>
              </a:rPr>
              <a:t>рублей</a:t>
            </a:r>
          </a:p>
        </c:rich>
      </c:tx>
      <c:layout>
        <c:manualLayout>
          <c:xMode val="edge"/>
          <c:yMode val="edge"/>
          <c:x val="6.5331616143192175E-2"/>
          <c:y val="0"/>
        </c:manualLayout>
      </c:layout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77803342224812E-4"/>
          <c:y val="7.3240676510198055E-2"/>
          <c:w val="0.57479973316272537"/>
          <c:h val="0.747315873464770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Lbls>
            <c:dLbl>
              <c:idx val="0"/>
              <c:layout>
                <c:manualLayout>
                  <c:x val="-7.6397732666985574E-2"/>
                  <c:y val="0.11508934644118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2490499219095031E-2"/>
                  <c:y val="-1.3591138924943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2.4836175999118734E-2"/>
                  <c:y val="4.6707208684129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7.7268811240867402E-2"/>
                  <c:y val="-0.26968376292824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5.3372571114880793E-2"/>
                  <c:y val="3.6740328310404538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7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- 58  677,7 тыс. руб.</c:v>
                </c:pt>
                <c:pt idx="1">
                  <c:v>Акцизы на нефтепродукты - 2 758 тыс. руб. </c:v>
                </c:pt>
                <c:pt idx="2">
                  <c:v>Единый сельскохозяйственный налог - 17 тыс. руб. </c:v>
                </c:pt>
                <c:pt idx="3">
                  <c:v>Земельный налог - 6 585 тыс. руб.  </c:v>
                </c:pt>
                <c:pt idx="4">
                  <c:v>Налог на имущество физических лиц - 1 230 тыс. руб.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0.84699999999999998</c:v>
                </c:pt>
                <c:pt idx="1">
                  <c:v>0.04</c:v>
                </c:pt>
                <c:pt idx="2" formatCode="0.00%">
                  <c:v>2.0000000000000001E-4</c:v>
                </c:pt>
                <c:pt idx="3">
                  <c:v>9.5000000000000001E-2</c:v>
                </c:pt>
                <c:pt idx="4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5657271963846422"/>
          <c:y val="8.4584436417633829E-2"/>
          <c:w val="0.44194530113632685"/>
          <c:h val="0.799777262627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7030A0"/>
                </a:solidFill>
              </a:rPr>
              <a:t>71 миллион 242 тысячи 800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121398891966759"/>
          <c:y val="9.998955012575636E-2"/>
        </c:manualLayout>
      </c:layout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82343285113377E-4"/>
          <c:y val="6.4469640252342988E-2"/>
          <c:w val="0.77611470195957732"/>
          <c:h val="0.92644040064531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D47-4EAC-9DA1-4E43CDA53FE1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D47-4EAC-9DA1-4E43CDA53FE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D47-4EAC-9DA1-4E43CDA53FE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D47-4EAC-9DA1-4E43CDA53FE1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D47-4EAC-9DA1-4E43CDA53FE1}"/>
              </c:ext>
            </c:extLst>
          </c:dPt>
          <c:dLbls>
            <c:dLbl>
              <c:idx val="0"/>
              <c:layout>
                <c:manualLayout>
                  <c:x val="-0.17953613932492049"/>
                  <c:y val="0.19802386436349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58246574165321"/>
                      <c:h val="0.14582965299684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47-4EAC-9DA1-4E43CDA53FE1}"/>
                </c:ext>
              </c:extLst>
            </c:dLbl>
            <c:dLbl>
              <c:idx val="1"/>
              <c:layout>
                <c:manualLayout>
                  <c:x val="0.17233148661126502"/>
                  <c:y val="-2.722621687354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47-4EAC-9DA1-4E43CDA53FE1}"/>
                </c:ext>
              </c:extLst>
            </c:dLbl>
            <c:dLbl>
              <c:idx val="2"/>
              <c:layout>
                <c:manualLayout>
                  <c:x val="-4.6009156663588825E-2"/>
                  <c:y val="1.789362028019977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8298963783724"/>
                      <c:h val="0.14434855054518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D47-4EAC-9DA1-4E43CDA53FE1}"/>
                </c:ext>
              </c:extLst>
            </c:dLbl>
            <c:dLbl>
              <c:idx val="3"/>
              <c:layout>
                <c:manualLayout>
                  <c:x val="0.14241715399610139"/>
                  <c:y val="-0.27877365715537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D47-4EAC-9DA1-4E43CDA53FE1}"/>
                </c:ext>
              </c:extLst>
            </c:dLbl>
            <c:dLbl>
              <c:idx val="4"/>
              <c:layout>
                <c:manualLayout>
                  <c:x val="1.2539755822304289E-3"/>
                  <c:y val="3.219527522535208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D47-4EAC-9DA1-4E43CDA53F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- 57 миллионов 527 тысяч 200 рублей</c:v>
                </c:pt>
                <c:pt idx="1">
                  <c:v>Акцизы на нефтепродукты - 2 миллиона 655 тысяч рублей </c:v>
                </c:pt>
                <c:pt idx="2">
                  <c:v>Единый сельскохозяйственный налог - 48 тысяч 200 рублей </c:v>
                </c:pt>
                <c:pt idx="3">
                  <c:v>Земельный налог - 6 миллионов 393 тысяч рублей  </c:v>
                </c:pt>
                <c:pt idx="4">
                  <c:v>Налог на имущество физических лиц - 1 миллион 224 тысячи рублей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0.84299999999999997</c:v>
                </c:pt>
                <c:pt idx="1">
                  <c:v>4.4999999999999998E-2</c:v>
                </c:pt>
                <c:pt idx="2" formatCode="0.00%">
                  <c:v>2.0000000000000001E-4</c:v>
                </c:pt>
                <c:pt idx="3">
                  <c:v>9.5000000000000001E-2</c:v>
                </c:pt>
                <c:pt idx="4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47-4EAC-9DA1-4E43CDA53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7030A0"/>
                </a:solidFill>
              </a:rPr>
              <a:t>72</a:t>
            </a:r>
            <a:r>
              <a:rPr lang="ru-RU" sz="1200" baseline="0" dirty="0" smtClean="0">
                <a:solidFill>
                  <a:srgbClr val="7030A0"/>
                </a:solidFill>
              </a:rPr>
              <a:t> миллиона 987 тысяч 700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3310108054626896"/>
          <c:y val="0.10211988304093567"/>
        </c:manualLayout>
      </c:layout>
      <c:overlay val="0"/>
    </c:title>
    <c:autoTitleDeleted val="0"/>
    <c:view3D>
      <c:rotX val="30"/>
      <c:rotY val="223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23448652240817E-2"/>
          <c:y val="0.12274524853801169"/>
          <c:w val="0.71702556482256652"/>
          <c:h val="0.851493421052631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B21-4CA6-A633-0DB47ACF3AD6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21-4CA6-A633-0DB47ACF3AD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21-4CA6-A633-0DB47ACF3AD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B21-4CA6-A633-0DB47ACF3AD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B21-4CA6-A633-0DB47ACF3AD6}"/>
              </c:ext>
            </c:extLst>
          </c:dPt>
          <c:dLbls>
            <c:dLbl>
              <c:idx val="0"/>
              <c:layout>
                <c:manualLayout>
                  <c:x val="-0.22511755117604887"/>
                  <c:y val="0.168528040658955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3443531127223"/>
                      <c:h val="0.239310199789695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B21-4CA6-A633-0DB47ACF3AD6}"/>
                </c:ext>
              </c:extLst>
            </c:dLbl>
            <c:dLbl>
              <c:idx val="1"/>
              <c:layout>
                <c:manualLayout>
                  <c:x val="0.10940134111370582"/>
                  <c:y val="-1.835848348348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B21-4CA6-A633-0DB47ACF3AD6}"/>
                </c:ext>
              </c:extLst>
            </c:dLbl>
            <c:dLbl>
              <c:idx val="2"/>
              <c:layout>
                <c:manualLayout>
                  <c:x val="-0.10459468599033814"/>
                  <c:y val="2.1604532163742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B21-4CA6-A633-0DB47ACF3AD6}"/>
                </c:ext>
              </c:extLst>
            </c:dLbl>
            <c:dLbl>
              <c:idx val="3"/>
              <c:layout>
                <c:manualLayout>
                  <c:x val="0.13552573904179405"/>
                  <c:y val="-0.30791041440448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B21-4CA6-A633-0DB47ACF3AD6}"/>
                </c:ext>
              </c:extLst>
            </c:dLbl>
            <c:dLbl>
              <c:idx val="4"/>
              <c:layout>
                <c:manualLayout>
                  <c:x val="1.5886850152905193E-3"/>
                  <c:y val="3.2921494839038348E-3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B21-4CA6-A633-0DB47ACF3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- 57 миллионов 527 тысяч 200 рублей</c:v>
                </c:pt>
                <c:pt idx="1">
                  <c:v>Акцизы на нефтепродукты - 2 миллиона 655 тысяч рублей </c:v>
                </c:pt>
                <c:pt idx="2">
                  <c:v>Единый сельскохозяйственный налог - 48 тысяч 200 рублей </c:v>
                </c:pt>
                <c:pt idx="3">
                  <c:v>Земельный налог - 6 миллионов 393 тысяч рублей  </c:v>
                </c:pt>
                <c:pt idx="4">
                  <c:v>Налог на имущество физических лиц - 1 миллион 224 тысячи рублей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0.84299999999999997</c:v>
                </c:pt>
                <c:pt idx="1">
                  <c:v>4.4999999999999998E-2</c:v>
                </c:pt>
                <c:pt idx="2" formatCode="0.00%">
                  <c:v>2.0000000000000001E-4</c:v>
                </c:pt>
                <c:pt idx="3">
                  <c:v>9.4E-2</c:v>
                </c:pt>
                <c:pt idx="4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21-4CA6-A633-0DB47ACF3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Собственные доходы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9621572871572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"/>
      <c:rotY val="5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67847.399999999994</c:v>
                </c:pt>
                <c:pt idx="1">
                  <c:v>69267.7</c:v>
                </c:pt>
                <c:pt idx="2">
                  <c:v>71242.8</c:v>
                </c:pt>
                <c:pt idx="3">
                  <c:v>72987.7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5-4ADD-A6BE-289DDA3B9B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 </c:v>
                </c:pt>
                <c:pt idx="1">
                  <c:v>2020 год </c:v>
                </c:pt>
                <c:pt idx="2">
                  <c:v>2021 год </c:v>
                </c:pt>
                <c:pt idx="3">
                  <c:v>2022 год 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41066.6</c:v>
                </c:pt>
                <c:pt idx="1">
                  <c:v>31326</c:v>
                </c:pt>
                <c:pt idx="2">
                  <c:v>29458</c:v>
                </c:pt>
                <c:pt idx="3">
                  <c:v>29780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5-4ADD-A6BE-289DDA3B9B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 smtClean="0"/>
              <a:t>Доходы бюджета 2019-2022 годов</a:t>
            </a:r>
            <a:endParaRPr lang="ru-RU" sz="1500" dirty="0"/>
          </a:p>
        </c:rich>
      </c:tx>
      <c:layout>
        <c:manualLayout>
          <c:xMode val="edge"/>
          <c:yMode val="edge"/>
          <c:x val="0.10460271317829457"/>
          <c:y val="2.3768827160493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C1-4BBF-80C5-40D18154DF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C1-4BBF-80C5-40D18154DF5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9C1-4BBF-80C5-40D18154D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40.9</c:v>
                </c:pt>
                <c:pt idx="1">
                  <c:v>24.7</c:v>
                </c:pt>
                <c:pt idx="2">
                  <c:v>34.4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C-4BCB-931D-3060F6E761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C1-4BBF-80C5-40D18154DF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9C1-4BBF-80C5-40D18154DF5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9C1-4BBF-80C5-40D18154D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52</c:v>
                </c:pt>
                <c:pt idx="1">
                  <c:v>23.5</c:v>
                </c:pt>
                <c:pt idx="2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C-4BCB-931D-3060F6E761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9C1-4BBF-80C5-40D18154DF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9C1-4BBF-80C5-40D18154DF5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59C1-4BBF-80C5-40D18154D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53</c:v>
                </c:pt>
                <c:pt idx="1">
                  <c:v>21.9</c:v>
                </c:pt>
                <c:pt idx="2">
                  <c:v>25.1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BC-4BCB-931D-3060F6E7611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9C1-4BBF-80C5-40D18154DF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59C1-4BBF-80C5-40D18154DF5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59C1-4BBF-80C5-40D18154D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53.3</c:v>
                </c:pt>
                <c:pt idx="1">
                  <c:v>21.8</c:v>
                </c:pt>
                <c:pt idx="2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9C1-4BBF-80C5-40D18154D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+mj-lt"/>
              </a:defRPr>
            </a:pPr>
            <a:r>
              <a:rPr lang="ru-RU" sz="1600" dirty="0" smtClean="0">
                <a:latin typeface="+mj-lt"/>
              </a:rPr>
              <a:t>31 миллион 326 </a:t>
            </a:r>
            <a:r>
              <a:rPr lang="ru-RU" sz="1600" dirty="0">
                <a:latin typeface="+mj-lt"/>
              </a:rPr>
              <a:t>тысяч </a:t>
            </a:r>
            <a:r>
              <a:rPr lang="ru-RU" sz="1600" dirty="0" smtClean="0">
                <a:latin typeface="+mj-lt"/>
              </a:rPr>
              <a:t>рублей</a:t>
            </a:r>
            <a:endParaRPr lang="ru-RU" sz="1600" dirty="0">
              <a:latin typeface="+mj-lt"/>
            </a:endParaRPr>
          </a:p>
        </c:rich>
      </c:tx>
      <c:layout>
        <c:manualLayout>
          <c:xMode val="edge"/>
          <c:yMode val="edge"/>
          <c:x val="0.5243699809300385"/>
          <c:y val="9.0725806451613249E-5"/>
        </c:manualLayout>
      </c:layout>
      <c:overlay val="0"/>
    </c:title>
    <c:autoTitleDeleted val="0"/>
    <c:view3D>
      <c:rotX val="4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710725806010952"/>
          <c:y val="5.0788530465949819E-2"/>
          <c:w val="0.54807572341088207"/>
          <c:h val="0.70819646057347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0.15963807143858907"/>
                  <c:y val="6.0898297491039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-7.4337787848045123E-2"/>
                  <c:y val="7.3343413978494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5.4937699328453327E-2"/>
                  <c:y val="1.17114695340496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8955468816879E-2"/>
                      <c:h val="7.2732078853046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0"/>
                  <c:y val="4.315120967741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-8.75033695729385E-2"/>
                  <c:y val="-0.1848317652329749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5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2.2674493789968039E-2"/>
                  <c:y val="-2.2500448028673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-0.10751669759995337"/>
                  <c:y val="-4.6423387096774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зельные участки - 18 444,0 тыс. руб.</c:v>
                </c:pt>
                <c:pt idx="1">
                  <c:v>Арендная плата за муниципальное имущество - 3 771,0 тыс. руб.</c:v>
                </c:pt>
                <c:pt idx="2">
                  <c:v>Плата за пользование жилыми помещениями - 4 000 тыс. руб.</c:v>
                </c:pt>
                <c:pt idx="3">
                  <c:v>Доходы от продажи земли - 633 тыс.руб.</c:v>
                </c:pt>
                <c:pt idx="4">
                  <c:v>Доходы от реализации муниципального имуществ - 3 897 тыс.руб.</c:v>
                </c:pt>
                <c:pt idx="5">
                  <c:v>Штрафы, санкции, возмещение ущерба - 5 тыс. руб.</c:v>
                </c:pt>
                <c:pt idx="6">
                  <c:v>Прочие неналоговые доходы - 576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0.59</c:v>
                </c:pt>
                <c:pt idx="1">
                  <c:v>0.12</c:v>
                </c:pt>
                <c:pt idx="2">
                  <c:v>0.128</c:v>
                </c:pt>
                <c:pt idx="3">
                  <c:v>0.02</c:v>
                </c:pt>
                <c:pt idx="4">
                  <c:v>0.124</c:v>
                </c:pt>
                <c:pt idx="5" formatCode="0.00%">
                  <c:v>1E-4</c:v>
                </c:pt>
                <c:pt idx="6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6.4395833333333333E-2"/>
          <c:w val="0.44105182585318492"/>
          <c:h val="0.75731854838709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29 миллионов 458 </a:t>
            </a:r>
            <a:r>
              <a:rPr lang="ru-RU" sz="1400" dirty="0">
                <a:solidFill>
                  <a:srgbClr val="7030A0"/>
                </a:solidFill>
                <a:latin typeface="+mj-lt"/>
              </a:rPr>
              <a:t>тысяч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рублей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5776465049544902"/>
          <c:y val="3.7260802469135804E-3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56634611448258"/>
          <c:y val="8.2224922839506179E-2"/>
          <c:w val="0.6983151028619663"/>
          <c:h val="0.9013885030864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38-4BF5-B356-7FDCBD1AA567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B38-4BF5-B356-7FDCBD1AA56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B38-4BF5-B356-7FDCBD1AA567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B38-4BF5-B356-7FDCBD1AA56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B38-4BF5-B356-7FDCBD1AA567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B38-4BF5-B356-7FDCBD1AA567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1B38-4BF5-B356-7FDCBD1AA567}"/>
              </c:ext>
            </c:extLst>
          </c:dPt>
          <c:dLbls>
            <c:dLbl>
              <c:idx val="0"/>
              <c:layout>
                <c:manualLayout>
                  <c:x val="0.23016132553819041"/>
                  <c:y val="-9.5223379629629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38-4BF5-B356-7FDCBD1AA567}"/>
                </c:ext>
              </c:extLst>
            </c:dLbl>
            <c:dLbl>
              <c:idx val="1"/>
              <c:layout>
                <c:manualLayout>
                  <c:x val="-7.4607334946166448E-2"/>
                  <c:y val="6.6072916666666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38-4BF5-B356-7FDCBD1AA567}"/>
                </c:ext>
              </c:extLst>
            </c:dLbl>
            <c:dLbl>
              <c:idx val="2"/>
              <c:layout>
                <c:manualLayout>
                  <c:x val="-0.14545225929832029"/>
                  <c:y val="-7.3430555555555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38-4BF5-B356-7FDCBD1AA567}"/>
                </c:ext>
              </c:extLst>
            </c:dLbl>
            <c:dLbl>
              <c:idx val="3"/>
              <c:layout>
                <c:manualLayout>
                  <c:x val="1.3137489789831354E-2"/>
                  <c:y val="-7.918325617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B38-4BF5-B356-7FDCBD1AA567}"/>
                </c:ext>
              </c:extLst>
            </c:dLbl>
            <c:dLbl>
              <c:idx val="4"/>
              <c:layout>
                <c:manualLayout>
                  <c:x val="3.6918410274304959E-2"/>
                  <c:y val="-9.3912037037037037E-3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B38-4BF5-B356-7FDCBD1AA567}"/>
                </c:ext>
              </c:extLst>
            </c:dLbl>
            <c:dLbl>
              <c:idx val="5"/>
              <c:layout>
                <c:manualLayout>
                  <c:x val="-1.1187079531121876E-2"/>
                  <c:y val="6.0636188271604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38-4BF5-B356-7FDCBD1AA567}"/>
                </c:ext>
              </c:extLst>
            </c:dLbl>
            <c:dLbl>
              <c:idx val="6"/>
              <c:layout>
                <c:manualLayout>
                  <c:x val="-0.13866724889808169"/>
                  <c:y val="4.951581790123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B38-4BF5-B356-7FDCBD1AA5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0.66400000000000003</c:v>
                </c:pt>
                <c:pt idx="1">
                  <c:v>0.128</c:v>
                </c:pt>
                <c:pt idx="2">
                  <c:v>0.13600000000000001</c:v>
                </c:pt>
                <c:pt idx="3">
                  <c:v>2.1000000000000001E-2</c:v>
                </c:pt>
                <c:pt idx="4">
                  <c:v>3.1E-2</c:v>
                </c:pt>
                <c:pt idx="5" formatCode="0.00%">
                  <c:v>1E-4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B38-4BF5-B356-7FDCBD1AA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0.72299</cdr:x>
      <cdr:y>0.00201</cdr:y>
    </cdr:from>
    <cdr:to>
      <cdr:x>1</cdr:x>
      <cdr:y>0.10295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8800" y="5624"/>
          <a:ext cx="1080000" cy="282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2021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90776" y="1870188"/>
          <a:ext cx="3023999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55 миллионов 179 тысяч 900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131 миллион 090 тысяч 800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0.87661</cdr:y>
    </cdr:from>
    <cdr:to>
      <cdr:x>0.27324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0" y="2207468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2021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0.25173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8000" y="1870183"/>
          <a:ext cx="2996283" cy="64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54 миллиона 101 тысяча 800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129 миллионов 987 тысяч 700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0.8744</cdr:y>
    </cdr:from>
    <cdr:to>
      <cdr:x>0.26971</cdr:x>
      <cdr:y>0.9978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0" y="2201906"/>
          <a:ext cx="1099413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2022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0.74442</cdr:x>
      <cdr:y>0</cdr:y>
    </cdr:from>
    <cdr:to>
      <cdr:x>1</cdr:x>
      <cdr:y>0.10094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8194" y="0"/>
          <a:ext cx="1101478" cy="276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2022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0.4193</cdr:x>
      <cdr:y>0.82222</cdr:y>
    </cdr:from>
    <cdr:to>
      <cdr:x>0.62867</cdr:x>
      <cdr:y>0.88889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0853" y="2664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/>
            <a:t>2022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0.73333</cdr:y>
    </cdr:from>
    <cdr:to>
      <cdr:x>0.62867</cdr:x>
      <cdr:y>0.8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0853" y="2376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2021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0.4193</cdr:x>
      <cdr:y>0.66667</cdr:y>
    </cdr:from>
    <cdr:to>
      <cdr:x>0.62867</cdr:x>
      <cdr:y>0.73333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30853" y="2160000"/>
          <a:ext cx="864285" cy="21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2020 год</a:t>
          </a:r>
          <a:endParaRPr lang="ru-RU" sz="900" dirty="0"/>
        </a:p>
      </cdr:txBody>
    </cdr:sp>
  </cdr:relSizeAnchor>
  <cdr:relSizeAnchor xmlns:cdr="http://schemas.openxmlformats.org/drawingml/2006/chartDrawing">
    <cdr:from>
      <cdr:x>0.42151</cdr:x>
      <cdr:y>0.6</cdr:y>
    </cdr:from>
    <cdr:to>
      <cdr:x>0.57849</cdr:x>
      <cdr:y>0.64444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40000" y="1944000"/>
          <a:ext cx="648000" cy="14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 smtClean="0"/>
            <a:t>2019 год</a:t>
          </a:r>
          <a:endParaRPr lang="ru-RU" sz="9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0.01754</cdr:x>
      <cdr:y>0.88889</cdr:y>
    </cdr:from>
    <cdr:to>
      <cdr:x>0.26317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0" y="2304000"/>
          <a:ext cx="1008000" cy="28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2021 год</a:t>
          </a:r>
          <a:endParaRPr lang="ru-RU" sz="1400" b="1" i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0.04747</cdr:x>
      <cdr:y>0.86685</cdr:y>
    </cdr:from>
    <cdr:to>
      <cdr:x>0.2931</cdr:x>
      <cdr:y>0.97796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800" y="2246869"/>
          <a:ext cx="1008000" cy="28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/>
            <a:t>2022 год</a:t>
          </a:r>
          <a:endParaRPr lang="ru-RU" sz="1400" b="1" i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0.4434</cdr:x>
      <cdr:y>0.65447</cdr:y>
    </cdr:from>
    <cdr:to>
      <cdr:x>0.98113</cdr:x>
      <cdr:y>0.86527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000" y="1909245"/>
          <a:ext cx="4104000" cy="614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600" b="1" dirty="0" smtClean="0"/>
            <a:t>76 миллионов 331 тысяча 300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0.0919</cdr:x>
      <cdr:y>0.00104</cdr:y>
    </cdr:from>
    <cdr:to>
      <cdr:x>0.75049</cdr:x>
      <cdr:y>0.10741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1386" y="3038"/>
          <a:ext cx="5026384" cy="31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Arial Black" panose="020B0A04020102020204" pitchFamily="34" charset="0"/>
            </a:rPr>
            <a:t>138 миллионов 113 тысяч 400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0.0283</cdr:x>
      <cdr:y>0.85192</cdr:y>
    </cdr:from>
    <cdr:to>
      <cdr:x>0.22642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6000" y="2485245"/>
          <a:ext cx="1512000" cy="360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i="1" dirty="0" smtClean="0">
              <a:latin typeface="Arial Black" panose="020B0A04020102020204" pitchFamily="34" charset="0"/>
            </a:rPr>
            <a:t>2020 год</a:t>
          </a:r>
          <a:endParaRPr lang="ru-RU" sz="1800" b="1" i="1" dirty="0">
            <a:latin typeface="Arial Black" panose="020B0A040201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90776" y="1870188"/>
          <a:ext cx="3023999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75 миллионов 910 тысяч 900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0.08955</cdr:x>
      <cdr:y>0.00027</cdr:y>
    </cdr:from>
    <cdr:to>
      <cdr:x>0.97706</cdr:x>
      <cdr:y>0.10664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0000" y="692"/>
          <a:ext cx="3568039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131 миллион 090 тысяч 800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0.00555</cdr:x>
      <cdr:y>0.84855</cdr:y>
    </cdr:from>
    <cdr:to>
      <cdr:x>0.27879</cdr:x>
      <cdr:y>0.97194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12" y="2136796"/>
          <a:ext cx="1098476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2021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0.25173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8000" y="1870183"/>
          <a:ext cx="2996283" cy="64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75 миллионов 885 тысяч 900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129 миллионов 987 тысяч 700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2.49733E-7</cdr:x>
      <cdr:y>0.85192</cdr:y>
    </cdr:from>
    <cdr:to>
      <cdr:x>0.26971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" y="2145295"/>
          <a:ext cx="1080000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2022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0.17253</cdr:y>
    </cdr:from>
    <cdr:to>
      <cdr:x>0.46078</cdr:x>
      <cdr:y>0.3917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933059" y="534166"/>
          <a:ext cx="3529684" cy="67852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60000"/>
              <a:lumOff val="4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400" b="1" dirty="0" smtClean="0"/>
            <a:t>61 миллион 782 тысячи 100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0.01865</cdr:x>
      <cdr:y>0.87568</cdr:y>
    </cdr:from>
    <cdr:to>
      <cdr:x>0.16822</cdr:x>
      <cdr:y>0.98357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36943" y="2521883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2020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0.35286</cdr:x>
      <cdr:y>0.06241</cdr:y>
    </cdr:from>
    <cdr:to>
      <cdr:x>0.96085</cdr:x>
      <cdr:y>0.17015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702941" y="193206"/>
          <a:ext cx="4657335" cy="3335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Arial Black" panose="020B0A04020102020204" pitchFamily="34" charset="0"/>
            </a:rPr>
            <a:t>138 миллионов 113 тысяч 400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F78B94-2666-4ACF-880A-7B5F1C1211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58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045990-8948-4CED-916A-D021F68E1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F91DC9-5E75-44EE-9C54-004D986946E0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9F2E-18D7-4BB2-9E6B-7E84F373A5BA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42C6F-4003-4603-B743-A67009368462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05FA2-9E66-4F91-B059-76BAA91811EE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5A3BAF-5B34-4E3D-A0C3-02A09EF334A5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C304DF-756D-484D-B847-B26F2E1E7BE3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C304DF-756D-484D-B847-B26F2E1E7BE3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3179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31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64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F85E-0C03-45BF-BDBD-8E8279BB48FA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B6E991-C4CE-422B-9B00-78EBB03F4221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E98915-5C76-4595-BFA4-94488BBD1892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AE63A-F917-4B6B-8EB3-E30263652A9F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38E559-B402-4A87-AD88-AF90340D6AA8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92F5D-D40D-4610-8FAE-E6C15452E442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0E113-8A24-4269-AFE1-E186F32C8AEF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E3B-4F1C-4DCB-A669-05BBA1EC6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7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177-5489-48FB-A19F-D4CEC8A3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E1F4-DD4D-443D-B751-E83C5BB6EE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3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D77-6A82-4F8C-AC71-AF8B51EE8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3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161455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8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4CC4-F340-4006-AFAE-D06F0EB42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5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07A6-08F7-4E17-9414-14DA32313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1EA6-A966-4B3F-9A15-DDE536B2B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2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DAD6-713F-4D73-A1DA-A02ECC5F3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8F02-515C-44EC-BAE5-5B59A95EA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2AC2D-CC84-4D01-8EE8-1265B617F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2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242-8EFE-496E-977E-16941152F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1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9093-61FE-4139-B923-F434B6719E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6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12F5E-A030-4408-A0FA-97D90E5A1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5" Type="http://schemas.microsoft.com/office/2007/relationships/hdphoto" Target="../media/hdphoto2.wdp"/><Relationship Id="rId10" Type="http://schemas.openxmlformats.org/officeDocument/2006/relationships/image" Target="../media/image51.jpeg"/><Relationship Id="rId4" Type="http://schemas.openxmlformats.org/officeDocument/2006/relationships/image" Target="../media/image11.png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6.jpeg"/><Relationship Id="rId4" Type="http://schemas.openxmlformats.org/officeDocument/2006/relationships/image" Target="../media/image5.gif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000" size="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00" y="766412"/>
            <a:ext cx="6120000" cy="5362985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10490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921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882186" y="6524625"/>
            <a:ext cx="3561814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25.11.2019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913" y="3069000"/>
            <a:ext cx="7313612" cy="990600"/>
          </a:xfrm>
        </p:spPr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1843" y="1485000"/>
            <a:ext cx="8042499" cy="2952225"/>
          </a:xfrm>
        </p:spPr>
        <p:txBody>
          <a:bodyPr/>
          <a:lstStyle/>
          <a:p>
            <a:pPr algn="ctr" eaLnBrk="1" hangingPunct="1"/>
            <a:r>
              <a:rPr lang="ru-RU" altLang="ru-RU" sz="2500" b="1" dirty="0" smtClean="0">
                <a:latin typeface="Arial Black" panose="020B0A04020102020204" pitchFamily="34" charset="0"/>
              </a:rPr>
              <a:t>ПРОЕКТ БЮДЖЕТА</a:t>
            </a:r>
            <a:r>
              <a:rPr lang="ru-RU" altLang="ru-RU" sz="2500" dirty="0" smtClean="0">
                <a:latin typeface="Arial Black" panose="020B0A04020102020204" pitchFamily="34" charset="0"/>
              </a:rPr>
              <a:t> </a:t>
            </a:r>
          </a:p>
          <a:p>
            <a:pPr algn="ctr" eaLnBrk="1" hangingPunct="1"/>
            <a:r>
              <a:rPr lang="ru-RU" altLang="ru-RU" sz="2500" b="1" dirty="0" smtClean="0">
                <a:latin typeface="Arial Black" panose="020B0A04020102020204" pitchFamily="34" charset="0"/>
              </a:rPr>
              <a:t>МУНИЦИПАЛЬНОГО ОБРАЗОВАНИЯ «СВЕТОГОРСКОЕ ГОРОДСКОЕ ПОСЕЛЕНИЕ» ВЫБОРГСКОГО РАЙОНА ЛЕНИНГРАДСКОЙ ОБЛАСТИ НА 2020 ГОД И ПЛАНОВЫЙ ПЕРИОД 2021 И 2022 ГОДОВ»</a:t>
            </a:r>
          </a:p>
          <a:p>
            <a:pPr algn="ctr" eaLnBrk="1" hangingPunct="1"/>
            <a:endParaRPr lang="ru-RU" altLang="ru-RU" sz="2500" b="1" dirty="0" smtClean="0">
              <a:latin typeface="Arial Black" panose="020B0A04020102020204" pitchFamily="34" charset="0"/>
            </a:endParaRPr>
          </a:p>
          <a:p>
            <a:pPr algn="ctr" eaLnBrk="1" hangingPunct="1"/>
            <a:endParaRPr lang="ru-RU" altLang="ru-RU" sz="2500" b="1" dirty="0">
              <a:latin typeface="Arial Black" panose="020B0A04020102020204" pitchFamily="34" charset="0"/>
            </a:endParaRPr>
          </a:p>
          <a:p>
            <a:pPr algn="ctr" eaLnBrk="1" hangingPunct="1"/>
            <a:r>
              <a:rPr lang="ru-RU" altLang="ru-RU" sz="2500" b="1" dirty="0" smtClean="0">
                <a:latin typeface="Arial Black" panose="020B0A04020102020204" pitchFamily="34" charset="0"/>
              </a:rPr>
              <a:t>Публичные слушания</a:t>
            </a: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78" y="196467"/>
            <a:ext cx="1254441" cy="1151851"/>
          </a:xfrm>
          <a:prstGeom prst="rect">
            <a:avLst/>
          </a:prstGeom>
          <a:noFill/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7806" y="646806"/>
            <a:ext cx="3901712" cy="2530457"/>
            <a:chOff x="1514" y="1446"/>
            <a:chExt cx="3670" cy="2106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31 990,9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30 885,7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46 299,5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gray">
            <a:xfrm>
              <a:off x="1712" y="1545"/>
              <a:ext cx="1249" cy="1714"/>
            </a:xfrm>
            <a:custGeom>
              <a:avLst/>
              <a:gdLst/>
              <a:ahLst/>
              <a:cxnLst>
                <a:cxn ang="0">
                  <a:pos x="12" y="2464"/>
                </a:cxn>
                <a:cxn ang="0">
                  <a:pos x="56" y="2120"/>
                </a:cxn>
                <a:cxn ang="0">
                  <a:pos x="124" y="1808"/>
                </a:cxn>
                <a:cxn ang="0">
                  <a:pos x="212" y="1524"/>
                </a:cxn>
                <a:cxn ang="0">
                  <a:pos x="316" y="1270"/>
                </a:cxn>
                <a:cxn ang="0">
                  <a:pos x="430" y="1044"/>
                </a:cxn>
                <a:cxn ang="0">
                  <a:pos x="550" y="846"/>
                </a:cxn>
                <a:cxn ang="0">
                  <a:pos x="672" y="674"/>
                </a:cxn>
                <a:cxn ang="0">
                  <a:pos x="792" y="528"/>
                </a:cxn>
                <a:cxn ang="0">
                  <a:pos x="906" y="408"/>
                </a:cxn>
                <a:cxn ang="0">
                  <a:pos x="1010" y="310"/>
                </a:cxn>
                <a:cxn ang="0">
                  <a:pos x="1096" y="236"/>
                </a:cxn>
                <a:cxn ang="0">
                  <a:pos x="1164" y="184"/>
                </a:cxn>
                <a:cxn ang="0">
                  <a:pos x="1208" y="154"/>
                </a:cxn>
                <a:cxn ang="0">
                  <a:pos x="1224" y="144"/>
                </a:cxn>
                <a:cxn ang="0">
                  <a:pos x="1728" y="56"/>
                </a:cxn>
                <a:cxn ang="0">
                  <a:pos x="1568" y="328"/>
                </a:cxn>
                <a:cxn ang="0">
                  <a:pos x="1554" y="332"/>
                </a:cxn>
                <a:cxn ang="0">
                  <a:pos x="1514" y="346"/>
                </a:cxn>
                <a:cxn ang="0">
                  <a:pos x="1452" y="370"/>
                </a:cxn>
                <a:cxn ang="0">
                  <a:pos x="1370" y="410"/>
                </a:cxn>
                <a:cxn ang="0">
                  <a:pos x="1270" y="466"/>
                </a:cxn>
                <a:cxn ang="0">
                  <a:pos x="1158" y="540"/>
                </a:cxn>
                <a:cxn ang="0">
                  <a:pos x="1034" y="636"/>
                </a:cxn>
                <a:cxn ang="0">
                  <a:pos x="904" y="756"/>
                </a:cxn>
                <a:cxn ang="0">
                  <a:pos x="770" y="900"/>
                </a:cxn>
                <a:cxn ang="0">
                  <a:pos x="632" y="1076"/>
                </a:cxn>
                <a:cxn ang="0">
                  <a:pos x="498" y="1280"/>
                </a:cxn>
                <a:cxn ang="0">
                  <a:pos x="370" y="1518"/>
                </a:cxn>
                <a:cxn ang="0">
                  <a:pos x="248" y="1792"/>
                </a:cxn>
                <a:cxn ang="0">
                  <a:pos x="138" y="2104"/>
                </a:cxn>
                <a:cxn ang="0">
                  <a:pos x="42" y="2456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2022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2021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gray">
            <a:xfrm>
              <a:off x="2036" y="2494"/>
              <a:ext cx="2415" cy="340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29 760,6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2020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tx2">
                    <a:gamma/>
                    <a:shade val="72549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2019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16"/>
          <p:cNvGrpSpPr>
            <a:grpSpLocks/>
          </p:cNvGrpSpPr>
          <p:nvPr/>
        </p:nvGrpSpPr>
        <p:grpSpPr bwMode="auto">
          <a:xfrm>
            <a:off x="4885756" y="646807"/>
            <a:ext cx="3946562" cy="2606347"/>
            <a:chOff x="1514" y="1446"/>
            <a:chExt cx="3670" cy="2106"/>
          </a:xfrm>
        </p:grpSpPr>
        <p:sp>
          <p:nvSpPr>
            <p:cNvPr id="46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/>
              <a:ahLst/>
              <a:cxnLst>
                <a:cxn ang="0">
                  <a:pos x="1478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786" y="0"/>
                </a:cxn>
                <a:cxn ang="0">
                  <a:pos x="1478" y="284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2 070,6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/>
              <a:ahLst/>
              <a:cxnLst>
                <a:cxn ang="0">
                  <a:pos x="161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1920" y="0"/>
                </a:cxn>
                <a:cxn ang="0">
                  <a:pos x="1612" y="284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2 865,6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/>
              <a:ahLst/>
              <a:cxnLst>
                <a:cxn ang="0">
                  <a:pos x="1872" y="284"/>
                </a:cxn>
                <a:cxn ang="0">
                  <a:pos x="0" y="284"/>
                </a:cxn>
                <a:cxn ang="0">
                  <a:pos x="446" y="0"/>
                </a:cxn>
                <a:cxn ang="0">
                  <a:pos x="2180" y="0"/>
                </a:cxn>
                <a:cxn ang="0">
                  <a:pos x="1872" y="284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2 232,9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gray">
            <a:xfrm>
              <a:off x="1676" y="1545"/>
              <a:ext cx="1158" cy="1715"/>
            </a:xfrm>
            <a:custGeom>
              <a:avLst/>
              <a:gdLst/>
              <a:ahLst/>
              <a:cxnLst>
                <a:cxn ang="0">
                  <a:pos x="12" y="2464"/>
                </a:cxn>
                <a:cxn ang="0">
                  <a:pos x="56" y="2120"/>
                </a:cxn>
                <a:cxn ang="0">
                  <a:pos x="124" y="1808"/>
                </a:cxn>
                <a:cxn ang="0">
                  <a:pos x="212" y="1524"/>
                </a:cxn>
                <a:cxn ang="0">
                  <a:pos x="316" y="1270"/>
                </a:cxn>
                <a:cxn ang="0">
                  <a:pos x="430" y="1044"/>
                </a:cxn>
                <a:cxn ang="0">
                  <a:pos x="550" y="846"/>
                </a:cxn>
                <a:cxn ang="0">
                  <a:pos x="672" y="674"/>
                </a:cxn>
                <a:cxn ang="0">
                  <a:pos x="792" y="528"/>
                </a:cxn>
                <a:cxn ang="0">
                  <a:pos x="906" y="408"/>
                </a:cxn>
                <a:cxn ang="0">
                  <a:pos x="1010" y="310"/>
                </a:cxn>
                <a:cxn ang="0">
                  <a:pos x="1096" y="236"/>
                </a:cxn>
                <a:cxn ang="0">
                  <a:pos x="1164" y="184"/>
                </a:cxn>
                <a:cxn ang="0">
                  <a:pos x="1208" y="154"/>
                </a:cxn>
                <a:cxn ang="0">
                  <a:pos x="1224" y="144"/>
                </a:cxn>
                <a:cxn ang="0">
                  <a:pos x="1728" y="56"/>
                </a:cxn>
                <a:cxn ang="0">
                  <a:pos x="1568" y="328"/>
                </a:cxn>
                <a:cxn ang="0">
                  <a:pos x="1554" y="332"/>
                </a:cxn>
                <a:cxn ang="0">
                  <a:pos x="1514" y="346"/>
                </a:cxn>
                <a:cxn ang="0">
                  <a:pos x="1452" y="370"/>
                </a:cxn>
                <a:cxn ang="0">
                  <a:pos x="1370" y="410"/>
                </a:cxn>
                <a:cxn ang="0">
                  <a:pos x="1270" y="466"/>
                </a:cxn>
                <a:cxn ang="0">
                  <a:pos x="1158" y="540"/>
                </a:cxn>
                <a:cxn ang="0">
                  <a:pos x="1034" y="636"/>
                </a:cxn>
                <a:cxn ang="0">
                  <a:pos x="904" y="756"/>
                </a:cxn>
                <a:cxn ang="0">
                  <a:pos x="770" y="900"/>
                </a:cxn>
                <a:cxn ang="0">
                  <a:pos x="632" y="1076"/>
                </a:cxn>
                <a:cxn ang="0">
                  <a:pos x="498" y="1280"/>
                </a:cxn>
                <a:cxn ang="0">
                  <a:pos x="370" y="1518"/>
                </a:cxn>
                <a:cxn ang="0">
                  <a:pos x="248" y="1792"/>
                </a:cxn>
                <a:cxn ang="0">
                  <a:pos x="138" y="2104"/>
                </a:cxn>
                <a:cxn ang="0">
                  <a:pos x="42" y="2456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2022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2021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gray">
            <a:xfrm>
              <a:off x="2038" y="2487"/>
              <a:ext cx="2415" cy="352"/>
            </a:xfrm>
            <a:custGeom>
              <a:avLst/>
              <a:gdLst/>
              <a:ahLst/>
              <a:cxnLst>
                <a:cxn ang="0">
                  <a:pos x="1742" y="286"/>
                </a:cxn>
                <a:cxn ang="0">
                  <a:pos x="0" y="286"/>
                </a:cxn>
                <a:cxn ang="0">
                  <a:pos x="446" y="0"/>
                </a:cxn>
                <a:cxn ang="0">
                  <a:pos x="2048" y="0"/>
                </a:cxn>
                <a:cxn ang="0">
                  <a:pos x="1742" y="286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2 759,1</a:t>
              </a: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2020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tx2">
                    <a:gamma/>
                    <a:shade val="72549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2019 год</a:t>
              </a: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976231" y="67713"/>
            <a:ext cx="51910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Безвозмездные перечисления, тыс.руб.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 rot="16200000">
            <a:off x="-694370" y="1336294"/>
            <a:ext cx="2928960" cy="400110"/>
          </a:xfrm>
          <a:prstGeom prst="rect">
            <a:avLst/>
          </a:prstGeom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 rot="16200000">
            <a:off x="3461865" y="1350102"/>
            <a:ext cx="2928960" cy="400110"/>
          </a:xfrm>
          <a:prstGeom prst="rect">
            <a:avLst/>
          </a:prstGeom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57263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8345138">
            <a:off x="3931300" y="777435"/>
            <a:ext cx="976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+ 1 105,2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8345138">
            <a:off x="3552755" y="1456232"/>
            <a:ext cx="89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+ 1 125,1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18345138">
            <a:off x="3164715" y="2073328"/>
            <a:ext cx="104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- 16 538,9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rot="18345138">
            <a:off x="8215590" y="761608"/>
            <a:ext cx="830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- 795,0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 rot="18345138">
            <a:off x="7761334" y="1449376"/>
            <a:ext cx="830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+ 106,5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18345138">
            <a:off x="7399495" y="2046624"/>
            <a:ext cx="85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+ 526,2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Диаграмма 64"/>
          <p:cNvGraphicFramePr/>
          <p:nvPr>
            <p:extLst>
              <p:ext uri="{D42A27DB-BD31-4B8C-83A1-F6EECF244321}">
                <p14:modId xmlns:p14="http://schemas.microsoft.com/office/powerpoint/2010/main" val="2024659795"/>
              </p:ext>
            </p:extLst>
          </p:nvPr>
        </p:nvGraphicFramePr>
        <p:xfrm>
          <a:off x="182631" y="3360522"/>
          <a:ext cx="8815479" cy="335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27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311308"/>
              </p:ext>
            </p:extLst>
          </p:nvPr>
        </p:nvGraphicFramePr>
        <p:xfrm>
          <a:off x="961225" y="822884"/>
          <a:ext cx="7632000" cy="291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756467"/>
              </p:ext>
            </p:extLst>
          </p:nvPr>
        </p:nvGraphicFramePr>
        <p:xfrm>
          <a:off x="540000" y="3956204"/>
          <a:ext cx="4020250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96498"/>
              </p:ext>
            </p:extLst>
          </p:nvPr>
        </p:nvGraphicFramePr>
        <p:xfrm>
          <a:off x="4644000" y="3956204"/>
          <a:ext cx="4076283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77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90000"/>
              </a:schemeClr>
            </a:gs>
            <a:gs pos="50000">
              <a:schemeClr val="accent1">
                <a:lumMod val="8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1214414" y="44624"/>
            <a:ext cx="7667625" cy="360601"/>
          </a:xfrm>
          <a:noFill/>
        </p:spPr>
        <p:txBody>
          <a:bodyPr/>
          <a:lstStyle/>
          <a:p>
            <a:pPr algn="ctr" eaLnBrk="1" hangingPunct="1"/>
            <a:r>
              <a:rPr lang="ru-RU" altLang="ru-RU" sz="1500" b="1" dirty="0" smtClean="0"/>
              <a:t>РАСХОДЫ ПО МУНИЦИПАЛЬНЫМ ПРОГРАММАМ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124855"/>
              </p:ext>
            </p:extLst>
          </p:nvPr>
        </p:nvGraphicFramePr>
        <p:xfrm>
          <a:off x="180000" y="580183"/>
          <a:ext cx="4691433" cy="5840836"/>
        </p:xfrm>
        <a:graphic>
          <a:graphicData uri="http://schemas.openxmlformats.org/drawingml/2006/table">
            <a:tbl>
              <a:tblPr/>
              <a:tblGrid>
                <a:gridCol w="4691433">
                  <a:extLst>
                    <a:ext uri="{9D8B030D-6E8A-4147-A177-3AD203B41FA5}">
                      <a16:colId xmlns:a16="http://schemas.microsoft.com/office/drawing/2014/main" val="4039637034"/>
                    </a:ext>
                  </a:extLst>
                </a:gridCol>
              </a:tblGrid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Информационное обеспечение деятельности администрации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683169"/>
                  </a:ext>
                </a:extLst>
              </a:tr>
              <a:tr h="407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Информатизация администрации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724470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форм местного самоуправления и социальной активности населения на территории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7031"/>
                  </a:ext>
                </a:extLst>
              </a:tr>
              <a:tr h="294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Молодежь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261061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Культура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982533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муниципальной службы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166764"/>
                  </a:ext>
                </a:extLst>
              </a:tr>
              <a:tr h="516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устойчивого функционирования и развития коммунальной и инженерной инфраструктуры и повышение энергоэффективности на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43329"/>
                  </a:ext>
                </a:extLst>
              </a:tr>
              <a:tr h="516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правопорядка, профилактика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правонарушений, терроризма, экстремизма и межнациональных отношений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442061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пожарной безопасности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191199"/>
                  </a:ext>
                </a:extLst>
              </a:tr>
              <a:tr h="68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Защита населения и территорий от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чрезвычайных ситуаций природного и техногенного характера, развитие гражданской обороны и обеспечение безопасности людей на водных объектах в МО«СГП»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490237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физической культуры и массового спорта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567392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и поддержка малого и среднего предпринимательства в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043529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Повышение уровня благоустройства территорий населенных пунктов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87856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качественным жильем на территории муниципального образования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941812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Формирование комфортной городской среды на территории муниципального образования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478596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657399"/>
              </p:ext>
            </p:extLst>
          </p:nvPr>
        </p:nvGraphicFramePr>
        <p:xfrm>
          <a:off x="4871433" y="405225"/>
          <a:ext cx="3948568" cy="6026821"/>
        </p:xfrm>
        <a:graphic>
          <a:graphicData uri="http://schemas.openxmlformats.org/drawingml/2006/table">
            <a:tbl>
              <a:tblPr/>
              <a:tblGrid>
                <a:gridCol w="1432423">
                  <a:extLst>
                    <a:ext uri="{9D8B030D-6E8A-4147-A177-3AD203B41FA5}">
                      <a16:colId xmlns:a16="http://schemas.microsoft.com/office/drawing/2014/main" val="1821298383"/>
                    </a:ext>
                  </a:extLst>
                </a:gridCol>
                <a:gridCol w="1432422">
                  <a:extLst>
                    <a:ext uri="{9D8B030D-6E8A-4147-A177-3AD203B41FA5}">
                      <a16:colId xmlns:a16="http://schemas.microsoft.com/office/drawing/2014/main" val="242186564"/>
                    </a:ext>
                  </a:extLst>
                </a:gridCol>
                <a:gridCol w="1083723">
                  <a:extLst>
                    <a:ext uri="{9D8B030D-6E8A-4147-A177-3AD203B41FA5}">
                      <a16:colId xmlns:a16="http://schemas.microsoft.com/office/drawing/2014/main" val="1839548938"/>
                    </a:ext>
                  </a:extLst>
                </a:gridCol>
              </a:tblGrid>
              <a:tr h="215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3269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2,0%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2,0%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2,0%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62957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1,2%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9098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5546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0,2%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410761"/>
                  </a:ext>
                </a:extLst>
              </a:tr>
              <a:tr h="3089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34,1%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35,7%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35,7%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457756"/>
                  </a:ext>
                </a:extLst>
              </a:tr>
              <a:tr h="339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73013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9,8%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6,9%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6,9%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71279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0,5%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0,5%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0,5%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476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19363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0,4%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0,4%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0,4%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358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8,6%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10,9%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10,9%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616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0,1%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0,1%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0,1%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910214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34,7%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31,7%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31,7%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856215"/>
                  </a:ext>
                </a:extLst>
              </a:tr>
              <a:tr h="339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6,6%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571385"/>
                  </a:ext>
                </a:extLst>
              </a:tr>
              <a:tr h="339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1,3%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722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2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5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142875"/>
            <a:ext cx="8136000" cy="128587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«Информационное обеспечение деятельности администрации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1276" name="Прямоугольник 44"/>
          <p:cNvSpPr>
            <a:spLocks noChangeArrowheads="1"/>
          </p:cNvSpPr>
          <p:nvPr/>
        </p:nvSpPr>
        <p:spPr bwMode="auto">
          <a:xfrm>
            <a:off x="1044000" y="4325463"/>
            <a:ext cx="496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публикация муниципальных нормативных правовых актов и информации о деятельности органов местного самоуправления</a:t>
            </a:r>
          </a:p>
          <a:p>
            <a:pPr algn="just" eaLnBrk="1" hangingPunct="1"/>
            <a:r>
              <a:rPr lang="ru-RU" altLang="ru-RU" sz="1600" i="1" dirty="0"/>
              <a:t> </a:t>
            </a:r>
            <a:r>
              <a:rPr lang="ru-RU" altLang="ru-RU" sz="1600" i="1" dirty="0" smtClean="0"/>
              <a:t>             </a:t>
            </a:r>
            <a:r>
              <a:rPr lang="ru-RU" altLang="ru-RU" sz="1600" dirty="0" smtClean="0"/>
              <a:t>(</a:t>
            </a:r>
            <a:r>
              <a:rPr lang="ru-RU" altLang="ru-RU" sz="1600" b="1" i="1" dirty="0" smtClean="0"/>
              <a:t>1</a:t>
            </a:r>
            <a:r>
              <a:rPr lang="ru-RU" altLang="ru-RU" sz="1600" b="1" dirty="0" smtClean="0"/>
              <a:t> </a:t>
            </a:r>
            <a:r>
              <a:rPr lang="ru-RU" altLang="ru-RU" sz="1600" b="1" i="1" dirty="0" smtClean="0"/>
              <a:t>миллион 500 </a:t>
            </a:r>
            <a:r>
              <a:rPr lang="ru-RU" altLang="ru-RU" sz="1600" b="1" i="1" dirty="0"/>
              <a:t>тысяч рублей</a:t>
            </a:r>
            <a:r>
              <a:rPr lang="ru-RU" altLang="ru-RU" sz="1600" i="1" dirty="0" smtClean="0"/>
              <a:t>);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989901" y="1341000"/>
            <a:ext cx="2232000" cy="2016000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 smtClean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1 500,0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76" y="3947362"/>
            <a:ext cx="2304037" cy="2910638"/>
          </a:xfrm>
          <a:prstGeom prst="rect">
            <a:avLst/>
          </a:prstGeom>
          <a:effectLst>
            <a:softEdge rad="228600"/>
          </a:effectLst>
          <a:scene3d>
            <a:camera prst="orthographicFront">
              <a:rot lat="0" lon="0" rev="4200000"/>
            </a:camera>
            <a:lightRig rig="threePt" dir="t"/>
          </a:scene3d>
        </p:spPr>
      </p:pic>
      <p:sp>
        <p:nvSpPr>
          <p:cNvPr id="9" name="Загнутый угол 8"/>
          <p:cNvSpPr/>
          <p:nvPr/>
        </p:nvSpPr>
        <p:spPr>
          <a:xfrm>
            <a:off x="3391611" y="1680056"/>
            <a:ext cx="2232000" cy="2016000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</a:t>
            </a:r>
          </a:p>
          <a:p>
            <a:pPr lvl="0" algn="ctr"/>
            <a:endParaRPr lang="ru-RU" altLang="ru-RU" sz="2600" b="1" dirty="0" smtClean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1 500,0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5793322" y="2133000"/>
            <a:ext cx="2232000" cy="2016000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2022 год</a:t>
            </a:r>
          </a:p>
          <a:p>
            <a:pPr lvl="0" algn="ctr"/>
            <a:endParaRPr lang="ru-RU" altLang="ru-RU" sz="2600" b="1" dirty="0" smtClean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1 500,0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/>
      <p:bldP spid="10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Rectangle 48"/>
          <p:cNvSpPr>
            <a:spLocks noGrp="1" noChangeArrowheads="1"/>
          </p:cNvSpPr>
          <p:nvPr>
            <p:ph type="title"/>
          </p:nvPr>
        </p:nvSpPr>
        <p:spPr>
          <a:xfrm>
            <a:off x="972000" y="333000"/>
            <a:ext cx="7789413" cy="75602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«Информатизация администрации МО «Светогорское городское поселение»</a:t>
            </a:r>
          </a:p>
        </p:txBody>
      </p:sp>
      <p:sp>
        <p:nvSpPr>
          <p:cNvPr id="12300" name="Прямоугольник 44"/>
          <p:cNvSpPr>
            <a:spLocks noChangeArrowheads="1"/>
          </p:cNvSpPr>
          <p:nvPr/>
        </p:nvSpPr>
        <p:spPr bwMode="auto">
          <a:xfrm>
            <a:off x="972000" y="4293000"/>
            <a:ext cx="7659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совершенствование системы информационного обеспечения                                          (2020г. -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785 тысяч рублей,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2021г</a:t>
            </a:r>
            <a:r>
              <a:rPr lang="ru-RU" altLang="ru-RU" sz="1600" i="1" dirty="0">
                <a:solidFill>
                  <a:srgbClr val="000000"/>
                </a:solidFill>
              </a:rPr>
              <a:t>. -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752 тысячи рублей,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2022г</a:t>
            </a:r>
            <a:r>
              <a:rPr lang="ru-RU" altLang="ru-RU" sz="1600" i="1" dirty="0">
                <a:solidFill>
                  <a:srgbClr val="000000"/>
                </a:solidFill>
              </a:rPr>
              <a:t>. -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760 тысяч </a:t>
            </a:r>
            <a:r>
              <a:rPr lang="ru-RU" altLang="ru-RU" sz="1600" b="1" i="1" dirty="0">
                <a:solidFill>
                  <a:srgbClr val="000000"/>
                </a:solidFill>
              </a:rPr>
              <a:t>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содержание и ремонт   оборудования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(сетевое, серверное, </a:t>
            </a:r>
            <a:r>
              <a:rPr lang="ru-RU" altLang="ru-RU" sz="1600" i="1" dirty="0">
                <a:solidFill>
                  <a:srgbClr val="000000"/>
                </a:solidFill>
              </a:rPr>
              <a:t>оргтехника,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</a:t>
            </a:r>
          </a:p>
          <a:p>
            <a:pPr algn="just" eaLnBrk="1" hangingPunct="1"/>
            <a:r>
              <a:rPr lang="ru-RU" altLang="ru-RU" sz="1600" i="1" dirty="0" smtClean="0">
                <a:solidFill>
                  <a:srgbClr val="000000"/>
                </a:solidFill>
              </a:rPr>
              <a:t>(2020г.-2022г. -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95 тысяч  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приобретение комплекса защиты  информационных  систем  и ресурсов</a:t>
            </a:r>
          </a:p>
          <a:p>
            <a:pPr algn="just" eaLnBrk="1" hangingPunct="1"/>
            <a:r>
              <a:rPr lang="ru-RU" altLang="ru-RU" sz="1600" i="1" dirty="0">
                <a:solidFill>
                  <a:srgbClr val="000000"/>
                </a:solidFill>
              </a:rPr>
              <a:t>(2020г.-2022г. -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38 тысяч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945000" y="1112840"/>
            <a:ext cx="2187000" cy="1884160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918,0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3528000" y="1541853"/>
            <a:ext cx="2232000" cy="1842324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885,0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6156000" y="2205000"/>
            <a:ext cx="2160000" cy="1872000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893,0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3" name="Rectangle 48"/>
          <p:cNvSpPr>
            <a:spLocks noGrp="1" noChangeArrowheads="1"/>
          </p:cNvSpPr>
          <p:nvPr>
            <p:ph type="title"/>
          </p:nvPr>
        </p:nvSpPr>
        <p:spPr>
          <a:xfrm>
            <a:off x="968648" y="171092"/>
            <a:ext cx="7907913" cy="133806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«Развитие форм местного самоуправления и социальной активности населения на территории администрации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3324" name="Прямоугольник 44"/>
          <p:cNvSpPr>
            <a:spLocks noChangeArrowheads="1"/>
          </p:cNvSpPr>
          <p:nvPr/>
        </p:nvSpPr>
        <p:spPr bwMode="auto">
          <a:xfrm>
            <a:off x="3036218" y="3777725"/>
            <a:ext cx="580356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мероприятия  по реализации областного закона от 28 декабря 2018 года № 147-оз </a:t>
            </a:r>
            <a:r>
              <a:rPr lang="ru-RU" altLang="ru-RU" sz="1400" b="1" i="1" dirty="0" smtClean="0"/>
              <a:t>(</a:t>
            </a:r>
            <a:r>
              <a:rPr lang="ru-RU" altLang="ru-RU" sz="1400" i="1" dirty="0" smtClean="0"/>
              <a:t>2020г</a:t>
            </a:r>
            <a:r>
              <a:rPr lang="ru-RU" altLang="ru-RU" sz="1400" b="1" i="1" dirty="0" smtClean="0"/>
              <a:t>. - 400 тысяч 200 рублей, </a:t>
            </a:r>
            <a:r>
              <a:rPr lang="ru-RU" altLang="ru-RU" sz="1400" i="1" dirty="0"/>
              <a:t>2021г</a:t>
            </a:r>
            <a:r>
              <a:rPr lang="ru-RU" altLang="ru-RU" sz="1400" b="1" i="1" dirty="0" smtClean="0"/>
              <a:t>. - </a:t>
            </a:r>
            <a:r>
              <a:rPr lang="ru-RU" altLang="ru-RU" sz="1400" b="1" i="1" dirty="0"/>
              <a:t>400 тысяч </a:t>
            </a:r>
            <a:r>
              <a:rPr lang="ru-RU" altLang="ru-RU" sz="1400" b="1" i="1" dirty="0" smtClean="0"/>
              <a:t> рублей, </a:t>
            </a:r>
            <a:r>
              <a:rPr lang="ru-RU" altLang="ru-RU" sz="1400" i="1" dirty="0" smtClean="0"/>
              <a:t>2022г</a:t>
            </a:r>
            <a:r>
              <a:rPr lang="ru-RU" altLang="ru-RU" sz="1400" b="1" i="1" dirty="0"/>
              <a:t>. - 400 тысяч  рублей);</a:t>
            </a:r>
            <a:endParaRPr lang="ru-RU" altLang="ru-RU" sz="1400" b="1" i="1" dirty="0" smtClean="0"/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мероприятия по реализации областного закона от 15 января 2018 года № 3-оз </a:t>
            </a:r>
            <a:r>
              <a:rPr lang="ru-RU" altLang="ru-RU" sz="1400" b="1" i="1" dirty="0" smtClean="0"/>
              <a:t>(</a:t>
            </a:r>
            <a:r>
              <a:rPr lang="ru-RU" altLang="ru-RU" sz="1400" i="1" dirty="0" smtClean="0"/>
              <a:t>2020г.-2022г.</a:t>
            </a:r>
            <a:r>
              <a:rPr lang="ru-RU" altLang="ru-RU" sz="1400" b="1" i="1" dirty="0" smtClean="0"/>
              <a:t> - 480 тысяч рублей);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организация поздравлений жителей с памятными датами в истории муниципального образования и страны </a:t>
            </a:r>
            <a:r>
              <a:rPr lang="ru-RU" altLang="ru-RU" sz="1400" b="1" i="1" dirty="0" smtClean="0"/>
              <a:t>(</a:t>
            </a:r>
            <a:r>
              <a:rPr lang="ru-RU" altLang="ru-RU" sz="1400" i="1" dirty="0"/>
              <a:t>2020г</a:t>
            </a:r>
            <a:r>
              <a:rPr lang="ru-RU" altLang="ru-RU" sz="1400" i="1" dirty="0" smtClean="0"/>
              <a:t>. - </a:t>
            </a:r>
            <a:r>
              <a:rPr lang="ru-RU" altLang="ru-RU" sz="1400" b="1" i="1" dirty="0" smtClean="0"/>
              <a:t>106 тысяч рублей, </a:t>
            </a:r>
            <a:r>
              <a:rPr lang="ru-RU" altLang="ru-RU" sz="1400" i="1" dirty="0" smtClean="0"/>
              <a:t>2021г. - </a:t>
            </a:r>
            <a:r>
              <a:rPr lang="ru-RU" altLang="ru-RU" sz="1400" b="1" i="1" dirty="0" smtClean="0"/>
              <a:t>65 </a:t>
            </a:r>
            <a:r>
              <a:rPr lang="ru-RU" altLang="ru-RU" sz="1400" b="1" i="1" dirty="0"/>
              <a:t>тысяч </a:t>
            </a:r>
            <a:r>
              <a:rPr lang="ru-RU" altLang="ru-RU" sz="1400" b="1" i="1" dirty="0" smtClean="0"/>
              <a:t>рублей, </a:t>
            </a:r>
            <a:r>
              <a:rPr lang="ru-RU" altLang="ru-RU" sz="1400" i="1" dirty="0" smtClean="0"/>
              <a:t>2022г</a:t>
            </a:r>
            <a:r>
              <a:rPr lang="ru-RU" altLang="ru-RU" sz="1400" i="1" dirty="0"/>
              <a:t>.</a:t>
            </a:r>
            <a:r>
              <a:rPr lang="ru-RU" altLang="ru-RU" sz="1400" b="1" i="1" dirty="0" smtClean="0"/>
              <a:t> - 81 тысяча </a:t>
            </a:r>
            <a:r>
              <a:rPr lang="ru-RU" altLang="ru-RU" sz="1400" b="1" i="1" dirty="0"/>
              <a:t>рублей</a:t>
            </a:r>
            <a:r>
              <a:rPr lang="ru-RU" altLang="ru-RU" sz="1400" b="1" i="1" dirty="0" smtClean="0"/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 материально-техническое обеспечение УИК в период подготовки и проведения выборов </a:t>
            </a:r>
            <a:r>
              <a:rPr lang="ru-RU" altLang="ru-RU" sz="1400" b="1" i="1" dirty="0"/>
              <a:t>(</a:t>
            </a:r>
            <a:r>
              <a:rPr lang="ru-RU" altLang="ru-RU" sz="1400" i="1" dirty="0"/>
              <a:t>2021г. - </a:t>
            </a:r>
            <a:r>
              <a:rPr lang="ru-RU" altLang="ru-RU" sz="1400" b="1" i="1" dirty="0"/>
              <a:t>49 тысяч рублей);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ru-RU" altLang="ru-RU" sz="1400" b="1" i="1" dirty="0" smtClean="0"/>
          </a:p>
        </p:txBody>
      </p:sp>
      <p:pic>
        <p:nvPicPr>
          <p:cNvPr id="34818" name="Picture 2" descr="http://www.eduportal44.ru/Buy/DocLib/obshhestvennyj_sov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000" y="3392383"/>
            <a:ext cx="1943999" cy="1180309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/>
            <a:lightRig rig="threePt" dir="t"/>
          </a:scene3d>
          <a:sp3d z="6350"/>
        </p:spPr>
      </p:pic>
      <p:sp>
        <p:nvSpPr>
          <p:cNvPr id="8" name="Загнутый угол 7"/>
          <p:cNvSpPr/>
          <p:nvPr/>
        </p:nvSpPr>
        <p:spPr>
          <a:xfrm>
            <a:off x="16238" y="957935"/>
            <a:ext cx="2055523" cy="1952956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986,2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1844675" y="1470768"/>
            <a:ext cx="2055523" cy="1952956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</a:t>
            </a:r>
          </a:p>
          <a:p>
            <a:pPr lvl="0" algn="ctr"/>
            <a:endParaRPr lang="ru-RU" altLang="ru-RU" sz="2600" b="1" dirty="0" smtClean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994,0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3673112" y="1852511"/>
            <a:ext cx="2055523" cy="1952956"/>
          </a:xfrm>
          <a:prstGeom prst="foldedCorner">
            <a:avLst/>
          </a:prstGeom>
          <a:solidFill>
            <a:srgbClr val="D5FC8E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961,0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06" y="1770039"/>
            <a:ext cx="2551894" cy="1690970"/>
          </a:xfrm>
          <a:prstGeom prst="rect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" y="4653000"/>
            <a:ext cx="2288615" cy="1736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48"/>
          <p:cNvSpPr>
            <a:spLocks noGrp="1" noChangeArrowheads="1"/>
          </p:cNvSpPr>
          <p:nvPr>
            <p:ph type="title"/>
          </p:nvPr>
        </p:nvSpPr>
        <p:spPr>
          <a:xfrm>
            <a:off x="1330325" y="274861"/>
            <a:ext cx="7313613" cy="634139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«Молодежь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5372" name="Прямоугольник 44"/>
          <p:cNvSpPr>
            <a:spLocks noChangeArrowheads="1"/>
          </p:cNvSpPr>
          <p:nvPr/>
        </p:nvSpPr>
        <p:spPr bwMode="auto">
          <a:xfrm>
            <a:off x="1089831" y="1648639"/>
            <a:ext cx="70821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</a:t>
            </a:r>
            <a:r>
              <a:rPr lang="ru-RU" altLang="ru-RU" sz="1600" i="1" dirty="0"/>
              <a:t>в сфере молодежной </a:t>
            </a:r>
            <a:r>
              <a:rPr lang="ru-RU" altLang="ru-RU" sz="1600" i="1" dirty="0" smtClean="0"/>
              <a:t>политики (</a:t>
            </a:r>
            <a:r>
              <a:rPr lang="ru-RU" altLang="ru-RU" sz="1600" b="1" i="1" dirty="0" smtClean="0"/>
              <a:t>50  тысяч рублей</a:t>
            </a:r>
            <a:r>
              <a:rPr lang="ru-RU" altLang="ru-RU" sz="1600" i="1" dirty="0" smtClean="0"/>
              <a:t>);</a:t>
            </a:r>
            <a:endParaRPr lang="ru-RU" altLang="ru-RU" sz="1600" i="1" dirty="0"/>
          </a:p>
        </p:txBody>
      </p:sp>
      <p:sp>
        <p:nvSpPr>
          <p:cNvPr id="15373" name="Прямоугольник 42"/>
          <p:cNvSpPr>
            <a:spLocks noChangeArrowheads="1"/>
          </p:cNvSpPr>
          <p:nvPr/>
        </p:nvSpPr>
        <p:spPr bwMode="auto">
          <a:xfrm>
            <a:off x="1089831" y="4349068"/>
            <a:ext cx="5930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создание </a:t>
            </a:r>
            <a:r>
              <a:rPr lang="ru-RU" altLang="ru-RU" sz="1600" i="1" dirty="0"/>
              <a:t>временных рабочих мест для трудоустройства несовершеннолетних </a:t>
            </a:r>
            <a:r>
              <a:rPr lang="ru-RU" altLang="ru-RU" sz="1600" i="1" dirty="0" smtClean="0"/>
              <a:t>(</a:t>
            </a:r>
            <a:r>
              <a:rPr lang="ru-RU" altLang="ru-RU" sz="1600" b="1" i="1" dirty="0" smtClean="0"/>
              <a:t>100 </a:t>
            </a:r>
            <a:r>
              <a:rPr lang="ru-RU" altLang="ru-RU" sz="1600" b="1" i="1" dirty="0"/>
              <a:t>тысяч </a:t>
            </a:r>
            <a:r>
              <a:rPr lang="ru-RU" altLang="ru-RU" sz="1600" b="1" i="1" dirty="0" smtClean="0"/>
              <a:t>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03131" y="1162234"/>
            <a:ext cx="4968000" cy="400110"/>
          </a:xfrm>
          <a:prstGeom prst="rect">
            <a:avLst/>
          </a:prstGeom>
          <a:solidFill>
            <a:srgbClr val="D5FC8E">
              <a:alpha val="9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2020г.-2022г. </a:t>
            </a:r>
            <a:r>
              <a:rPr lang="ru-RU" sz="2000" b="1" dirty="0" smtClean="0"/>
              <a:t>- 150</a:t>
            </a:r>
            <a:r>
              <a:rPr lang="ru-RU" altLang="ru-RU" sz="2000" b="1" i="1" dirty="0" smtClean="0"/>
              <a:t> </a:t>
            </a:r>
            <a:r>
              <a:rPr lang="ru-RU" altLang="ru-RU" sz="2000" b="1" i="1" dirty="0"/>
              <a:t>тысяч рублей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25" y="2172030"/>
            <a:ext cx="6119949" cy="219259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013000"/>
            <a:ext cx="3672000" cy="156060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48"/>
          <p:cNvSpPr>
            <a:spLocks noGrp="1" noChangeArrowheads="1"/>
          </p:cNvSpPr>
          <p:nvPr>
            <p:ph type="title"/>
          </p:nvPr>
        </p:nvSpPr>
        <p:spPr>
          <a:xfrm>
            <a:off x="788993" y="262434"/>
            <a:ext cx="5655007" cy="71437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«Культура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6397" name="Прямоугольник 42"/>
          <p:cNvSpPr>
            <a:spLocks noChangeArrowheads="1"/>
          </p:cNvSpPr>
          <p:nvPr/>
        </p:nvSpPr>
        <p:spPr bwMode="auto">
          <a:xfrm>
            <a:off x="2362098" y="2099624"/>
            <a:ext cx="62656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предоставление субсидии МБУ «КСК  г. Светогорска» на организацию деятельности клубных формирований и 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находящегося в государственной (муниципальной) собственности</a:t>
            </a:r>
          </a:p>
          <a:p>
            <a:pPr algn="just" eaLnBrk="1" hangingPunct="1"/>
            <a:r>
              <a:rPr lang="ru-RU" altLang="ru-RU" sz="1600" i="1" dirty="0" smtClean="0"/>
              <a:t>    (2020г. - </a:t>
            </a:r>
            <a:r>
              <a:rPr lang="ru-RU" altLang="ru-RU" sz="1600" b="1" i="1" dirty="0" smtClean="0"/>
              <a:t>25 миллионов 615 тысяч 700 рублей,</a:t>
            </a:r>
            <a:endParaRPr lang="ru-RU" altLang="ru-RU" sz="1600" i="1" dirty="0" smtClean="0"/>
          </a:p>
          <a:p>
            <a:pPr algn="just" eaLnBrk="1" hangingPunct="1"/>
            <a:r>
              <a:rPr lang="ru-RU" altLang="ru-RU" sz="1600" i="1" dirty="0"/>
              <a:t> </a:t>
            </a:r>
            <a:r>
              <a:rPr lang="ru-RU" altLang="ru-RU" sz="1600" i="1" dirty="0" smtClean="0"/>
              <a:t>    2021г.-2022г.     - </a:t>
            </a:r>
            <a:r>
              <a:rPr lang="ru-RU" altLang="ru-RU" sz="1600" b="1" i="1" dirty="0" smtClean="0"/>
              <a:t>26 </a:t>
            </a:r>
            <a:r>
              <a:rPr lang="ru-RU" altLang="ru-RU" sz="1600" b="1" i="1" dirty="0"/>
              <a:t>миллионов </a:t>
            </a:r>
            <a:r>
              <a:rPr lang="ru-RU" altLang="ru-RU" sz="1600" b="1" i="1" dirty="0" smtClean="0"/>
              <a:t>700 </a:t>
            </a:r>
            <a:r>
              <a:rPr lang="ru-RU" altLang="ru-RU" sz="1600" b="1" i="1" dirty="0"/>
              <a:t>тысяч </a:t>
            </a:r>
            <a:r>
              <a:rPr lang="ru-RU" altLang="ru-RU" sz="1600" b="1" i="1" dirty="0" smtClean="0"/>
              <a:t>рублей);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129088" y="1020170"/>
            <a:ext cx="1994912" cy="1760830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26 015,7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152979"/>
            <a:ext cx="2714259" cy="205202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23" y="4719211"/>
            <a:ext cx="2698754" cy="200421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Загнутый угол 10"/>
          <p:cNvSpPr/>
          <p:nvPr/>
        </p:nvSpPr>
        <p:spPr>
          <a:xfrm>
            <a:off x="343440" y="2930537"/>
            <a:ext cx="1994912" cy="1760830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27 100,0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663069" y="4840905"/>
            <a:ext cx="1994912" cy="1760830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27 100,0</a:t>
            </a: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тыс</a:t>
            </a:r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009" y="4407948"/>
            <a:ext cx="4107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/>
              <a:t>мероприятия в сфере культуры</a:t>
            </a:r>
          </a:p>
          <a:p>
            <a:pPr algn="just" eaLnBrk="1" hangingPunct="1"/>
            <a:r>
              <a:rPr lang="ru-RU" altLang="ru-RU" sz="1600" i="1" dirty="0"/>
              <a:t>     (2020г.-2022г. - </a:t>
            </a:r>
            <a:r>
              <a:rPr lang="ru-RU" altLang="ru-RU" sz="1600" b="1" i="1" dirty="0"/>
              <a:t>400 тысяч рублей</a:t>
            </a:r>
            <a:r>
              <a:rPr lang="ru-RU" altLang="ru-RU" sz="1600" i="1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0" grpId="0" animBg="1"/>
      <p:bldP spid="11" grpId="0" animBg="1"/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340905"/>
            <a:ext cx="7313613" cy="76281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«Развитие муниципальной службы в МО «Светогорское городское поселение»</a:t>
            </a:r>
          </a:p>
        </p:txBody>
      </p:sp>
      <p:sp>
        <p:nvSpPr>
          <p:cNvPr id="17420" name="Прямоугольник 42"/>
          <p:cNvSpPr>
            <a:spLocks noChangeArrowheads="1"/>
          </p:cNvSpPr>
          <p:nvPr/>
        </p:nvSpPr>
        <p:spPr bwMode="auto">
          <a:xfrm>
            <a:off x="2404266" y="1922007"/>
            <a:ext cx="476746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обеспечение муниципальных служащих справочной, нормативной, аналитической, методической, правовой информацией               (</a:t>
            </a:r>
            <a:r>
              <a:rPr lang="ru-RU" altLang="ru-RU" sz="1600" b="1" i="1" dirty="0" smtClean="0"/>
              <a:t>460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endParaRPr lang="ru-RU" altLang="ru-RU" sz="1400" i="1" dirty="0"/>
          </a:p>
        </p:txBody>
      </p:sp>
      <p:pic>
        <p:nvPicPr>
          <p:cNvPr id="24578" name="Picture 2" descr="http://www.cnmvl.ru/upload/3D-villain-training-of-high-definition-pictures-34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000" y="4149000"/>
            <a:ext cx="3888000" cy="23972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34" y="1053000"/>
            <a:ext cx="1689366" cy="2520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218810" y="1337167"/>
            <a:ext cx="2082380" cy="2462342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460,0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gat-a.ru/upload/information_system_17/2/2/1/item_221/small_information_items_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509000"/>
            <a:ext cx="2592685" cy="16129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tastedby.me/cache/5c/02/5c025b5fabe18c7ce5915218fb382bf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2144303"/>
            <a:ext cx="2021150" cy="1417393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20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3" name="Rectangle 48"/>
          <p:cNvSpPr>
            <a:spLocks noGrp="1" noChangeArrowheads="1"/>
          </p:cNvSpPr>
          <p:nvPr>
            <p:ph type="title"/>
          </p:nvPr>
        </p:nvSpPr>
        <p:spPr>
          <a:xfrm>
            <a:off x="1347878" y="374650"/>
            <a:ext cx="7313613" cy="142875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на территории  МО «Светогорское городское поселение»</a:t>
            </a:r>
          </a:p>
        </p:txBody>
      </p:sp>
      <p:sp>
        <p:nvSpPr>
          <p:cNvPr id="18444" name="Прямоугольник 42"/>
          <p:cNvSpPr>
            <a:spLocks noChangeArrowheads="1"/>
          </p:cNvSpPr>
          <p:nvPr/>
        </p:nvSpPr>
        <p:spPr bwMode="auto">
          <a:xfrm>
            <a:off x="2212021" y="2144303"/>
            <a:ext cx="511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ремонт и содержание объектов коммунального хозяйства (магистральных сетей тепло-водоснабжения, канализации)</a:t>
            </a:r>
          </a:p>
          <a:p>
            <a:pPr eaLnBrk="1" hangingPunct="1"/>
            <a:r>
              <a:rPr lang="ru-RU" altLang="ru-RU" sz="1600" i="1" dirty="0"/>
              <a:t> </a:t>
            </a:r>
            <a:r>
              <a:rPr lang="ru-RU" altLang="ru-RU" sz="1600" i="1" dirty="0" smtClean="0"/>
              <a:t>    (2020г. - </a:t>
            </a:r>
            <a:r>
              <a:rPr lang="ru-RU" altLang="ru-RU" sz="1600" b="1" i="1" dirty="0" smtClean="0"/>
              <a:t>7 миллионов 500 тысяч рублей,</a:t>
            </a:r>
          </a:p>
          <a:p>
            <a:pPr eaLnBrk="1" hangingPunct="1"/>
            <a:r>
              <a:rPr lang="ru-RU" altLang="ru-RU" sz="1600" b="1" i="1" dirty="0"/>
              <a:t> </a:t>
            </a:r>
            <a:r>
              <a:rPr lang="ru-RU" altLang="ru-RU" sz="1600" b="1" i="1" dirty="0" smtClean="0"/>
              <a:t>    </a:t>
            </a:r>
            <a:r>
              <a:rPr lang="ru-RU" altLang="ru-RU" sz="1600" i="1" dirty="0" smtClean="0"/>
              <a:t>2021г.-2022г. - </a:t>
            </a:r>
            <a:r>
              <a:rPr lang="ru-RU" altLang="ru-RU" sz="1600" b="1" i="1" dirty="0" smtClean="0"/>
              <a:t>5 </a:t>
            </a:r>
            <a:r>
              <a:rPr lang="ru-RU" altLang="ru-RU" sz="1600" b="1" i="1" dirty="0"/>
              <a:t>миллионов </a:t>
            </a:r>
            <a:r>
              <a:rPr lang="ru-RU" altLang="ru-RU" sz="1600" b="1" i="1" dirty="0" smtClean="0"/>
              <a:t>200 тысяч</a:t>
            </a:r>
          </a:p>
          <a:p>
            <a:pPr eaLnBrk="1" hangingPunct="1"/>
            <a:r>
              <a:rPr lang="ru-RU" altLang="ru-RU" sz="1600" b="1" i="1" dirty="0"/>
              <a:t> </a:t>
            </a:r>
            <a:r>
              <a:rPr lang="ru-RU" altLang="ru-RU" sz="1600" b="1" i="1" dirty="0" smtClean="0"/>
              <a:t>    рублей</a:t>
            </a:r>
            <a:r>
              <a:rPr lang="ru-RU" altLang="ru-RU" sz="1600" i="1" dirty="0" smtClean="0"/>
              <a:t>);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65" y="4165407"/>
            <a:ext cx="3068070" cy="230010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0" name="Загнутый угол 9"/>
          <p:cNvSpPr/>
          <p:nvPr/>
        </p:nvSpPr>
        <p:spPr>
          <a:xfrm>
            <a:off x="173099" y="1587816"/>
            <a:ext cx="1994912" cy="1760830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7 500,0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262544" y="3561696"/>
            <a:ext cx="1994912" cy="2652889"/>
          </a:xfrm>
          <a:prstGeom prst="foldedCorner">
            <a:avLst/>
          </a:prstGeom>
          <a:solidFill>
            <a:srgbClr val="FFE7F7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5 200,0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00" y="2376661"/>
            <a:ext cx="7632848" cy="1800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Проект бюджета МО «Светогорское городское поселение» на 2020 год и плановый период 2021-2022 годов подготовлен в соответствии:</a:t>
            </a:r>
            <a:endParaRPr lang="ru-RU" sz="2800" b="1" i="1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5162" y="443454"/>
            <a:ext cx="1262857" cy="193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730" y="550992"/>
            <a:ext cx="1262187" cy="182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7" y="545588"/>
            <a:ext cx="1204654" cy="1831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530988"/>
            <a:ext cx="1208629" cy="1788771"/>
          </a:xfrm>
          <a:prstGeom prst="rect">
            <a:avLst/>
          </a:prstGeom>
        </p:spPr>
      </p:pic>
      <p:sp>
        <p:nvSpPr>
          <p:cNvPr id="16" name="Вертикальный свиток 15"/>
          <p:cNvSpPr/>
          <p:nvPr/>
        </p:nvSpPr>
        <p:spPr>
          <a:xfrm>
            <a:off x="972000" y="4285060"/>
            <a:ext cx="2330180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МО «Светогорское городское поселение»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417730" y="4290464"/>
            <a:ext cx="2415793" cy="2036265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Прогноз социально-экономического развития МО «Светогорское городское поселение»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868000" y="4285060"/>
            <a:ext cx="2853917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Основные направления бюджетной и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налоговой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политики МО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«Светогорское городское поселение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»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7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91689"/>
            <a:ext cx="7313613" cy="142875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правопорядка, профилактика правонарушений, терроризма, экстремизма и межнациональных отношений в МО «Светогорское городское поселение»</a:t>
            </a:r>
          </a:p>
        </p:txBody>
      </p:sp>
      <p:sp>
        <p:nvSpPr>
          <p:cNvPr id="19468" name="Прямоугольник 42"/>
          <p:cNvSpPr>
            <a:spLocks noChangeArrowheads="1"/>
          </p:cNvSpPr>
          <p:nvPr/>
        </p:nvSpPr>
        <p:spPr bwMode="auto">
          <a:xfrm>
            <a:off x="2196000" y="1809520"/>
            <a:ext cx="65725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расширение аппаратно-программного комплекса автоматизированной информационной системы «Безопасный город» (</a:t>
            </a:r>
            <a:r>
              <a:rPr lang="ru-RU" altLang="ru-RU" sz="1600" b="1" i="1" dirty="0" smtClean="0"/>
              <a:t>150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обслуживание аппаратно-программного комплекса автоматизированной информационной системы «Безопасный город» (</a:t>
            </a:r>
            <a:r>
              <a:rPr lang="ru-RU" altLang="ru-RU" sz="1600" b="1" i="1" dirty="0" smtClean="0"/>
              <a:t>245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обеспечение деятельности добровольной народной дружины</a:t>
            </a:r>
            <a:br>
              <a:rPr lang="ru-RU" altLang="ru-RU" sz="1600" i="1" dirty="0" smtClean="0"/>
            </a:br>
            <a:r>
              <a:rPr lang="ru-RU" altLang="ru-RU" sz="1600" i="1" dirty="0" smtClean="0"/>
              <a:t>г. Светогорска  (</a:t>
            </a:r>
            <a:r>
              <a:rPr lang="ru-RU" altLang="ru-RU" sz="1600" b="1" i="1" dirty="0" smtClean="0"/>
              <a:t>15 тысяч 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pic>
        <p:nvPicPr>
          <p:cNvPr id="2052" name="Picture 4" descr="http://www.magnus-group.ru/images/upload/2e3fe7f462d9d79c7802538162774c4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871623"/>
            <a:ext cx="7920000" cy="28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нутый угол 6"/>
          <p:cNvSpPr/>
          <p:nvPr/>
        </p:nvSpPr>
        <p:spPr>
          <a:xfrm>
            <a:off x="107655" y="1521994"/>
            <a:ext cx="1964933" cy="2462342"/>
          </a:xfrm>
          <a:prstGeom prst="foldedCorner">
            <a:avLst/>
          </a:prstGeom>
          <a:solidFill>
            <a:srgbClr val="FFFF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410,0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89" y="4734114"/>
            <a:ext cx="2592000" cy="19506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1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6000" y="239228"/>
            <a:ext cx="7440709" cy="99736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пожарной безопасности в МО «Светогорское городское поселение»</a:t>
            </a:r>
          </a:p>
        </p:txBody>
      </p:sp>
      <p:sp>
        <p:nvSpPr>
          <p:cNvPr id="20492" name="Прямоугольник 42"/>
          <p:cNvSpPr>
            <a:spLocks noChangeArrowheads="1"/>
          </p:cNvSpPr>
          <p:nvPr/>
        </p:nvSpPr>
        <p:spPr bwMode="auto">
          <a:xfrm>
            <a:off x="1936327" y="1196927"/>
            <a:ext cx="698038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обслуживание </a:t>
            </a:r>
            <a:r>
              <a:rPr lang="ru-RU" altLang="ru-RU" sz="1500" i="1" dirty="0"/>
              <a:t>и проверка на водоотдачу кранов внутреннего противопожарного водоснабжения </a:t>
            </a:r>
            <a:r>
              <a:rPr lang="ru-RU" altLang="ru-RU" sz="1500" i="1" dirty="0" smtClean="0"/>
              <a:t>(2020г. -2022г. - </a:t>
            </a:r>
            <a:r>
              <a:rPr lang="ru-RU" altLang="ru-RU" sz="1500" b="1" i="1" dirty="0" smtClean="0"/>
              <a:t>20 </a:t>
            </a:r>
            <a:r>
              <a:rPr lang="ru-RU" altLang="ru-RU" sz="1500" b="1" i="1" dirty="0"/>
              <a:t>тысяч </a:t>
            </a:r>
            <a:r>
              <a:rPr lang="ru-RU" altLang="ru-RU" sz="1500" b="1" i="1" dirty="0" smtClean="0"/>
              <a:t>рублей</a:t>
            </a:r>
            <a:r>
              <a:rPr lang="ru-RU" altLang="ru-RU" sz="15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обслуживание и проверка на водоотдачу гидрантов наружного противопожарного водоснабжения ( 2020г.-2021г. - </a:t>
            </a:r>
            <a:r>
              <a:rPr lang="ru-RU" altLang="ru-RU" sz="1500" b="1" i="1" dirty="0" smtClean="0"/>
              <a:t>80 </a:t>
            </a:r>
            <a:r>
              <a:rPr lang="ru-RU" altLang="ru-RU" sz="1500" b="1" i="1" dirty="0"/>
              <a:t>тысяч </a:t>
            </a:r>
            <a:r>
              <a:rPr lang="ru-RU" altLang="ru-RU" sz="1500" b="1" i="1" dirty="0" smtClean="0"/>
              <a:t>рублей, </a:t>
            </a:r>
            <a:r>
              <a:rPr lang="ru-RU" altLang="ru-RU" sz="1500" i="1" dirty="0" smtClean="0"/>
              <a:t>2022г.</a:t>
            </a:r>
            <a:r>
              <a:rPr lang="ru-RU" altLang="ru-RU" sz="1500" b="1" i="1" dirty="0" smtClean="0"/>
              <a:t> - 100 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содержание гидрантов наружного противопожарного водоснабжения </a:t>
            </a:r>
            <a:r>
              <a:rPr lang="ru-RU" altLang="ru-RU" sz="1500" i="1" dirty="0"/>
              <a:t>(</a:t>
            </a:r>
            <a:r>
              <a:rPr lang="ru-RU" altLang="ru-RU" sz="1500" i="1" dirty="0" smtClean="0"/>
              <a:t>2020г.-2021г.</a:t>
            </a:r>
            <a:r>
              <a:rPr lang="ru-RU" altLang="ru-RU" sz="1500" b="1" i="1" dirty="0" smtClean="0"/>
              <a:t> </a:t>
            </a:r>
            <a:r>
              <a:rPr lang="ru-RU" altLang="ru-RU" sz="1500" b="1" i="1" dirty="0"/>
              <a:t>- </a:t>
            </a:r>
            <a:r>
              <a:rPr lang="ru-RU" altLang="ru-RU" sz="1500" b="1" i="1" dirty="0" smtClean="0"/>
              <a:t>85 </a:t>
            </a:r>
            <a:r>
              <a:rPr lang="ru-RU" altLang="ru-RU" sz="1500" b="1" i="1" dirty="0"/>
              <a:t>тысяч </a:t>
            </a:r>
            <a:r>
              <a:rPr lang="ru-RU" altLang="ru-RU" sz="1500" b="1" i="1" dirty="0" smtClean="0"/>
              <a:t>рублей, </a:t>
            </a:r>
            <a:r>
              <a:rPr lang="ru-RU" altLang="ru-RU" sz="1500" i="1" dirty="0" smtClean="0"/>
              <a:t>2022г. - </a:t>
            </a:r>
            <a:r>
              <a:rPr lang="ru-RU" altLang="ru-RU" sz="1500" b="1" i="1" dirty="0" smtClean="0"/>
              <a:t>120 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ремонт, поставка  и установка  гидрантов наружного противопожарного водоснабжения г.Светогорска,                             </a:t>
            </a:r>
            <a:r>
              <a:rPr lang="ru-RU" altLang="ru-RU" sz="1500" i="1" dirty="0" err="1" smtClean="0"/>
              <a:t>пгт</a:t>
            </a:r>
            <a:r>
              <a:rPr lang="ru-RU" altLang="ru-RU" sz="1500" i="1" dirty="0" smtClean="0"/>
              <a:t>. Лесогорский  </a:t>
            </a:r>
            <a:r>
              <a:rPr lang="ru-RU" altLang="ru-RU" sz="1500" i="1" dirty="0"/>
              <a:t>(2020г.-2021г.</a:t>
            </a:r>
            <a:r>
              <a:rPr lang="ru-RU" altLang="ru-RU" sz="1500" b="1" i="1" dirty="0"/>
              <a:t> </a:t>
            </a:r>
            <a:r>
              <a:rPr lang="ru-RU" altLang="ru-RU" sz="1500" b="1" i="1" dirty="0" smtClean="0"/>
              <a:t>- 100 тысяч рублей, </a:t>
            </a:r>
            <a:r>
              <a:rPr lang="ru-RU" altLang="ru-RU" sz="1500" i="1" dirty="0" smtClean="0"/>
              <a:t>2022г</a:t>
            </a:r>
            <a:r>
              <a:rPr lang="ru-RU" altLang="ru-RU" sz="1500" i="1" dirty="0"/>
              <a:t>.</a:t>
            </a:r>
            <a:r>
              <a:rPr lang="ru-RU" altLang="ru-RU" sz="1500" b="1" i="1" dirty="0"/>
              <a:t> - </a:t>
            </a:r>
            <a:r>
              <a:rPr lang="ru-RU" altLang="ru-RU" sz="1500" b="1" i="1" dirty="0" smtClean="0"/>
              <a:t>145 </a:t>
            </a:r>
            <a:r>
              <a:rPr lang="ru-RU" altLang="ru-RU" sz="1500" b="1" i="1" dirty="0"/>
              <a:t>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строительство пожарных водоемов </a:t>
            </a:r>
            <a:r>
              <a:rPr lang="ru-RU" altLang="ru-RU" sz="1500" i="1" dirty="0"/>
              <a:t>(2020г.-2021г.</a:t>
            </a:r>
            <a:r>
              <a:rPr lang="ru-RU" altLang="ru-RU" sz="1500" b="1" i="1" dirty="0"/>
              <a:t> - 150 </a:t>
            </a:r>
            <a:r>
              <a:rPr lang="ru-RU" altLang="ru-RU" sz="1500" b="1" i="1" dirty="0" smtClean="0"/>
              <a:t>тысяч рублей</a:t>
            </a:r>
            <a:r>
              <a:rPr lang="ru-RU" altLang="ru-RU" sz="1500" i="1" dirty="0" smtClean="0"/>
              <a:t>);</a:t>
            </a:r>
            <a:endParaRPr lang="ru-RU" altLang="ru-RU" sz="1500" i="1" dirty="0"/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обеспечение</a:t>
            </a:r>
            <a:r>
              <a:rPr lang="ru-RU" altLang="ru-RU" sz="1500" i="1" dirty="0"/>
              <a:t> </a:t>
            </a:r>
            <a:r>
              <a:rPr lang="ru-RU" altLang="ru-RU" sz="1500" i="1" dirty="0" smtClean="0"/>
              <a:t>и обслуживание первичных средств пожаротушения (2022г</a:t>
            </a:r>
            <a:r>
              <a:rPr lang="ru-RU" altLang="ru-RU" sz="1500" i="1" dirty="0"/>
              <a:t>.</a:t>
            </a:r>
            <a:r>
              <a:rPr lang="ru-RU" altLang="ru-RU" sz="1500" b="1" i="1" dirty="0"/>
              <a:t> - </a:t>
            </a:r>
            <a:r>
              <a:rPr lang="ru-RU" altLang="ru-RU" sz="1500" b="1" i="1" dirty="0" smtClean="0"/>
              <a:t>50 </a:t>
            </a:r>
            <a:r>
              <a:rPr lang="ru-RU" altLang="ru-RU" sz="1500" b="1" i="1" dirty="0"/>
              <a:t>тысяч рублей</a:t>
            </a:r>
            <a:r>
              <a:rPr lang="ru-RU" altLang="ru-RU" sz="1500" i="1" dirty="0" smtClean="0"/>
              <a:t>);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4941000"/>
            <a:ext cx="3871566" cy="175852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1" name="Загнутый угол 10"/>
          <p:cNvSpPr/>
          <p:nvPr/>
        </p:nvSpPr>
        <p:spPr>
          <a:xfrm>
            <a:off x="20077" y="1594956"/>
            <a:ext cx="1964933" cy="2462342"/>
          </a:xfrm>
          <a:prstGeom prst="foldedCorner">
            <a:avLst/>
          </a:prstGeom>
          <a:solidFill>
            <a:srgbClr val="FFFF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435,0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5" name="Rectangle 48"/>
          <p:cNvSpPr>
            <a:spLocks noGrp="1" noChangeArrowheads="1"/>
          </p:cNvSpPr>
          <p:nvPr>
            <p:ph type="title"/>
          </p:nvPr>
        </p:nvSpPr>
        <p:spPr>
          <a:xfrm>
            <a:off x="1044000" y="332999"/>
            <a:ext cx="7773089" cy="1598231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объектах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в МО «Светогорское городское поселение»</a:t>
            </a:r>
          </a:p>
        </p:txBody>
      </p:sp>
      <p:sp>
        <p:nvSpPr>
          <p:cNvPr id="21516" name="Прямоугольник 42"/>
          <p:cNvSpPr>
            <a:spLocks noChangeArrowheads="1"/>
          </p:cNvSpPr>
          <p:nvPr/>
        </p:nvSpPr>
        <p:spPr bwMode="auto">
          <a:xfrm>
            <a:off x="2412000" y="2152521"/>
            <a:ext cx="583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оказание услуг по обеспечению  готовности к оперативному реагированию на ЧС ситуации и проведению работ по их ликвидации (2020г.-2022г. - </a:t>
            </a:r>
            <a:r>
              <a:rPr lang="ru-RU" altLang="ru-RU" sz="1600" b="1" i="1" dirty="0" smtClean="0"/>
              <a:t>300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Оснащение учебно-консультативных пунктов </a:t>
            </a:r>
            <a:r>
              <a:rPr lang="ru-RU" altLang="ru-RU" sz="1600" i="1" dirty="0"/>
              <a:t>(2020г.-2022г. - </a:t>
            </a:r>
            <a:r>
              <a:rPr lang="ru-RU" altLang="ru-RU" sz="1600" b="1" i="1" dirty="0" smtClean="0"/>
              <a:t>32 тысячи </a:t>
            </a:r>
            <a:r>
              <a:rPr lang="ru-RU" altLang="ru-RU" sz="1600" b="1" i="1" dirty="0"/>
              <a:t>рублей</a:t>
            </a:r>
            <a:r>
              <a:rPr lang="ru-RU" altLang="ru-RU" sz="1600" i="1" dirty="0" smtClean="0"/>
              <a:t>);</a:t>
            </a:r>
            <a:endParaRPr lang="ru-RU" altLang="ru-RU" sz="1200" i="1" dirty="0"/>
          </a:p>
        </p:txBody>
      </p:sp>
      <p:pic>
        <p:nvPicPr>
          <p:cNvPr id="1026" name="Picture 2" descr="http://u9086.mass.hc.ru/%D0%9E%D0%91%D0%96_5_%D0%BA%D0%BB%D0%B0%D1%81%D1%81/15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3933000"/>
            <a:ext cx="4896000" cy="237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0" y="4510222"/>
            <a:ext cx="3179974" cy="206277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Загнутый угол 7"/>
          <p:cNvSpPr/>
          <p:nvPr/>
        </p:nvSpPr>
        <p:spPr>
          <a:xfrm>
            <a:off x="61533" y="1931230"/>
            <a:ext cx="1964933" cy="2462342"/>
          </a:xfrm>
          <a:prstGeom prst="foldedCorner">
            <a:avLst/>
          </a:prstGeom>
          <a:solidFill>
            <a:srgbClr val="FFFF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332,0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367897"/>
            <a:ext cx="7313613" cy="94241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«Развитие физической культуры и массового спорта в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3564" name="Прямоугольник 42"/>
          <p:cNvSpPr>
            <a:spLocks noChangeArrowheads="1"/>
          </p:cNvSpPr>
          <p:nvPr/>
        </p:nvSpPr>
        <p:spPr bwMode="auto">
          <a:xfrm>
            <a:off x="2110573" y="1440129"/>
            <a:ext cx="66323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предоставление субсидии МБУ «КСК г. Светогорска» на проведение занятий физкультурно-спортивной  направленности по месту проживания граждан и организацию и проведение официальных физкультурных (физкультурно-оздоровительных мероприятий) (2020г. - </a:t>
            </a:r>
            <a:r>
              <a:rPr lang="ru-RU" altLang="ru-RU" sz="1600" b="1" i="1" dirty="0" smtClean="0"/>
              <a:t>6 миллионов 404 тысячи 500 рублей, </a:t>
            </a:r>
            <a:r>
              <a:rPr lang="ru-RU" altLang="ru-RU" sz="1600" i="1" dirty="0" smtClean="0"/>
              <a:t>2021г.-2022г. - </a:t>
            </a:r>
            <a:r>
              <a:rPr lang="ru-RU" altLang="ru-RU" sz="1600" b="1" i="1" dirty="0" smtClean="0"/>
              <a:t>8 </a:t>
            </a:r>
            <a:r>
              <a:rPr lang="ru-RU" altLang="ru-RU" sz="1600" b="1" i="1" dirty="0"/>
              <a:t>миллионов </a:t>
            </a:r>
            <a:r>
              <a:rPr lang="ru-RU" altLang="ru-RU" sz="1600" b="1" i="1" dirty="0" smtClean="0"/>
              <a:t>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в области физкультуры и спорта</a:t>
            </a:r>
          </a:p>
          <a:p>
            <a:pPr eaLnBrk="1" hangingPunct="1"/>
            <a:r>
              <a:rPr lang="ru-RU" altLang="ru-RU" sz="1600" i="1" dirty="0"/>
              <a:t> </a:t>
            </a:r>
            <a:r>
              <a:rPr lang="ru-RU" altLang="ru-RU" sz="1600" i="1" dirty="0" smtClean="0"/>
              <a:t>    (2020г</a:t>
            </a:r>
            <a:r>
              <a:rPr lang="ru-RU" altLang="ru-RU" sz="1600" i="1" dirty="0"/>
              <a:t>. - </a:t>
            </a:r>
            <a:r>
              <a:rPr lang="ru-RU" altLang="ru-RU" sz="1600" b="1" i="1" dirty="0" smtClean="0"/>
              <a:t>175 тысяч рублей, </a:t>
            </a:r>
            <a:r>
              <a:rPr lang="ru-RU" altLang="ru-RU" sz="1600" i="1" dirty="0"/>
              <a:t>2021г.-2022г. - </a:t>
            </a:r>
            <a:r>
              <a:rPr lang="ru-RU" altLang="ru-RU" sz="1600" b="1" i="1" dirty="0" smtClean="0"/>
              <a:t>300 тысяч</a:t>
            </a:r>
          </a:p>
          <a:p>
            <a:pPr eaLnBrk="1" hangingPunct="1"/>
            <a:r>
              <a:rPr lang="ru-RU" altLang="ru-RU" sz="1600" b="1" i="1" dirty="0"/>
              <a:t> </a:t>
            </a:r>
            <a:r>
              <a:rPr lang="ru-RU" altLang="ru-RU" sz="1600" b="1" i="1" dirty="0" smtClean="0"/>
              <a:t>    рублей</a:t>
            </a:r>
            <a:r>
              <a:rPr lang="ru-RU" altLang="ru-RU" sz="1600" i="1" dirty="0" smtClean="0"/>
              <a:t>);</a:t>
            </a:r>
            <a:endParaRPr lang="ru-RU" altLang="ru-RU" sz="1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0" y="4267773"/>
            <a:ext cx="3315392" cy="238313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17184" y="1089025"/>
            <a:ext cx="1994912" cy="1760830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6 579,5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144186" y="2997000"/>
            <a:ext cx="1964933" cy="246234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8 300,0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-1" r="-17845" b="807"/>
          <a:stretch/>
        </p:blipFill>
        <p:spPr>
          <a:xfrm>
            <a:off x="2109119" y="3645000"/>
            <a:ext cx="3854141" cy="258998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3-tub-ru.yandex.net/i?id=28de255828ddb157d6c9409ab92ed984&amp;n=33&amp;h=245&amp;w=3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06" y="3717000"/>
            <a:ext cx="4239393" cy="18681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236547"/>
            <a:ext cx="7313613" cy="99692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«Развитие и поддержка малого и среднего предпринимательства в</a:t>
            </a:r>
            <a:r>
              <a:rPr lang="ru-RU" altLang="ru-RU" sz="2000" b="1" i="1" dirty="0">
                <a:solidFill>
                  <a:srgbClr val="000000"/>
                </a:solidFill>
              </a:rPr>
              <a:t/>
            </a:r>
            <a:br>
              <a:rPr lang="ru-RU" altLang="ru-RU" sz="2000" b="1" i="1" dirty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24588" name="Прямоугольник 42"/>
          <p:cNvSpPr>
            <a:spLocks noChangeArrowheads="1"/>
          </p:cNvSpPr>
          <p:nvPr/>
        </p:nvSpPr>
        <p:spPr bwMode="auto">
          <a:xfrm>
            <a:off x="2412000" y="1515444"/>
            <a:ext cx="613783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организация </a:t>
            </a:r>
            <a:r>
              <a:rPr lang="ru-RU" altLang="ru-RU" sz="1500" i="1" dirty="0"/>
              <a:t>обучающих и информационных семинаров, тренингов по актуальным </a:t>
            </a:r>
            <a:r>
              <a:rPr lang="ru-RU" altLang="ru-RU" sz="1500" i="1" dirty="0" smtClean="0"/>
              <a:t>темам</a:t>
            </a:r>
          </a:p>
          <a:p>
            <a:pPr algn="just" eaLnBrk="1" hangingPunct="1"/>
            <a:r>
              <a:rPr lang="ru-RU" altLang="ru-RU" sz="1500" i="1" dirty="0"/>
              <a:t> </a:t>
            </a:r>
            <a:r>
              <a:rPr lang="ru-RU" altLang="ru-RU" sz="1500" i="1" dirty="0" smtClean="0"/>
              <a:t>    (</a:t>
            </a:r>
            <a:r>
              <a:rPr lang="ru-RU" altLang="ru-RU" sz="1400" i="1" dirty="0" smtClean="0"/>
              <a:t>2020г</a:t>
            </a:r>
            <a:r>
              <a:rPr lang="ru-RU" altLang="ru-RU" sz="1400" i="1" dirty="0"/>
              <a:t>.-2022г. - </a:t>
            </a:r>
            <a:r>
              <a:rPr lang="ru-RU" altLang="ru-RU" sz="1500" b="1" i="1" dirty="0" smtClean="0"/>
              <a:t>30 </a:t>
            </a:r>
            <a:r>
              <a:rPr lang="ru-RU" altLang="ru-RU" sz="1500" b="1" i="1" dirty="0"/>
              <a:t>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организация и проведение мероприятий по  награждению субъектов малого и среднего предпринимательства достигших наибольших результатов по итогам  работы за год (</a:t>
            </a:r>
            <a:r>
              <a:rPr lang="ru-RU" altLang="ru-RU" sz="1400" i="1" dirty="0" smtClean="0"/>
              <a:t>2021г</a:t>
            </a:r>
            <a:r>
              <a:rPr lang="ru-RU" altLang="ru-RU" sz="1400" i="1" dirty="0"/>
              <a:t>.-2022г. - </a:t>
            </a:r>
            <a:r>
              <a:rPr lang="ru-RU" altLang="ru-RU" sz="1500" b="1" i="1" dirty="0" smtClean="0"/>
              <a:t>20 тысяч рублей</a:t>
            </a:r>
            <a:r>
              <a:rPr lang="ru-RU" altLang="ru-RU" sz="1500" i="1" dirty="0" smtClean="0"/>
              <a:t>);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4797000"/>
            <a:ext cx="3600000" cy="186811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346664" y="1347866"/>
            <a:ext cx="1964933" cy="246234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50,0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9" y="4905058"/>
            <a:ext cx="2585450" cy="17239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00" name="Picture 4" descr="http://www.waterpump.ru/assets/files/2013/02/1292583972_p202-fon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00" y="1240352"/>
            <a:ext cx="1861461" cy="2705274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1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9321" y="227013"/>
            <a:ext cx="7313613" cy="98114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«Повышение уровня благоустройства территорий населенных пунктов в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5612" name="Прямоугольник 42"/>
          <p:cNvSpPr>
            <a:spLocks noChangeArrowheads="1"/>
          </p:cNvSpPr>
          <p:nvPr/>
        </p:nvSpPr>
        <p:spPr bwMode="auto">
          <a:xfrm>
            <a:off x="2131688" y="1240352"/>
            <a:ext cx="5464312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уличное освещение </a:t>
            </a:r>
            <a:r>
              <a:rPr lang="ru-RU" altLang="ru-RU" sz="1600" i="1" dirty="0"/>
              <a:t>(2020г.-2022г. </a:t>
            </a:r>
            <a:r>
              <a:rPr lang="ru-RU" altLang="ru-RU" sz="1600" i="1" dirty="0" smtClean="0"/>
              <a:t>–</a:t>
            </a:r>
          </a:p>
          <a:p>
            <a:pPr eaLnBrk="1" hangingPunct="1"/>
            <a:r>
              <a:rPr lang="ru-RU" altLang="ru-RU" sz="1600" b="1" i="1" dirty="0" smtClean="0"/>
              <a:t>     9 </a:t>
            </a:r>
            <a:r>
              <a:rPr lang="ru-RU" altLang="ru-RU" sz="1600" b="1" i="1" dirty="0"/>
              <a:t>миллионов </a:t>
            </a:r>
            <a:r>
              <a:rPr lang="ru-RU" altLang="ru-RU" sz="1600" b="1" i="1" dirty="0" smtClean="0"/>
              <a:t>20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содержание улично-дорожной сети </a:t>
            </a:r>
            <a:r>
              <a:rPr lang="ru-RU" altLang="ru-RU" sz="1600" i="1" dirty="0"/>
              <a:t>(2020г</a:t>
            </a:r>
            <a:r>
              <a:rPr lang="ru-RU" altLang="ru-RU" sz="1600" i="1" dirty="0" smtClean="0"/>
              <a:t>. –</a:t>
            </a:r>
          </a:p>
          <a:p>
            <a:pPr eaLnBrk="1" hangingPunct="1"/>
            <a:r>
              <a:rPr lang="ru-RU" altLang="ru-RU" sz="1600" b="1" i="1" dirty="0" smtClean="0"/>
              <a:t>     10 миллионов 500 тысяч рублей,</a:t>
            </a:r>
            <a:endParaRPr lang="ru-RU" altLang="ru-RU" sz="1600" i="1" dirty="0"/>
          </a:p>
          <a:p>
            <a:pPr eaLnBrk="1" hangingPunct="1"/>
            <a:r>
              <a:rPr lang="ru-RU" altLang="ru-RU" sz="1600" i="1" dirty="0" smtClean="0"/>
              <a:t>     2021г</a:t>
            </a:r>
            <a:r>
              <a:rPr lang="ru-RU" altLang="ru-RU" sz="1600" i="1" dirty="0"/>
              <a:t>.-2022г. - </a:t>
            </a:r>
            <a:r>
              <a:rPr lang="ru-RU" altLang="ru-RU" sz="1600" b="1" i="1" dirty="0" smtClean="0"/>
              <a:t>9 миллионов </a:t>
            </a:r>
            <a:r>
              <a:rPr lang="ru-RU" altLang="ru-RU" sz="1600" b="1" i="1" dirty="0"/>
              <a:t>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организация озеленения территории МО </a:t>
            </a:r>
            <a:r>
              <a:rPr lang="ru-RU" altLang="ru-RU" sz="1600" i="1" dirty="0"/>
              <a:t>(2020г. - </a:t>
            </a:r>
            <a:r>
              <a:rPr lang="ru-RU" altLang="ru-RU" sz="1600" b="1" i="1" dirty="0" smtClean="0"/>
              <a:t>500 тысяч  рублей,</a:t>
            </a:r>
            <a:r>
              <a:rPr lang="ru-RU" altLang="ru-RU" sz="1600" i="1" dirty="0" smtClean="0"/>
              <a:t> </a:t>
            </a:r>
            <a:r>
              <a:rPr lang="ru-RU" altLang="ru-RU" sz="1600" i="1" dirty="0"/>
              <a:t>2021г.-2022г. - </a:t>
            </a:r>
            <a:r>
              <a:rPr lang="ru-RU" altLang="ru-RU" sz="1600" b="1" i="1" dirty="0" smtClean="0"/>
              <a:t>230 </a:t>
            </a:r>
            <a:r>
              <a:rPr lang="ru-RU" altLang="ru-RU" sz="1600" b="1" i="1" dirty="0"/>
              <a:t>тысяч 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организация и содержание территорий поселения </a:t>
            </a:r>
          </a:p>
          <a:p>
            <a:pPr eaLnBrk="1" hangingPunct="1"/>
            <a:r>
              <a:rPr lang="ru-RU" altLang="ru-RU" sz="1600" i="1" dirty="0" smtClean="0"/>
              <a:t>      </a:t>
            </a:r>
            <a:r>
              <a:rPr lang="ru-RU" altLang="ru-RU" sz="1600" i="1" dirty="0"/>
              <a:t>(2020г. - </a:t>
            </a:r>
            <a:r>
              <a:rPr lang="ru-RU" altLang="ru-RU" sz="1600" b="1" i="1" dirty="0" smtClean="0"/>
              <a:t>2 миллиона 780 тысяч рублей,</a:t>
            </a:r>
            <a:endParaRPr lang="ru-RU" altLang="ru-RU" sz="1600" i="1" dirty="0"/>
          </a:p>
          <a:p>
            <a:pPr eaLnBrk="1" hangingPunct="1"/>
            <a:r>
              <a:rPr lang="ru-RU" altLang="ru-RU" sz="1600" i="1" dirty="0" smtClean="0"/>
              <a:t>      2021г.-2022г</a:t>
            </a:r>
            <a:r>
              <a:rPr lang="ru-RU" altLang="ru-RU" sz="1600" i="1" dirty="0"/>
              <a:t>. </a:t>
            </a:r>
            <a:r>
              <a:rPr lang="ru-RU" altLang="ru-RU" sz="1600" i="1" dirty="0" smtClean="0"/>
              <a:t>– </a:t>
            </a:r>
            <a:r>
              <a:rPr lang="ru-RU" altLang="ru-RU" sz="1600" b="1" i="1" dirty="0" smtClean="0"/>
              <a:t>2 </a:t>
            </a:r>
            <a:r>
              <a:rPr lang="ru-RU" altLang="ru-RU" sz="1600" b="1" i="1" dirty="0"/>
              <a:t>миллиона </a:t>
            </a:r>
            <a:r>
              <a:rPr lang="ru-RU" altLang="ru-RU" sz="1600" b="1" i="1" dirty="0" smtClean="0"/>
              <a:t>150 </a:t>
            </a:r>
            <a:r>
              <a:rPr lang="ru-RU" altLang="ru-RU" sz="1600" b="1" i="1" dirty="0"/>
              <a:t>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ремонт и содержание автомобильных дорог </a:t>
            </a:r>
          </a:p>
          <a:p>
            <a:pPr eaLnBrk="1" hangingPunct="1"/>
            <a:r>
              <a:rPr lang="ru-RU" altLang="ru-RU" sz="1600" i="1" dirty="0" smtClean="0"/>
              <a:t>      </a:t>
            </a:r>
            <a:r>
              <a:rPr lang="ru-RU" altLang="ru-RU" sz="1600" i="1" dirty="0"/>
              <a:t>(2020г.-2022г. - </a:t>
            </a:r>
            <a:r>
              <a:rPr lang="ru-RU" altLang="ru-RU" sz="1600" b="1" i="1" dirty="0" smtClean="0"/>
              <a:t>3 миллионов 650 тысяч рублей</a:t>
            </a:r>
            <a:r>
              <a:rPr lang="ru-RU" altLang="ru-RU" sz="1600" i="1" dirty="0" smtClean="0"/>
              <a:t>);</a:t>
            </a:r>
          </a:p>
          <a:p>
            <a:pPr lvl="0" eaLnBrk="1" hangingPunct="1"/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59" y="4843222"/>
            <a:ext cx="2325937" cy="17775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Загнутый угол 15"/>
          <p:cNvSpPr/>
          <p:nvPr/>
        </p:nvSpPr>
        <p:spPr>
          <a:xfrm>
            <a:off x="117184" y="1089025"/>
            <a:ext cx="1994912" cy="1760830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26 450,0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7" name="Загнутый угол 16"/>
          <p:cNvSpPr/>
          <p:nvPr/>
        </p:nvSpPr>
        <p:spPr>
          <a:xfrm>
            <a:off x="147163" y="2893531"/>
            <a:ext cx="1964933" cy="246234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24 050,0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89" y="4797425"/>
            <a:ext cx="2628000" cy="1752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8.ptz.ru/sites/default/files/%D0%A0%D0%B5%D0%BC%D0%BE%D0%BD%D1%82%20%D0%BC%D0%BD%D0%BE%D0%B3%D0%BE%D0%BA%D0%B2%D0%B0%D1%80%D1%82%D0%B8%D1%80%D0%BD%D0%BE%D0%B3%D0%BE%20%D0%B4%D0%BE%D0%BC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2781000"/>
            <a:ext cx="4354117" cy="233462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5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345549"/>
            <a:ext cx="7694062" cy="881901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«Обеспечение качественным жильем на территории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6636" name="Прямоугольник 44"/>
          <p:cNvSpPr>
            <a:spLocks noChangeArrowheads="1"/>
          </p:cNvSpPr>
          <p:nvPr/>
        </p:nvSpPr>
        <p:spPr bwMode="auto">
          <a:xfrm>
            <a:off x="2340000" y="1305449"/>
            <a:ext cx="63565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оформление, содержание, обслуживание и ремонт объектов муниципального имущества </a:t>
            </a:r>
            <a:r>
              <a:rPr lang="ru-RU" altLang="ru-RU" sz="1400" i="1" dirty="0"/>
              <a:t>(2020г.-2022г.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210 тысяч рублей</a:t>
            </a:r>
            <a:r>
              <a:rPr lang="ru-RU" altLang="ru-RU" sz="14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взносы на капитальный ремонт за муниципальные жилые помещения      (2020г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 </a:t>
            </a:r>
            <a:r>
              <a:rPr lang="ru-RU" altLang="ru-RU" sz="1400" b="1" i="1" dirty="0"/>
              <a:t>миллиона </a:t>
            </a:r>
            <a:r>
              <a:rPr lang="ru-RU" altLang="ru-RU" sz="1400" b="1" i="1" dirty="0" smtClean="0"/>
              <a:t>134 тысячи 900 рублей, </a:t>
            </a:r>
            <a:r>
              <a:rPr lang="ru-RU" altLang="ru-RU" sz="1400" i="1" dirty="0" smtClean="0"/>
              <a:t>2021г</a:t>
            </a:r>
            <a:r>
              <a:rPr lang="ru-RU" altLang="ru-RU" sz="1400" i="1" dirty="0"/>
              <a:t>.-2022г. – </a:t>
            </a:r>
            <a:r>
              <a:rPr lang="ru-RU" altLang="ru-RU" sz="1400" b="1" i="1" dirty="0" smtClean="0"/>
              <a:t>3 миллиона 634 тысячи 900 рублей</a:t>
            </a:r>
            <a:r>
              <a:rPr lang="ru-RU" altLang="ru-RU" sz="14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содержание муниципального жилищного фонда </a:t>
            </a:r>
            <a:r>
              <a:rPr lang="ru-RU" altLang="ru-RU" sz="1400" i="1" dirty="0"/>
              <a:t>(2020г.-2022г. </a:t>
            </a:r>
            <a:r>
              <a:rPr lang="ru-RU" altLang="ru-RU" sz="1400" i="1" dirty="0" smtClean="0"/>
              <a:t>–</a:t>
            </a:r>
          </a:p>
          <a:p>
            <a:pPr algn="just" eaLnBrk="1" hangingPunct="1"/>
            <a:r>
              <a:rPr lang="ru-RU" altLang="ru-RU" sz="1400" b="1" i="1" dirty="0"/>
              <a:t> </a:t>
            </a:r>
            <a:r>
              <a:rPr lang="ru-RU" altLang="ru-RU" sz="1400" b="1" i="1" dirty="0" smtClean="0"/>
              <a:t>     1 миллион 200 тысяч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4686031"/>
            <a:ext cx="3024000" cy="20809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317396" y="1145600"/>
            <a:ext cx="1994912" cy="1784645"/>
          </a:xfrm>
          <a:prstGeom prst="foldedCorner">
            <a:avLst/>
          </a:prstGeom>
          <a:solidFill>
            <a:srgbClr val="DD98F2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3 544,9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494388" y="3007594"/>
            <a:ext cx="1964933" cy="2215318"/>
          </a:xfrm>
          <a:prstGeom prst="foldedCorner">
            <a:avLst/>
          </a:prstGeom>
          <a:solidFill>
            <a:srgbClr val="DD98F2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2021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5 044,9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5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299708"/>
            <a:ext cx="7694062" cy="1001283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«Формирование комфортной городской среды на территории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1066" y="1257055"/>
            <a:ext cx="7182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+mn-lt"/>
                <a:ea typeface="Calibri" panose="020F0502020204030204" pitchFamily="34" charset="0"/>
              </a:rPr>
              <a:t>На софинансирование мероприятий по благоустройству дворовых территорий (</a:t>
            </a:r>
            <a:r>
              <a:rPr lang="ru-RU" altLang="ru-RU" sz="1600" i="1" dirty="0"/>
              <a:t>2020г.-2022г. </a:t>
            </a:r>
            <a:r>
              <a:rPr lang="ru-RU" altLang="ru-RU" sz="1600" i="1" dirty="0" smtClean="0"/>
              <a:t>– </a:t>
            </a:r>
            <a:r>
              <a:rPr lang="ru-RU" sz="1600" b="1" i="1" dirty="0" smtClean="0">
                <a:latin typeface="+mn-lt"/>
                <a:ea typeface="Calibri" panose="020F0502020204030204" pitchFamily="34" charset="0"/>
              </a:rPr>
              <a:t>666 тысяч 667 рублей)</a:t>
            </a:r>
            <a:endParaRPr lang="ru-RU" sz="1600" i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2407" y="3725058"/>
            <a:ext cx="6467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Благоустройство общественных территории </a:t>
            </a:r>
            <a:r>
              <a:rPr lang="ru-RU" sz="1600" b="1" i="1" dirty="0" smtClean="0"/>
              <a:t>(</a:t>
            </a:r>
            <a:r>
              <a:rPr lang="ru-RU" altLang="ru-RU" sz="1600" i="1" dirty="0"/>
              <a:t>2020г.-2022г. </a:t>
            </a:r>
            <a:r>
              <a:rPr lang="ru-RU" sz="1600" b="1" i="1" dirty="0" smtClean="0"/>
              <a:t>333 тысячи 333 рубля)</a:t>
            </a:r>
            <a:endParaRPr lang="ru-RU" sz="1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" y="4409948"/>
            <a:ext cx="2448000" cy="2090227"/>
          </a:xfrm>
          <a:prstGeom prst="rect">
            <a:avLst/>
          </a:prstGeom>
          <a:effectLst>
            <a:softEdge rad="50800"/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712045"/>
              </p:ext>
            </p:extLst>
          </p:nvPr>
        </p:nvGraphicFramePr>
        <p:xfrm>
          <a:off x="3132000" y="4249451"/>
          <a:ext cx="2952000" cy="231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Acrobat Document" r:id="rId7" imgW="8019977" imgH="5676750" progId="AcroExch.Document.DC">
                  <p:embed/>
                </p:oleObj>
              </mc:Choice>
              <mc:Fallback>
                <p:oleObj name="Acrobat Document" r:id="rId7" imgW="8019977" imgH="5676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32000" y="4249451"/>
                        <a:ext cx="2952000" cy="231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18" y="1905953"/>
            <a:ext cx="2428633" cy="182147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3" name="Загнутый угол 12"/>
          <p:cNvSpPr/>
          <p:nvPr/>
        </p:nvSpPr>
        <p:spPr>
          <a:xfrm>
            <a:off x="99666" y="1841830"/>
            <a:ext cx="1964933" cy="2250376"/>
          </a:xfrm>
          <a:prstGeom prst="foldedCorner">
            <a:avLst/>
          </a:prstGeom>
          <a:solidFill>
            <a:srgbClr val="DD98F2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7030A0"/>
                </a:solidFill>
                <a:latin typeface="Arial" charset="0"/>
              </a:rPr>
              <a:t>2020 год - 2022 год</a:t>
            </a:r>
          </a:p>
          <a:p>
            <a:pPr lvl="0" algn="ctr"/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1 000,0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15" y="4444628"/>
            <a:ext cx="2667549" cy="215808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905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195220"/>
              </p:ext>
            </p:extLst>
          </p:nvPr>
        </p:nvGraphicFramePr>
        <p:xfrm>
          <a:off x="933059" y="693000"/>
          <a:ext cx="7660165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714763"/>
              </p:ext>
            </p:extLst>
          </p:nvPr>
        </p:nvGraphicFramePr>
        <p:xfrm>
          <a:off x="742891" y="4077000"/>
          <a:ext cx="4020250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54337"/>
              </p:ext>
            </p:extLst>
          </p:nvPr>
        </p:nvGraphicFramePr>
        <p:xfrm>
          <a:off x="4763141" y="4077000"/>
          <a:ext cx="4076283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28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135648"/>
              </p:ext>
            </p:extLst>
          </p:nvPr>
        </p:nvGraphicFramePr>
        <p:xfrm>
          <a:off x="0" y="0"/>
          <a:ext cx="9117624" cy="6855984"/>
        </p:xfrm>
        <a:graphic>
          <a:graphicData uri="http://schemas.openxmlformats.org/drawingml/2006/table">
            <a:tbl>
              <a:tblPr/>
              <a:tblGrid>
                <a:gridCol w="6211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063951806"/>
                    </a:ext>
                  </a:extLst>
                </a:gridCol>
                <a:gridCol w="962516">
                  <a:extLst>
                    <a:ext uri="{9D8B030D-6E8A-4147-A177-3AD203B41FA5}">
                      <a16:colId xmlns:a16="http://schemas.microsoft.com/office/drawing/2014/main" val="2309735032"/>
                    </a:ext>
                  </a:extLst>
                </a:gridCol>
              </a:tblGrid>
              <a:tr h="35324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Непрограммные расходы 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Проектные бюджетные назначения, тыс. руб.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2020 год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2021 год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2022 год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38992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Функционирование представительного органа местного самоуправления Совет депутатов МО «Светогорское городского поселения»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2 088,2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2 178,0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2 178,0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органов местного самоуправления администрации МО «Светогорское городское поселение»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32 959,0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26 347,5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26 364,4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 отдела по управлению имуществом МО «Светогорское городское поселение»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3 983,7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4 048,0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4 048,0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 функций в области управления муниципальной собственностью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1 740,0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2 000,0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2 000,0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Расходы, связанные с оформлением, содержанием, обслуживанием и ремонтом объектов муниципального имущества</a:t>
                      </a:r>
                      <a:endParaRPr kumimoji="0" lang="en-US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786,9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1 000,0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Мероприятия в области информационно-коммуникационных технологий и связи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603,0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606,3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606,3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муниципального учреждения казенного типа «Бюро административно-хозяйственного обеспечения»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8 199,2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8 199,2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8 199,2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Организация и содержание территорий поселения (МУ «БАХО»)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2 328,5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1 500,8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1 500,8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Межбюджетные трансферты бюджету Выборгского муниципального района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1 734,5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1 734,5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1 734,5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бюджета, в сфере профилактики безнадзорности  и правонарушений несовершеннолетних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1 907,8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1 984,1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2 063,5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 в сфере административных правоотношений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7,1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7,1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7,1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0726601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бюджета, в сфере </a:t>
                      </a:r>
                      <a:r>
                        <a:rPr kumimoji="0" 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военно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–учетного стола (ВУС)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844,2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874,4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Резервный фонд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1 200,0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1 200,0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1 200,0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Доплаты к пенсиям муниципальным служащим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3 400,0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3 500,0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3 500,0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61 782,1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55 179,9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54 101,8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000" y="405000"/>
            <a:ext cx="7632848" cy="850106"/>
          </a:xfrm>
        </p:spPr>
        <p:txBody>
          <a:bodyPr/>
          <a:lstStyle/>
          <a:p>
            <a:pPr algn="ctr"/>
            <a:r>
              <a:rPr lang="ru-RU" sz="3200" b="1" i="1" dirty="0" smtClean="0">
                <a:ln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Основные направления      бюджетной политики</a:t>
            </a:r>
            <a:endParaRPr lang="ru-RU" sz="3200" b="1" i="1" dirty="0">
              <a:ln>
                <a:solidFill>
                  <a:schemeClr val="accent4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50854" y="3385564"/>
            <a:ext cx="792000" cy="839008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1044000" y="5340521"/>
            <a:ext cx="805708" cy="720000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1013261" y="2455905"/>
            <a:ext cx="844132" cy="775250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4" y="1424098"/>
            <a:ext cx="965388" cy="724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80" y="4491585"/>
            <a:ext cx="811315" cy="54117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76919" y="1375408"/>
            <a:ext cx="6699929" cy="8982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реализации муниципальных программ и расширение их использования в бюджетном планировании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76917" y="2405758"/>
            <a:ext cx="6699929" cy="884936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в сфере прозрачности и открытости бюджетного процесса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76917" y="3422786"/>
            <a:ext cx="6699929" cy="7645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45021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бюджетными расходами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76917" y="4398649"/>
            <a:ext cx="6699929" cy="727042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56705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оказания муниципальных услуг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80847" y="5301000"/>
            <a:ext cx="6696000" cy="799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федеральных и региональных проектах и программах </a:t>
            </a:r>
            <a:endParaRPr lang="ru-RU" sz="20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8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gray">
          <a:xfrm>
            <a:off x="1980000" y="2420938"/>
            <a:ext cx="6264000" cy="129606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4000" y="6368613"/>
            <a:ext cx="8655799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000000"/>
                </a:solidFill>
              </a:rPr>
              <a:t>25.11.2019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000" y="1236708"/>
            <a:ext cx="8585693" cy="3312000"/>
          </a:xfrm>
          <a:effectLst>
            <a:reflection endPos="0" dir="5400000" sy="-100000" algn="bl" rotWithShape="0"/>
          </a:effectLst>
        </p:spPr>
        <p:txBody>
          <a:bodyPr/>
          <a:lstStyle/>
          <a:p>
            <a:pPr eaLnBrk="1" hangingPunct="1"/>
            <a:endParaRPr lang="ru-RU" altLang="ru-RU" sz="2400" dirty="0" smtClean="0"/>
          </a:p>
          <a:p>
            <a:pPr algn="ctr" eaLnBrk="1" hangingPunct="1"/>
            <a:r>
              <a:rPr lang="ru-RU" altLang="ru-RU" sz="2400" b="1" dirty="0" smtClean="0"/>
              <a:t>ПРОЕКТ БЮДЖЕТА</a:t>
            </a:r>
            <a:r>
              <a:rPr lang="ru-RU" altLang="ru-RU" sz="2400" dirty="0" smtClean="0"/>
              <a:t> </a:t>
            </a:r>
          </a:p>
          <a:p>
            <a:pPr algn="ctr" eaLnBrk="1" hangingPunct="1"/>
            <a:r>
              <a:rPr lang="ru-RU" altLang="ru-RU" sz="2400" dirty="0" smtClean="0"/>
              <a:t>МУНИЦИПАЛЬНОГО ОБРАЗОВАНИЯ «СВЕТОГОРСКОЕ ГОРОДСКОЕ ПОСЕЛЕНИЕ» ВЫБОРГСКОГО РАЙОНА ЛЕНИНГРАДСКОЙ ОБЛАСТИ НА 2020 ГОД И ПЛАНОВЫЙ ПЕРИОД 2021 И 2022 ГОДОВ»</a:t>
            </a:r>
          </a:p>
          <a:p>
            <a:pPr algn="ctr" eaLnBrk="1" hangingPunct="1"/>
            <a:r>
              <a:rPr lang="ru-RU" altLang="ru-RU" sz="2400" dirty="0" smtClean="0"/>
              <a:t>Публичные слушания</a:t>
            </a: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78" y="384321"/>
            <a:ext cx="1254441" cy="11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92831"/>
            <a:ext cx="2681693" cy="207827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" y="35017"/>
            <a:ext cx="2954839" cy="213608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9" y="4149001"/>
            <a:ext cx="2976809" cy="253844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40" y="4247372"/>
            <a:ext cx="2828322" cy="2121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" y="4149001"/>
            <a:ext cx="2953469" cy="25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405" y="364234"/>
            <a:ext cx="7313613" cy="634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ОСНОВНЫЕ ХАРАКТЕРИСТИКИ БЮДЖЕТА</a:t>
            </a:r>
            <a:endParaRPr lang="en-US" altLang="ru-RU" sz="24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83712"/>
              </p:ext>
            </p:extLst>
          </p:nvPr>
        </p:nvGraphicFramePr>
        <p:xfrm>
          <a:off x="900000" y="909001"/>
          <a:ext cx="7631998" cy="2376001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2491756170"/>
                    </a:ext>
                  </a:extLst>
                </a:gridCol>
                <a:gridCol w="1480941">
                  <a:extLst>
                    <a:ext uri="{9D8B030D-6E8A-4147-A177-3AD203B41FA5}">
                      <a16:colId xmlns:a16="http://schemas.microsoft.com/office/drawing/2014/main" val="1198771906"/>
                    </a:ext>
                  </a:extLst>
                </a:gridCol>
                <a:gridCol w="1496470">
                  <a:extLst>
                    <a:ext uri="{9D8B030D-6E8A-4147-A177-3AD203B41FA5}">
                      <a16:colId xmlns:a16="http://schemas.microsoft.com/office/drawing/2014/main" val="70023324"/>
                    </a:ext>
                  </a:extLst>
                </a:gridCol>
                <a:gridCol w="1571294">
                  <a:extLst>
                    <a:ext uri="{9D8B030D-6E8A-4147-A177-3AD203B41FA5}">
                      <a16:colId xmlns:a16="http://schemas.microsoft.com/office/drawing/2014/main" val="3274667654"/>
                    </a:ext>
                  </a:extLst>
                </a:gridCol>
                <a:gridCol w="1571293">
                  <a:extLst>
                    <a:ext uri="{9D8B030D-6E8A-4147-A177-3AD203B41FA5}">
                      <a16:colId xmlns:a16="http://schemas.microsoft.com/office/drawing/2014/main" val="1927526536"/>
                    </a:ext>
                  </a:extLst>
                </a:gridCol>
              </a:tblGrid>
              <a:tr h="39308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705950"/>
                  </a:ext>
                </a:extLst>
              </a:tr>
              <a:tr h="350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212"/>
                  </a:ext>
                </a:extLst>
              </a:tr>
              <a:tr h="46038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166 198 200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133 113 400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134 452 100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136 829 200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971573"/>
                  </a:ext>
                </a:extLst>
              </a:tr>
              <a:tr h="42106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166 198 200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138 113 400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134 452 100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136 829 200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62361"/>
                  </a:ext>
                </a:extLst>
              </a:tr>
              <a:tr h="75048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75697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54785054"/>
              </p:ext>
            </p:extLst>
          </p:nvPr>
        </p:nvGraphicFramePr>
        <p:xfrm>
          <a:off x="900000" y="3645000"/>
          <a:ext cx="7776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791113" y="112637"/>
            <a:ext cx="3913498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20000">
            <a:off x="2893150" y="2553756"/>
            <a:ext cx="345828" cy="318288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9909" y="4477703"/>
            <a:ext cx="4036809" cy="2098480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Arial" charset="0"/>
              </a:rPr>
              <a:t>Федеральные и региональные налоги и сборы:</a:t>
            </a: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Налог на доходы физических </a:t>
            </a: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лиц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Акцизы на нефтепродукты</a:t>
            </a: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Единый сельскохозяйственный налог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46718" y="5229000"/>
            <a:ext cx="2761235" cy="12748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Местные налоги: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Земельный налог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Налог на имущество физических лиц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-2400000">
            <a:off x="4753470" y="3446978"/>
            <a:ext cx="365950" cy="191052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2280000">
            <a:off x="1977587" y="3563349"/>
            <a:ext cx="381999" cy="806821"/>
          </a:xfrm>
          <a:prstGeom prst="downArrow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51377" y="764200"/>
            <a:ext cx="3167429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Black" panose="020B0A04020102020204" pitchFamily="34" charset="0"/>
              </a:rPr>
              <a:t>Собственные доходы: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421" y="1109654"/>
            <a:ext cx="4959395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2019 год - 108 914,0 тыс.руб. (65,6%)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000" y="1432438"/>
            <a:ext cx="4948976" cy="369332"/>
          </a:xfrm>
          <a:prstGeom prst="rect">
            <a:avLst/>
          </a:prstGeom>
          <a:solidFill>
            <a:srgbClr val="FFCC99">
              <a:alpha val="9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2020 год - 100 593,7 тыс.руб.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75,6%)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000" y="1774123"/>
            <a:ext cx="4969816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2021 год - 100 700,8 тыс.руб.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74,9%)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2001" y="2110283"/>
            <a:ext cx="4969815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2022 год – 102 767,7 тыс.руб.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75,1%)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306" y="2893659"/>
            <a:ext cx="3167429" cy="646331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1. Налоговые доходы,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920000">
            <a:off x="4432241" y="600884"/>
            <a:ext cx="345828" cy="31828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227065742"/>
              </p:ext>
            </p:extLst>
          </p:nvPr>
        </p:nvGraphicFramePr>
        <p:xfrm>
          <a:off x="5413300" y="1711692"/>
          <a:ext cx="3371196" cy="328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116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Graphic spid="3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E7F7"/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75000"/>
                <a:alpha val="28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368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595099"/>
              </p:ext>
            </p:extLst>
          </p:nvPr>
        </p:nvGraphicFramePr>
        <p:xfrm>
          <a:off x="323528" y="548680"/>
          <a:ext cx="8640472" cy="374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909703"/>
              </p:ext>
            </p:extLst>
          </p:nvPr>
        </p:nvGraphicFramePr>
        <p:xfrm>
          <a:off x="457200" y="4077000"/>
          <a:ext cx="3898800" cy="279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552260"/>
              </p:ext>
            </p:extLst>
          </p:nvPr>
        </p:nvGraphicFramePr>
        <p:xfrm>
          <a:off x="4788000" y="4077000"/>
          <a:ext cx="4309672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235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673147" y="360743"/>
            <a:ext cx="3881347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5040000">
            <a:off x="3341622" y="831594"/>
            <a:ext cx="324752" cy="4238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82880342"/>
              </p:ext>
            </p:extLst>
          </p:nvPr>
        </p:nvGraphicFramePr>
        <p:xfrm>
          <a:off x="3636000" y="1684779"/>
          <a:ext cx="5256000" cy="277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00000" y="1271344"/>
            <a:ext cx="3527429" cy="646331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2. Неналоговые доходы,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44466141"/>
              </p:ext>
            </p:extLst>
          </p:nvPr>
        </p:nvGraphicFramePr>
        <p:xfrm>
          <a:off x="609147" y="3357000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93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75000"/>
                <a:alpha val="2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368"/>
          </a:xfrm>
        </p:spPr>
        <p:txBody>
          <a:bodyPr/>
          <a:lstStyle/>
          <a:p>
            <a:pPr algn="ctr"/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</a:t>
            </a:r>
            <a:r>
              <a:rPr lang="ru-RU" sz="22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35182"/>
              </p:ext>
            </p:extLst>
          </p:nvPr>
        </p:nvGraphicFramePr>
        <p:xfrm>
          <a:off x="252000" y="405000"/>
          <a:ext cx="8784496" cy="44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650565"/>
              </p:ext>
            </p:extLst>
          </p:nvPr>
        </p:nvGraphicFramePr>
        <p:xfrm>
          <a:off x="252000" y="4256931"/>
          <a:ext cx="4103752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933143"/>
              </p:ext>
            </p:extLst>
          </p:nvPr>
        </p:nvGraphicFramePr>
        <p:xfrm>
          <a:off x="4572000" y="4256931"/>
          <a:ext cx="42480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6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103061" y="277585"/>
            <a:ext cx="3533632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 rot="-2520000">
            <a:off x="3884662" y="831346"/>
            <a:ext cx="355936" cy="44946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16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32438" y="1322354"/>
            <a:ext cx="5688000" cy="369332"/>
          </a:xfrm>
          <a:prstGeom prst="rect">
            <a:avLst/>
          </a:prstGeom>
          <a:solidFill>
            <a:srgbClr val="00B0F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Безвозмездные поступления,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377802608"/>
              </p:ext>
            </p:extLst>
          </p:nvPr>
        </p:nvGraphicFramePr>
        <p:xfrm>
          <a:off x="1044000" y="1526740"/>
          <a:ext cx="6768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891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theme/theme1.xml><?xml version="1.0" encoding="utf-8"?>
<a:theme xmlns:a="http://schemas.openxmlformats.org/drawingml/2006/main" name="Проект 04.12.2012">
  <a:themeElements>
    <a:clrScheme name="Проект 04.12.2012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Проект 04.12.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04.12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04.12.2012</Template>
  <TotalTime>11790</TotalTime>
  <Words>2427</Words>
  <Application>Microsoft Office PowerPoint</Application>
  <PresentationFormat>Экран (4:3)</PresentationFormat>
  <Paragraphs>528</Paragraphs>
  <Slides>31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Verdana</vt:lpstr>
      <vt:lpstr>Wingdings</vt:lpstr>
      <vt:lpstr>Проект 04.12.2012</vt:lpstr>
      <vt:lpstr>Acrobat Document</vt:lpstr>
      <vt:lpstr> </vt:lpstr>
      <vt:lpstr>Проект бюджета МО «Светогорское городское поселение» на 2020 год и плановый период 2021-2022 годов подготовлен в соответствии:</vt:lpstr>
      <vt:lpstr>Основные направления      бюджетной политики</vt:lpstr>
      <vt:lpstr>ОСНОВНЫЕ ХАРАКТЕРИСТИКИ БЮДЖЕТА</vt:lpstr>
      <vt:lpstr>Презентация PowerPoint</vt:lpstr>
      <vt:lpstr>СТРУКТУРА НАЛОГОВЫХ ДОХОДОВ</vt:lpstr>
      <vt:lpstr>Презентация PowerPoint</vt:lpstr>
      <vt:lpstr>СТРУКТУРА НЕНАЛОГОВЫХ ДОХОДОВ</vt:lpstr>
      <vt:lpstr>Презентация PowerPoint</vt:lpstr>
      <vt:lpstr>Презентация PowerPoint</vt:lpstr>
      <vt:lpstr>СТРУКТУРА РАСХОДОВ</vt:lpstr>
      <vt:lpstr>РАСХОДЫ ПО МУНИЦИПАЛЬНЫМ ПРОГРАММАМ</vt:lpstr>
      <vt:lpstr>Муниципальная программа «Информационное обеспечение деятельности администрации МО «Светогорское городское поселение»</vt:lpstr>
      <vt:lpstr>Муниципальная программа «Информатизация администрации МО «Светогорское городское поселение»</vt:lpstr>
      <vt:lpstr>Муниципальная программа «Развитие форм местного самоуправления и социальной активности населения на территории администрации МО «Светогорское городское поселение»</vt:lpstr>
      <vt:lpstr>Муниципальная программа «Молодежь МО «Светогорское городское поселение»</vt:lpstr>
      <vt:lpstr>Муниципальная программа «Культура МО «Светогорское городское поселение»</vt:lpstr>
      <vt:lpstr>Муниципальная программа «Развитие муниципальной службы в МО «Светогорское городское поселение»</vt:lpstr>
      <vt:lpstr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на территории  МО «Светогорское городское поселение»</vt:lpstr>
      <vt:lpstr>Муниципальная программа «Обеспечение правопорядка, профилактика правонарушений, терроризма, экстремизма и межнациональных отношений в МО «Светогорское городское поселение»</vt:lpstr>
      <vt:lpstr>Муниципальная программа «Обеспечение пожарной безопасности в МО «Светогорское городское поселение»</vt:lpstr>
      <vt:lpstr>Муниципальная программа «Защита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объектах  в МО «Светогорское городское поселение»</vt:lpstr>
      <vt:lpstr>Муниципальная программа «Развитие физической культуры и массового спорта в МО «Светогорское городское поселение»</vt:lpstr>
      <vt:lpstr>Муниципальная программа «Развитие и поддержка малого и среднего предпринимательства в МО «Светогорское городское поселение»</vt:lpstr>
      <vt:lpstr>Муниципальная программа «Повышение уровня благоустройства территорий населенных пунктов в МО «Светогорское городское поселение»</vt:lpstr>
      <vt:lpstr>Муниципальная программа «Обеспечение качественным жильем на территории  МО «Светогорское городское поселение»</vt:lpstr>
      <vt:lpstr>Муниципальная программа «Формирование комфортной городской среды на территории  МО «Светогорское городское поселение»</vt:lpstr>
      <vt:lpstr>СТРУКТУРА РАСХОДОВ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Elena</dc:creator>
  <cp:lastModifiedBy>Ирина А. Лаврова</cp:lastModifiedBy>
  <cp:revision>755</cp:revision>
  <cp:lastPrinted>2019-11-25T08:21:40Z</cp:lastPrinted>
  <dcterms:created xsi:type="dcterms:W3CDTF">2012-12-03T08:13:49Z</dcterms:created>
  <dcterms:modified xsi:type="dcterms:W3CDTF">2019-11-25T12:06:00Z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TC011594371049</vt:lpwstr>
  </property>
</Properties>
</file>