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9" r:id="rId3"/>
    <p:sldId id="311" r:id="rId4"/>
    <p:sldId id="320" r:id="rId5"/>
    <p:sldId id="258" r:id="rId6"/>
    <p:sldId id="257" r:id="rId7"/>
    <p:sldId id="312" r:id="rId8"/>
    <p:sldId id="313" r:id="rId9"/>
    <p:sldId id="314" r:id="rId10"/>
    <p:sldId id="315" r:id="rId11"/>
    <p:sldId id="317" r:id="rId12"/>
    <p:sldId id="268" r:id="rId13"/>
    <p:sldId id="288" r:id="rId14"/>
    <p:sldId id="289" r:id="rId15"/>
    <p:sldId id="291" r:id="rId16"/>
    <p:sldId id="292" r:id="rId17"/>
    <p:sldId id="293" r:id="rId18"/>
    <p:sldId id="295" r:id="rId19"/>
    <p:sldId id="296" r:id="rId20"/>
    <p:sldId id="294" r:id="rId21"/>
    <p:sldId id="297" r:id="rId22"/>
    <p:sldId id="302" r:id="rId23"/>
    <p:sldId id="298" r:id="rId24"/>
    <p:sldId id="299" r:id="rId25"/>
    <p:sldId id="300" r:id="rId26"/>
    <p:sldId id="301" r:id="rId27"/>
    <p:sldId id="318" r:id="rId28"/>
    <p:sldId id="279" r:id="rId29"/>
    <p:sldId id="282" r:id="rId30"/>
    <p:sldId id="31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C9C"/>
    <a:srgbClr val="E6CC6C"/>
    <a:srgbClr val="FFFFCC"/>
    <a:srgbClr val="FFFF99"/>
    <a:srgbClr val="CC66FF"/>
    <a:srgbClr val="27957D"/>
    <a:srgbClr val="FFFF00"/>
    <a:srgbClr val="34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00"/>
  </p:normalViewPr>
  <p:slideViewPr>
    <p:cSldViewPr>
      <p:cViewPr varScale="1">
        <p:scale>
          <a:sx n="109" d="100"/>
          <a:sy n="109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Arial Black" panose="020B0A04020102020204" pitchFamily="34" charset="0"/>
              </a:rPr>
              <a:t>2018 </a:t>
            </a:r>
            <a:r>
              <a:rPr lang="ru-RU" b="1" dirty="0">
                <a:latin typeface="Arial Black" panose="020B0A0402010202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6988088818626114"/>
          <c:y val="3.7301498022286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9B-47ED-916E-678FF5C847DB}"/>
              </c:ext>
            </c:extLst>
          </c:dPt>
          <c:dLbls>
            <c:dLbl>
              <c:idx val="0"/>
              <c:layout>
                <c:manualLayout>
                  <c:x val="1.3309149232738272E-2"/>
                  <c:y val="0.28432081560735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465451BD-3B2D-4616-A9F5-0787411D7C4F}" type="VALUE">
                      <a:rPr lang="en-US" sz="1400" b="1" smtClean="0">
                        <a:latin typeface="Arial Black" panose="020B0A04020102020204" pitchFamily="34" charset="0"/>
                      </a:rPr>
                      <a:pPr>
                        <a:defRPr sz="1400" b="1"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en-US" sz="1400" b="1" dirty="0" smtClean="0"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9348961226527"/>
                      <c:h val="9.31787435913983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69B-47ED-916E-678FF5C847DB}"/>
                </c:ext>
              </c:extLst>
            </c:dLbl>
            <c:dLbl>
              <c:idx val="1"/>
              <c:layout>
                <c:manualLayout>
                  <c:x val="6.7834343192636716E-3"/>
                  <c:y val="0.129414921654719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874AC152-6C54-4EB7-9201-2F37694D922B}" type="VALUE">
                      <a:rPr lang="en-US" smtClean="0">
                        <a:latin typeface="Arial Black" panose="020B0A04020102020204" pitchFamily="34" charset="0"/>
                      </a:rPr>
                      <a:pPr>
                        <a:defRPr sz="1400"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en-US" dirty="0" smtClean="0"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6756599694051"/>
                      <c:h val="8.91984087306746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9B-47ED-916E-678FF5C84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75.2</c:v>
                </c:pt>
                <c:pt idx="1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B-47ED-916E-678FF5C84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772120"/>
        <c:axId val="238579544"/>
        <c:axId val="0"/>
      </c:bar3DChart>
      <c:catAx>
        <c:axId val="23877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579544"/>
        <c:crosses val="autoZero"/>
        <c:auto val="1"/>
        <c:lblAlgn val="ctr"/>
        <c:lblOffset val="100"/>
        <c:noMultiLvlLbl val="0"/>
      </c:catAx>
      <c:valAx>
        <c:axId val="23857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77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 smtClean="0">
                <a:latin typeface="+mj-lt"/>
              </a:rPr>
              <a:t>66 </a:t>
            </a:r>
            <a:r>
              <a:rPr lang="ru-RU" dirty="0">
                <a:latin typeface="+mj-lt"/>
              </a:rPr>
              <a:t>миллиона </a:t>
            </a:r>
            <a:r>
              <a:rPr lang="ru-RU" dirty="0" smtClean="0">
                <a:latin typeface="+mj-lt"/>
              </a:rPr>
              <a:t>804 </a:t>
            </a:r>
            <a:r>
              <a:rPr lang="ru-RU" dirty="0">
                <a:latin typeface="+mj-lt"/>
              </a:rPr>
              <a:t>тысяч </a:t>
            </a:r>
            <a:r>
              <a:rPr lang="ru-RU" dirty="0" smtClean="0">
                <a:latin typeface="+mj-lt"/>
              </a:rPr>
              <a:t>600 </a:t>
            </a:r>
            <a:r>
              <a:rPr lang="ru-RU" dirty="0">
                <a:latin typeface="+mj-lt"/>
              </a:rPr>
              <a:t>рублей</a:t>
            </a:r>
          </a:p>
        </c:rich>
      </c:tx>
      <c:layout/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6678165235981E-4"/>
          <c:y val="7.3240676510198055E-2"/>
          <c:w val="0.62036442729519314"/>
          <c:h val="0.8071894450752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7.6397732666985574E-2"/>
                  <c:y val="0.11508934644118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2.2490499219095031E-2"/>
                  <c:y val="-1.359113892494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2.4836175999118734E-2"/>
                  <c:y val="4.670720868412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7.5798969995069423E-2"/>
                  <c:y val="-0.17668616088727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5.3372571114880793E-2"/>
                  <c:y val="3.6740328310404538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- 55 миллионов 645 тысяч 800 рублей</c:v>
                </c:pt>
                <c:pt idx="1">
                  <c:v>Акцизы на нефтепродукты - 2 миллиона 230 тысяч 100 рублей </c:v>
                </c:pt>
                <c:pt idx="2">
                  <c:v>Единый сельскохозяйственный налог - 47 тысяч 900 рублей </c:v>
                </c:pt>
                <c:pt idx="3">
                  <c:v>Земельный налог - 7 миллионов 758 тысяч 800 рублей  </c:v>
                </c:pt>
                <c:pt idx="4">
                  <c:v>Налог на имущество физических лиц - 1 миллион 122 тысяч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0.83299999999999996</c:v>
                </c:pt>
                <c:pt idx="1">
                  <c:v>3.3000000000000002E-2</c:v>
                </c:pt>
                <c:pt idx="2">
                  <c:v>1E-3</c:v>
                </c:pt>
                <c:pt idx="3">
                  <c:v>0.11600000000000001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8583470064391374"/>
          <c:y val="8.4584436417633829E-2"/>
          <c:w val="0.41268325557949936"/>
          <c:h val="0.89135590625431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 smtClean="0">
                <a:latin typeface="+mj-lt"/>
              </a:rPr>
              <a:t>41 миллион 915 </a:t>
            </a:r>
            <a:r>
              <a:rPr lang="ru-RU" dirty="0">
                <a:latin typeface="+mj-lt"/>
              </a:rPr>
              <a:t>тысяч </a:t>
            </a:r>
            <a:r>
              <a:rPr lang="ru-RU" dirty="0" smtClean="0">
                <a:latin typeface="+mj-lt"/>
              </a:rPr>
              <a:t>500 </a:t>
            </a:r>
            <a:r>
              <a:rPr lang="ru-RU" dirty="0"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0.20775538255161732"/>
          <c:y val="1.2980910617774497E-2"/>
        </c:manualLayout>
      </c:layout>
      <c:overlay val="0"/>
    </c:title>
    <c:autoTitleDeleted val="0"/>
    <c:view3D>
      <c:rotX val="4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08900342569833"/>
          <c:y val="7.1089831482138835E-2"/>
          <c:w val="0.6291099657430167"/>
          <c:h val="0.82009451524356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3641149605966635"/>
                  <c:y val="-0.1903306475432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8.0794397500369514E-2"/>
                  <c:y val="4.448167683265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7.1365233982266435E-2"/>
                  <c:y val="8.112072913307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6.2680592881782543E-2"/>
                  <c:y val="-4.0545969147059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-8.4540652507848077E-2"/>
                  <c:y val="4.7494553450700638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dLbl>
              <c:idx val="5"/>
              <c:layout>
                <c:manualLayout>
                  <c:x val="-1.9028533101464393E-3"/>
                  <c:y val="-1.4492292184337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F-410A-9817-FB05AB71678D}"/>
                </c:ext>
              </c:extLst>
            </c:dLbl>
            <c:dLbl>
              <c:idx val="6"/>
              <c:layout>
                <c:manualLayout>
                  <c:x val="-0.10317953652532638"/>
                  <c:y val="5.550433420676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F-410A-9817-FB05AB716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- 18 миллионов 600 тысяч</c:v>
                </c:pt>
                <c:pt idx="1">
                  <c:v>Арендная плата за муниципальное имущество - 2 миллиона 600 тысяч рублей</c:v>
                </c:pt>
                <c:pt idx="2">
                  <c:v>Прочие поступления от использования имущества - 4 миллиона 700 тысяч рублей</c:v>
                </c:pt>
                <c:pt idx="3">
                  <c:v>Доходы от продажи земли - 300 тысяч рублей</c:v>
                </c:pt>
                <c:pt idx="4">
                  <c:v>Доходы от реализации муниципального имущества - 15 миллионов 683 тысячи рублей</c:v>
                </c:pt>
                <c:pt idx="5">
                  <c:v>Штрафы, санкции, возмещение ущерба - 7 тысяч рублей</c:v>
                </c:pt>
                <c:pt idx="6">
                  <c:v>Прочие неналоговые доходы - 25 тысяч рублей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0.44400000000000001</c:v>
                </c:pt>
                <c:pt idx="1">
                  <c:v>6.2E-2</c:v>
                </c:pt>
                <c:pt idx="2">
                  <c:v>0.112</c:v>
                </c:pt>
                <c:pt idx="3">
                  <c:v>7.0000000000000001E-3</c:v>
                </c:pt>
                <c:pt idx="4">
                  <c:v>0.374</c:v>
                </c:pt>
                <c:pt idx="5" formatCode="0.00%">
                  <c:v>2.0000000000000001E-4</c:v>
                </c:pt>
                <c:pt idx="6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5.0170915968686405E-2"/>
          <c:w val="0.40248002322804471"/>
          <c:h val="0.949829084031313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 smtClean="0">
                <a:latin typeface="+mj-lt"/>
              </a:rPr>
              <a:t>35 миллион 797 </a:t>
            </a:r>
            <a:r>
              <a:rPr lang="ru-RU" dirty="0">
                <a:latin typeface="+mj-lt"/>
              </a:rPr>
              <a:t>тысяч </a:t>
            </a:r>
            <a:r>
              <a:rPr lang="ru-RU" dirty="0" smtClean="0">
                <a:latin typeface="+mj-lt"/>
              </a:rPr>
              <a:t>300 </a:t>
            </a:r>
            <a:r>
              <a:rPr lang="ru-RU" dirty="0"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0.20775538255161732"/>
          <c:y val="1.2980910617774497E-2"/>
        </c:manualLayout>
      </c:layout>
      <c:overlay val="0"/>
    </c:title>
    <c:autoTitleDeleted val="0"/>
    <c:view3D>
      <c:rotX val="4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80872924128723"/>
          <c:y val="5.4209662978623287E-4"/>
          <c:w val="0.62327957591488914"/>
          <c:h val="0.813869700752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7030A0"/>
                  </a:gs>
                  <a:gs pos="49000">
                    <a:srgbClr val="CC66FF"/>
                  </a:gs>
                  <a:gs pos="100000">
                    <a:srgbClr val="7030A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7576662739952678"/>
                  <c:y val="5.243649398432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3.9981668703477281E-2"/>
                  <c:y val="-4.8890319376278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9.1771598380712513E-2"/>
                  <c:y val="-1.432618597933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5.9765397967718924E-2"/>
                  <c:y val="4.3668840717044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-0.15742052535944134"/>
                  <c:y val="-0.14132432997640784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dLbl>
              <c:idx val="5"/>
              <c:layout>
                <c:manualLayout>
                  <c:x val="-1.9028533101464393E-3"/>
                  <c:y val="-1.4492292184337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F-410A-9817-FB05AB71678D}"/>
                </c:ext>
              </c:extLst>
            </c:dLbl>
            <c:dLbl>
              <c:idx val="6"/>
              <c:layout>
                <c:manualLayout>
                  <c:x val="-0.10317953652532638"/>
                  <c:y val="5.550433420676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F-410A-9817-FB05AB716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Межбюджетные трансферты из областного фонда финансовой поддержки - 22 136,6 тыс. руб.</c:v>
                </c:pt>
                <c:pt idx="1">
                  <c:v>Субвенции на полномочия в сфере профилактики безнадзорности и правонарушений несовершеннолетних - 1 216,1 тыс. руб.</c:v>
                </c:pt>
                <c:pt idx="2">
                  <c:v>Субвенции на полномочия в сфере административных правоотношений - 656 тыс. руб.</c:v>
                </c:pt>
                <c:pt idx="3">
                  <c:v>Субвенции на осуществление первичного воинского учета - 877,6 тыс.руб.</c:v>
                </c:pt>
                <c:pt idx="4">
                  <c:v>Межбюджетные трансферты из районного фонда финансовой поддержки - 10 911,0 тыс. руб.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0.61799999999999999</c:v>
                </c:pt>
                <c:pt idx="1">
                  <c:v>3.4000000000000002E-2</c:v>
                </c:pt>
                <c:pt idx="2">
                  <c:v>1.7999999999999999E-2</c:v>
                </c:pt>
                <c:pt idx="3">
                  <c:v>2.5000000000000001E-2</c:v>
                </c:pt>
                <c:pt idx="4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36754226573539E-2"/>
          <c:y val="0.69340007972970319"/>
          <c:w val="0.94461129663278909"/>
          <c:h val="0.30659992027029676"/>
        </c:manualLayout>
      </c:layout>
      <c:overlay val="0"/>
      <c:txPr>
        <a:bodyPr/>
        <a:lstStyle/>
        <a:p>
          <a:pPr>
            <a:defRPr sz="12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65877936220042"/>
          <c:y val="0.18425956326174592"/>
          <c:w val="0.70280137827545919"/>
          <c:h val="0.64171014306215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24126689142483823"/>
                  <c:y val="-0.16470163903193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7627322893467653"/>
                  <c:y val="4.040877810513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0.64500000000000002</c:v>
                </c:pt>
                <c:pt idx="1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0.06198</cdr:x>
      <cdr:y>0.34118</cdr:y>
    </cdr:from>
    <cdr:to>
      <cdr:x>0.16116</cdr:x>
      <cdr:y>0.38824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" y="2088232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0.06198</cdr:x>
      <cdr:y>0.36471</cdr:y>
    </cdr:from>
    <cdr:to>
      <cdr:x>0.17769</cdr:x>
      <cdr:y>0.41176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0060" y="223224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0.00055</cdr:x>
      <cdr:y>0.08082</cdr:y>
    </cdr:from>
    <cdr:to>
      <cdr:x>0.46001</cdr:x>
      <cdr:y>0.2263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2" y="431800"/>
          <a:ext cx="3672412" cy="77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51 миллион 257 тысяч 400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0.5386</cdr:x>
      <cdr:y>0.82209</cdr:y>
    </cdr:from>
    <cdr:to>
      <cdr:x>0.98523</cdr:x>
      <cdr:y>0.9399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05003" y="4392000"/>
          <a:ext cx="3569863" cy="62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93 миллиона 260 тысяч рублей</a:t>
          </a:r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F91DC9-5E75-44EE-9C54-004D986946E0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42C6F-4003-4603-B743-A67009368462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44B34-557C-41E0-B400-EC89BBC7F4EE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C304DF-756D-484D-B847-B26F2E1E7BE3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C304DF-756D-484D-B847-B26F2E1E7BE3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797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30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6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98915-5C76-4595-BFA4-94488BBD1892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gif"/><Relationship Id="rId9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882186" y="6524625"/>
            <a:ext cx="3561814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27.11.2017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8000" y="1412775"/>
            <a:ext cx="7345362" cy="3672408"/>
          </a:xfrm>
        </p:spPr>
        <p:txBody>
          <a:bodyPr/>
          <a:lstStyle/>
          <a:p>
            <a:pPr eaLnBrk="1" hangingPunct="1"/>
            <a:endParaRPr lang="ru-RU" altLang="ru-RU" sz="2400" dirty="0" smtClean="0"/>
          </a:p>
          <a:p>
            <a:pPr algn="ctr" eaLnBrk="1" hangingPunct="1"/>
            <a:r>
              <a:rPr lang="ru-RU" altLang="ru-RU" sz="2500" b="1" dirty="0" smtClean="0"/>
              <a:t>ПРОЕКТ БЮДЖЕТА</a:t>
            </a:r>
            <a:r>
              <a:rPr lang="ru-RU" altLang="ru-RU" sz="2500" dirty="0" smtClean="0"/>
              <a:t> </a:t>
            </a:r>
          </a:p>
          <a:p>
            <a:pPr algn="ctr" eaLnBrk="1" hangingPunct="1"/>
            <a:r>
              <a:rPr lang="ru-RU" altLang="ru-RU" sz="2500" dirty="0" smtClean="0"/>
              <a:t>МУНИЦИПАЛЬНОГО ОБРАЗОВАНИЯ «СВЕТОГОРСКОЕ ГОРОДСКОЕ ПОСЕЛЕНИЕ» ВЫБОРГСКОГО РАЙОНА ЛЕНИНГРАДСКОЙ ОБЛАСТИ НА 2018 ГОД И ПЛАНОВЫЙ ПЕРИОД 2019 И 2020 ГОДОВ»</a:t>
            </a:r>
          </a:p>
          <a:p>
            <a:pPr algn="ctr" eaLnBrk="1" hangingPunct="1"/>
            <a:r>
              <a:rPr lang="ru-RU" altLang="ru-RU" sz="2500" dirty="0" smtClean="0"/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79" y="380507"/>
            <a:ext cx="1254441" cy="1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99" y="46210"/>
            <a:ext cx="3302349" cy="18028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" y="12969"/>
            <a:ext cx="3198255" cy="18360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4797000"/>
            <a:ext cx="3123116" cy="20249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" y="4797000"/>
            <a:ext cx="3309264" cy="20249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2"/>
            <a:ext cx="7313613" cy="777875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РАСХОДОВ</a:t>
            </a:r>
            <a:br>
              <a:rPr lang="ru-RU" altLang="ru-RU" sz="2400" b="1" dirty="0"/>
            </a:br>
            <a:r>
              <a:rPr lang="ru-RU" altLang="ru-RU" sz="2400" b="1" dirty="0"/>
              <a:t> 144 миллиона 517 тысяч 400 рублей</a:t>
            </a:r>
            <a:endParaRPr lang="ru-RU" altLang="ru-RU" sz="2400" b="1" dirty="0" smtClean="0"/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188846"/>
              </p:ext>
            </p:extLst>
          </p:nvPr>
        </p:nvGraphicFramePr>
        <p:xfrm>
          <a:off x="939976" y="1125000"/>
          <a:ext cx="7992887" cy="534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90000"/>
              </a:schemeClr>
            </a:gs>
            <a:gs pos="50000">
              <a:schemeClr val="accent1">
                <a:lumMod val="8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1214414" y="44624"/>
            <a:ext cx="7667625" cy="455439"/>
          </a:xfrm>
          <a:noFill/>
        </p:spPr>
        <p:txBody>
          <a:bodyPr/>
          <a:lstStyle/>
          <a:p>
            <a:pPr algn="ctr" eaLnBrk="1" hangingPunct="1"/>
            <a:r>
              <a:rPr lang="ru-RU" altLang="ru-RU" sz="1500" b="1" dirty="0" smtClean="0"/>
              <a:t>РАСХОДЫ ПО МУНИЦИПАЛЬНЫМ ПРОГРАММАМ</a:t>
            </a:r>
            <a:br>
              <a:rPr lang="ru-RU" altLang="ru-RU" sz="1500" b="1" dirty="0" smtClean="0"/>
            </a:br>
            <a:r>
              <a:rPr lang="ru-RU" altLang="ru-RU" sz="1500" b="1" dirty="0" smtClean="0"/>
              <a:t>93 миллиона 260 тысяч рублей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70122"/>
              </p:ext>
            </p:extLst>
          </p:nvPr>
        </p:nvGraphicFramePr>
        <p:xfrm>
          <a:off x="252000" y="580183"/>
          <a:ext cx="4619433" cy="6093291"/>
        </p:xfrm>
        <a:graphic>
          <a:graphicData uri="http://schemas.openxmlformats.org/drawingml/2006/table">
            <a:tbl>
              <a:tblPr/>
              <a:tblGrid>
                <a:gridCol w="4619433">
                  <a:extLst>
                    <a:ext uri="{9D8B030D-6E8A-4147-A177-3AD203B41FA5}">
                      <a16:colId xmlns:a16="http://schemas.microsoft.com/office/drawing/2014/main" val="4039637034"/>
                    </a:ext>
                  </a:extLst>
                </a:gridCol>
              </a:tblGrid>
              <a:tr h="33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Информационное обеспечение деятельности администрации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683169"/>
                  </a:ext>
                </a:extLst>
              </a:tr>
              <a:tr h="39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Информатизация администрации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24470"/>
                  </a:ext>
                </a:extLst>
              </a:tr>
              <a:tr h="352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форм местного самоуправления и социальной активности населения на территории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031"/>
                  </a:ext>
                </a:extLst>
              </a:tr>
              <a:tr h="287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Молодежь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261061"/>
                  </a:ext>
                </a:extLst>
              </a:tr>
              <a:tr h="317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Культура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82533"/>
                  </a:ext>
                </a:extLst>
              </a:tr>
              <a:tr h="306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муниципальной службы в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66764"/>
                  </a:ext>
                </a:extLst>
              </a:tr>
              <a:tr h="50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Обеспечение устойчивого функционирования и развития коммунальной и инженерной инфраструктуры и повышение энергоэффективности на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543329"/>
                  </a:ext>
                </a:extLst>
              </a:tr>
              <a:tr h="50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Обеспечение правопорядка, профилактика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правонарушений, терроризма, экстремизма и межнациональных отношений в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42061"/>
                  </a:ext>
                </a:extLst>
              </a:tr>
              <a:tr h="325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Обеспечение пожарной безопасности в МО "СГП"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191199"/>
                  </a:ext>
                </a:extLst>
              </a:tr>
              <a:tr h="667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Защита населения и территорий от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чрезвычайных ситуаций природного и техногенного характера, развитие гражданской обороны и обеспечение безопасности людей на водных объектах в МО«СГП»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90237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Устойчивое развитие сельских поселений на территории МО «СГП»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567392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физической культуры и массового спорта МО «СГП»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043529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Развитие и поддержка малого и среднего предпринимательства в МО «СГП»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87856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Повышение уровня благоустройства территорий населенных пунктов МО «СГП»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941812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Обеспечение качественным жильем на территории муниципального образования «СГП»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78596"/>
                  </a:ext>
                </a:extLst>
              </a:tr>
              <a:tr h="401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Формирование комфортной городской среды на территории муниципального образования «СГП»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90815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17568" y="679012"/>
            <a:ext cx="489840" cy="22382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7568" y="1044090"/>
            <a:ext cx="356987" cy="225217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04104" y="1388797"/>
            <a:ext cx="370452" cy="234978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04103" y="1700334"/>
            <a:ext cx="303897" cy="235773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89772" y="2037619"/>
            <a:ext cx="2190228" cy="228024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04103" y="2377075"/>
            <a:ext cx="231897" cy="199414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09111" y="2746419"/>
            <a:ext cx="730889" cy="241912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09111" y="3262118"/>
            <a:ext cx="226889" cy="216024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17568" y="3718842"/>
            <a:ext cx="218432" cy="240081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25915" y="4232710"/>
            <a:ext cx="210085" cy="222203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5915" y="4695613"/>
            <a:ext cx="95510" cy="219269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04947" y="5066351"/>
            <a:ext cx="995036" cy="205804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34372" y="5348715"/>
            <a:ext cx="87053" cy="219891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39272" y="5697289"/>
            <a:ext cx="3724728" cy="224181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34372" y="6068152"/>
            <a:ext cx="849628" cy="243682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4372" y="6421016"/>
            <a:ext cx="561628" cy="233365"/>
          </a:xfrm>
          <a:prstGeom prst="rect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43459" y="650476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2,8%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07408" y="992666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1,5%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77521" y="1357921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1,5%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51186" y="1681082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0,9%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23186" y="1988859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24,2%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06784" y="2311405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0,8%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88012" y="2685608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5,0%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74555" y="3216309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0,7%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506784" y="3662157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0,7%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06784" y="4219324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91408" y="4638496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199983" y="5010418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9,4%</a:t>
            </a:r>
            <a:endParaRPr lang="ru-RU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528049" y="5325367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172000" y="5655490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40,4%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84000" y="6004057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8,1%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01074" y="6346604"/>
            <a:ext cx="75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3,3%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9782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142875"/>
            <a:ext cx="7313613" cy="1285875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«Информационное обеспечение деятельности администрации</a:t>
            </a:r>
            <a:br>
              <a:rPr lang="ru-RU" altLang="ru-RU" sz="2000" b="1" i="1" dirty="0" smtClean="0">
                <a:solidFill>
                  <a:srgbClr val="000000"/>
                </a:solidFill>
              </a:rPr>
            </a:br>
            <a:r>
              <a:rPr lang="ru-RU" altLang="ru-RU" sz="20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1276" name="Прямоугольник 44"/>
          <p:cNvSpPr>
            <a:spLocks noChangeArrowheads="1"/>
          </p:cNvSpPr>
          <p:nvPr/>
        </p:nvSpPr>
        <p:spPr bwMode="auto">
          <a:xfrm>
            <a:off x="1964218" y="2044886"/>
            <a:ext cx="49869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публикация информации о деятельности органов местного самоуправления</a:t>
            </a:r>
          </a:p>
          <a:p>
            <a:pPr algn="just" eaLnBrk="1" hangingPunct="1"/>
            <a:r>
              <a:rPr lang="ru-RU" altLang="ru-RU" sz="1600" i="1" dirty="0"/>
              <a:t> </a:t>
            </a:r>
            <a:r>
              <a:rPr lang="ru-RU" altLang="ru-RU" sz="1600" i="1" dirty="0" smtClean="0"/>
              <a:t>             </a:t>
            </a:r>
            <a:r>
              <a:rPr lang="ru-RU" altLang="ru-RU" sz="1600" dirty="0" smtClean="0"/>
              <a:t>(</a:t>
            </a:r>
            <a:r>
              <a:rPr lang="ru-RU" altLang="ru-RU" sz="1600" b="1" dirty="0" smtClean="0"/>
              <a:t>2</a:t>
            </a:r>
            <a:r>
              <a:rPr lang="ru-RU" altLang="ru-RU" sz="1600" b="1" i="1" dirty="0" smtClean="0"/>
              <a:t> </a:t>
            </a:r>
            <a:r>
              <a:rPr lang="ru-RU" altLang="ru-RU" sz="1600" b="1" i="1" dirty="0"/>
              <a:t>миллиона </a:t>
            </a:r>
            <a:r>
              <a:rPr lang="ru-RU" altLang="ru-RU" sz="1600" b="1" i="1" dirty="0" smtClean="0"/>
              <a:t>500 </a:t>
            </a:r>
            <a:r>
              <a:rPr lang="ru-RU" altLang="ru-RU" sz="1600" b="1" i="1" dirty="0"/>
              <a:t>тысяч рублей</a:t>
            </a:r>
            <a:r>
              <a:rPr lang="ru-RU" altLang="ru-RU" sz="1600" i="1" dirty="0" smtClean="0"/>
              <a:t>);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11278" name="Прямоугольник 43"/>
          <p:cNvSpPr>
            <a:spLocks noChangeArrowheads="1"/>
          </p:cNvSpPr>
          <p:nvPr/>
        </p:nvSpPr>
        <p:spPr bwMode="auto">
          <a:xfrm>
            <a:off x="2052000" y="3635120"/>
            <a:ext cx="6465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проведение </a:t>
            </a:r>
            <a:r>
              <a:rPr lang="ru-RU" altLang="ru-RU" sz="1600" i="1" dirty="0"/>
              <a:t>совещаний, </a:t>
            </a:r>
            <a:r>
              <a:rPr lang="ru-RU" altLang="ru-RU" sz="1600" i="1" dirty="0" smtClean="0"/>
              <a:t>конференций, собраний, круглых столов, печать  информационных буклетов, сборников и др.</a:t>
            </a:r>
          </a:p>
          <a:p>
            <a:pPr algn="just" eaLnBrk="1" hangingPunct="1"/>
            <a:r>
              <a:rPr lang="ru-RU" altLang="ru-RU" sz="1600" dirty="0" smtClean="0"/>
              <a:t>                                   (</a:t>
            </a:r>
            <a:r>
              <a:rPr lang="ru-RU" altLang="ru-RU" sz="1600" b="1" i="1" dirty="0" smtClean="0"/>
              <a:t>120 </a:t>
            </a:r>
            <a:r>
              <a:rPr lang="ru-RU" altLang="ru-RU" sz="1600" b="1" i="1" dirty="0" smtClean="0"/>
              <a:t>тысячи рублей</a:t>
            </a:r>
            <a:r>
              <a:rPr lang="ru-RU" altLang="ru-RU" sz="1600" dirty="0" smtClean="0"/>
              <a:t>).</a:t>
            </a:r>
            <a:r>
              <a:rPr lang="ru-RU" altLang="ru-RU" sz="1600" i="1" dirty="0" smtClean="0"/>
              <a:t> 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\\admfs\doc\СФ\ПРОЕКТ БЮДЖЕТА 2017-2019\картинки\Телевидение-ради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593" y="2133000"/>
            <a:ext cx="2071702" cy="1502120"/>
          </a:xfrm>
          <a:prstGeom prst="rect">
            <a:avLst/>
          </a:prstGeom>
          <a:noFill/>
          <a:effectLst>
            <a:softEdge rad="101600"/>
          </a:effectLst>
          <a:scene3d>
            <a:camera prst="orthographicFront">
              <a:rot lat="0" lon="0" rev="21000000"/>
            </a:camera>
            <a:lightRig rig="threePt" dir="t"/>
          </a:scene3d>
        </p:spPr>
      </p:pic>
      <p:pic>
        <p:nvPicPr>
          <p:cNvPr id="1028" name="Picture 4" descr="http://www.tpp-cherepovets.ru/uploaded/konferenc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715" y="4797000"/>
            <a:ext cx="2100357" cy="1656000"/>
          </a:xfrm>
          <a:prstGeom prst="rect">
            <a:avLst/>
          </a:prstGeom>
          <a:noFill/>
          <a:effectLst>
            <a:glow rad="1651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0" name="Загнутый угол 9"/>
          <p:cNvSpPr/>
          <p:nvPr/>
        </p:nvSpPr>
        <p:spPr>
          <a:xfrm>
            <a:off x="125768" y="2424522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620,0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922362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«Информатизация администрации МО «Светогорское городское поселение»</a:t>
            </a:r>
          </a:p>
        </p:txBody>
      </p:sp>
      <p:sp>
        <p:nvSpPr>
          <p:cNvPr id="12300" name="Прямоугольник 44"/>
          <p:cNvSpPr>
            <a:spLocks noChangeArrowheads="1"/>
          </p:cNvSpPr>
          <p:nvPr/>
        </p:nvSpPr>
        <p:spPr bwMode="auto">
          <a:xfrm>
            <a:off x="1964531" y="1357298"/>
            <a:ext cx="69651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обеспечение доступа в Интернет, содержание  официального сайта                                                   </a:t>
            </a:r>
            <a:r>
              <a:rPr lang="ru-RU" altLang="ru-RU" sz="1400" i="1" dirty="0" smtClean="0"/>
              <a:t>(</a:t>
            </a:r>
            <a:r>
              <a:rPr lang="ru-RU" altLang="ru-RU" sz="1400" b="1" i="1" dirty="0" smtClean="0"/>
              <a:t>7 </a:t>
            </a:r>
            <a:r>
              <a:rPr lang="ru-RU" altLang="ru-RU" sz="1400" b="1" i="1" dirty="0" smtClean="0"/>
              <a:t>тысяч      рублей</a:t>
            </a:r>
            <a:r>
              <a:rPr lang="ru-RU" altLang="ru-RU" sz="1400" i="1" dirty="0" smtClean="0"/>
              <a:t>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модернизация и развитие  информационно-технологической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инфраструктуры (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518,8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тысячи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совершенствование системы информационного обеспечения                                          (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853 тысячи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закупка оборудования, установка программного обеспечения, содержание ремонт   оборудования, информационно-техническое  сопровождение  систем                            (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50 тысяч  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приобретение комплекса защиты  информационных  систем  и ресурсов</a:t>
            </a:r>
          </a:p>
          <a:p>
            <a:pPr algn="just" eaLnBrk="1" hangingPunct="1"/>
            <a:r>
              <a:rPr lang="ru-RU" altLang="ru-RU" sz="1400" i="1" dirty="0" smtClean="0">
                <a:solidFill>
                  <a:srgbClr val="000000"/>
                </a:solidFill>
              </a:rPr>
              <a:t>(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35 тысяч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pic>
        <p:nvPicPr>
          <p:cNvPr id="36865" name="Picture 1" descr="\\admfs\doc\СФ\ПРОЕКТ БЮДЖЕТА 2017-2019\картинки\orgtehni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497" y="4201358"/>
            <a:ext cx="5570521" cy="24027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Загнутый угол 7"/>
          <p:cNvSpPr/>
          <p:nvPr/>
        </p:nvSpPr>
        <p:spPr>
          <a:xfrm>
            <a:off x="113619" y="1845000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463,8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3" name="Rectangle 48"/>
          <p:cNvSpPr>
            <a:spLocks noGrp="1" noChangeArrowheads="1"/>
          </p:cNvSpPr>
          <p:nvPr>
            <p:ph type="title"/>
          </p:nvPr>
        </p:nvSpPr>
        <p:spPr>
          <a:xfrm>
            <a:off x="1044000" y="281980"/>
            <a:ext cx="7907913" cy="1338064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администрации</a:t>
            </a:r>
            <a:br>
              <a:rPr lang="ru-RU" altLang="ru-RU" sz="2000" b="1" i="1" dirty="0" smtClean="0">
                <a:solidFill>
                  <a:srgbClr val="000000"/>
                </a:solidFill>
              </a:rPr>
            </a:br>
            <a:r>
              <a:rPr lang="ru-RU" altLang="ru-RU" sz="20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3324" name="Прямоугольник 44"/>
          <p:cNvSpPr>
            <a:spLocks noChangeArrowheads="1"/>
          </p:cNvSpPr>
          <p:nvPr/>
        </p:nvSpPr>
        <p:spPr bwMode="auto">
          <a:xfrm>
            <a:off x="1954212" y="1818984"/>
            <a:ext cx="69377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мероприятия  областного закона от 14 декабря 2012 года № 95-оз                </a:t>
            </a:r>
            <a:r>
              <a:rPr lang="ru-RU" altLang="ru-RU" sz="1400" b="1" i="1" dirty="0" smtClean="0"/>
              <a:t>(600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мероприятия по реализации областного закона от 12 мая 2015 года № 42-оз </a:t>
            </a:r>
            <a:r>
              <a:rPr lang="ru-RU" altLang="ru-RU" sz="1400" b="1" i="1" dirty="0" smtClean="0"/>
              <a:t>(400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подготовка, изготовление, распространение материалов информационно-просветительского  характера, разъясняющих основные  положения избирательного  законодательства </a:t>
            </a:r>
            <a:r>
              <a:rPr lang="ru-RU" altLang="ru-RU" sz="1400" b="1" i="1" dirty="0" smtClean="0"/>
              <a:t>(26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организация поздравлений жителей с памятными датами                              </a:t>
            </a:r>
            <a:r>
              <a:rPr lang="ru-RU" altLang="ru-RU" sz="1400" b="1" i="1" dirty="0" smtClean="0"/>
              <a:t>(</a:t>
            </a:r>
            <a:r>
              <a:rPr lang="ru-RU" altLang="ru-RU" sz="1400" b="1" i="1" dirty="0" smtClean="0"/>
              <a:t>241 </a:t>
            </a:r>
            <a:r>
              <a:rPr lang="ru-RU" altLang="ru-RU" sz="1400" b="1" i="1" dirty="0" smtClean="0"/>
              <a:t>тысяча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размещение  флагов и иной официальной символики (</a:t>
            </a:r>
            <a:r>
              <a:rPr lang="ru-RU" altLang="ru-RU" sz="1400" b="1" i="1" dirty="0" smtClean="0"/>
              <a:t>10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реализация полномочий общественного совета, старосты по  организации своей деятельности </a:t>
            </a:r>
            <a:r>
              <a:rPr lang="ru-RU" altLang="ru-RU" sz="1400" b="1" i="1" dirty="0" smtClean="0"/>
              <a:t>( 73 тысячи рублей).</a:t>
            </a:r>
            <a:endParaRPr lang="ru-RU" altLang="ru-RU" sz="1400" b="1" i="1" dirty="0"/>
          </a:p>
        </p:txBody>
      </p:sp>
      <p:pic>
        <p:nvPicPr>
          <p:cNvPr id="34818" name="Picture 2" descr="http://www.eduportal44.ru/Buy/DocLib/obshhestvennyj_sov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8000" y="4550939"/>
            <a:ext cx="4320000" cy="2115794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 z="6350"/>
        </p:spPr>
      </p:pic>
      <p:sp>
        <p:nvSpPr>
          <p:cNvPr id="8" name="Загнутый угол 7"/>
          <p:cNvSpPr/>
          <p:nvPr/>
        </p:nvSpPr>
        <p:spPr>
          <a:xfrm>
            <a:off x="68477" y="1620044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350,0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5" y="274861"/>
            <a:ext cx="7313613" cy="950625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«Молодежь»</a:t>
            </a:r>
            <a:br>
              <a:rPr lang="ru-RU" altLang="ru-RU" sz="2000" b="1" i="1" dirty="0" smtClean="0">
                <a:solidFill>
                  <a:srgbClr val="000000"/>
                </a:solidFill>
              </a:rPr>
            </a:br>
            <a:r>
              <a:rPr lang="ru-RU" altLang="ru-RU" sz="20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1752600" y="1882651"/>
            <a:ext cx="6491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мероприятия </a:t>
            </a:r>
            <a:r>
              <a:rPr lang="ru-RU" altLang="ru-RU" sz="1600" i="1" dirty="0"/>
              <a:t>в сфере молодежной </a:t>
            </a:r>
            <a:r>
              <a:rPr lang="ru-RU" altLang="ru-RU" sz="1600" i="1" dirty="0" smtClean="0"/>
              <a:t>политики (</a:t>
            </a:r>
            <a:r>
              <a:rPr lang="ru-RU" altLang="ru-RU" sz="1600" b="1" i="1" dirty="0" smtClean="0"/>
              <a:t>250  тысяч рублей</a:t>
            </a:r>
            <a:r>
              <a:rPr lang="ru-RU" altLang="ru-RU" sz="1600" i="1" dirty="0" smtClean="0"/>
              <a:t>);</a:t>
            </a:r>
            <a:endParaRPr lang="ru-RU" altLang="ru-RU" sz="1600" i="1" dirty="0"/>
          </a:p>
        </p:txBody>
      </p:sp>
      <p:sp>
        <p:nvSpPr>
          <p:cNvPr id="15373" name="Прямоугольник 42"/>
          <p:cNvSpPr>
            <a:spLocks noChangeArrowheads="1"/>
          </p:cNvSpPr>
          <p:nvPr/>
        </p:nvSpPr>
        <p:spPr bwMode="auto">
          <a:xfrm>
            <a:off x="1752600" y="2663916"/>
            <a:ext cx="6143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создание </a:t>
            </a:r>
            <a:r>
              <a:rPr lang="ru-RU" altLang="ru-RU" sz="1600" i="1" dirty="0"/>
              <a:t>временных рабочих мест для трудоустройства несовершеннолетних </a:t>
            </a:r>
            <a:r>
              <a:rPr lang="ru-RU" altLang="ru-RU" sz="1600" i="1" dirty="0" smtClean="0"/>
              <a:t>(</a:t>
            </a:r>
            <a:r>
              <a:rPr lang="ru-RU" altLang="ru-RU" sz="1600" b="1" i="1" dirty="0" smtClean="0"/>
              <a:t>635 </a:t>
            </a:r>
            <a:r>
              <a:rPr lang="ru-RU" altLang="ru-RU" sz="1600" b="1" i="1" dirty="0"/>
              <a:t>тысяч </a:t>
            </a:r>
            <a:r>
              <a:rPr lang="ru-RU" altLang="ru-RU" sz="1600" b="1" i="1" dirty="0" smtClean="0"/>
              <a:t>рублей</a:t>
            </a:r>
            <a:r>
              <a:rPr lang="ru-RU" altLang="ru-RU" sz="1600" i="1" dirty="0" smtClean="0"/>
              <a:t>)</a:t>
            </a:r>
            <a:endParaRPr lang="ru-RU" altLang="ru-RU" sz="1600" i="1" dirty="0"/>
          </a:p>
        </p:txBody>
      </p:sp>
      <p:pic>
        <p:nvPicPr>
          <p:cNvPr id="7170" name="Picture 2" descr="https://www.n-vartovsk.ru/upload/iblock/29a/15a1dd9b5b55aa6ee0dc86577d73df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38" y="3213000"/>
            <a:ext cx="6495000" cy="340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32000" y="1225486"/>
            <a:ext cx="3312000" cy="400110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885</a:t>
            </a:r>
            <a:r>
              <a:rPr lang="ru-RU" altLang="ru-RU" sz="2000" b="1" i="1" dirty="0"/>
              <a:t> тысяч рублей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60000" y="275138"/>
            <a:ext cx="7313613" cy="714375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«Культура</a:t>
            </a:r>
            <a:br>
              <a:rPr lang="ru-RU" altLang="ru-RU" sz="2000" b="1" i="1" dirty="0" smtClean="0">
                <a:solidFill>
                  <a:srgbClr val="000000"/>
                </a:solidFill>
              </a:rPr>
            </a:br>
            <a:r>
              <a:rPr lang="ru-RU" altLang="ru-RU" sz="20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6397" name="Прямоугольник 42"/>
          <p:cNvSpPr>
            <a:spLocks noChangeArrowheads="1"/>
          </p:cNvSpPr>
          <p:nvPr/>
        </p:nvSpPr>
        <p:spPr bwMode="auto">
          <a:xfrm>
            <a:off x="1980000" y="1045981"/>
            <a:ext cx="672893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предоставление субсидии МБУ «КСК  г. Светогорска» на организацию деятельности клубных формирований и 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находящегося в государственной (муниципальной) собственности (</a:t>
            </a:r>
            <a:r>
              <a:rPr lang="ru-RU" altLang="ru-RU" sz="1600" b="1" i="1" dirty="0" smtClean="0"/>
              <a:t>16 </a:t>
            </a:r>
            <a:r>
              <a:rPr lang="ru-RU" altLang="ru-RU" sz="1600" b="1" i="1" dirty="0"/>
              <a:t>миллионов </a:t>
            </a:r>
            <a:r>
              <a:rPr lang="ru-RU" altLang="ru-RU" sz="1600" b="1" i="1" dirty="0" smtClean="0"/>
              <a:t>152 тысяч 600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субсидия на софинансирование на обеспечение выплат стимулирующего характера работникам муниципальных учреждений культуры (</a:t>
            </a:r>
            <a:r>
              <a:rPr lang="ru-RU" altLang="ru-RU" sz="1600" b="1" i="1" dirty="0" smtClean="0"/>
              <a:t>4 миллионов 821 тысяч 800 рублей</a:t>
            </a:r>
            <a:r>
              <a:rPr lang="ru-RU" altLang="ru-RU" sz="16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мероприятия в сфере культуры (</a:t>
            </a:r>
            <a:r>
              <a:rPr lang="ru-RU" altLang="ru-RU" sz="1600" b="1" i="1" dirty="0" smtClean="0"/>
              <a:t>1 миллион 600 тысяч рублей</a:t>
            </a:r>
            <a:r>
              <a:rPr lang="ru-RU" altLang="ru-RU" sz="1600" i="1" dirty="0" smtClean="0"/>
              <a:t>)</a:t>
            </a:r>
            <a:endParaRPr lang="ru-RU" altLang="ru-RU" sz="1600" i="1" dirty="0"/>
          </a:p>
        </p:txBody>
      </p:sp>
      <p:pic>
        <p:nvPicPr>
          <p:cNvPr id="2" name="Picture 4" descr="http://v-chelny.ru/images/uploads/2016-03-11/god_kulturi_bibliote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000" y="4365000"/>
            <a:ext cx="2448000" cy="21945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50" y="4365000"/>
            <a:ext cx="3503342" cy="23319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Загнутый угол 9"/>
          <p:cNvSpPr/>
          <p:nvPr/>
        </p:nvSpPr>
        <p:spPr>
          <a:xfrm>
            <a:off x="129088" y="1020171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22 574,4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1260000" y="340905"/>
            <a:ext cx="7313613" cy="762815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«Развитие муниципальной службы в МО «Светогорское городское поселение»</a:t>
            </a:r>
          </a:p>
        </p:txBody>
      </p:sp>
      <p:sp>
        <p:nvSpPr>
          <p:cNvPr id="17420" name="Прямоугольник 42"/>
          <p:cNvSpPr>
            <a:spLocks noChangeArrowheads="1"/>
          </p:cNvSpPr>
          <p:nvPr/>
        </p:nvSpPr>
        <p:spPr bwMode="auto">
          <a:xfrm>
            <a:off x="1964532" y="1428736"/>
            <a:ext cx="692746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направление муниципальных служащих на курсы повышения квалификации, организация дистанционного обучения муниципальных служащих (</a:t>
            </a:r>
            <a:r>
              <a:rPr lang="ru-RU" altLang="ru-RU" sz="1600" b="1" i="1" dirty="0" smtClean="0"/>
              <a:t>110 </a:t>
            </a:r>
            <a:r>
              <a:rPr lang="ru-RU" altLang="ru-RU" sz="1600" b="1" i="1" dirty="0" smtClean="0"/>
              <a:t>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обеспечение муниципальных служащих справочной, нормативной, аналитической, методической, правовой информацией               </a:t>
            </a:r>
            <a:r>
              <a:rPr lang="ru-RU" altLang="ru-RU" sz="1600" i="1" dirty="0" smtClean="0"/>
              <a:t>(</a:t>
            </a:r>
            <a:r>
              <a:rPr lang="ru-RU" altLang="ru-RU" sz="1600" b="1" i="1" dirty="0" smtClean="0"/>
              <a:t>513 </a:t>
            </a:r>
            <a:r>
              <a:rPr lang="ru-RU" altLang="ru-RU" sz="1600" b="1" i="1" dirty="0" smtClean="0"/>
              <a:t>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обеспечение своевременного и качественного проведения обязательных предварительных и периодических медицинских осмотров работников (диспансеризация муниципальных служащих) (</a:t>
            </a:r>
            <a:r>
              <a:rPr lang="ru-RU" altLang="ru-RU" sz="1600" b="1" i="1" dirty="0" smtClean="0"/>
              <a:t>90 тысяч рублей</a:t>
            </a:r>
            <a:r>
              <a:rPr lang="ru-RU" altLang="ru-RU" sz="1600" i="1" dirty="0" smtClean="0"/>
              <a:t>)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pic>
        <p:nvPicPr>
          <p:cNvPr id="24578" name="Picture 2" descr="http://www.cnmvl.ru/upload/3D-villain-training-of-high-definition-pictures-34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000" y="4198725"/>
            <a:ext cx="5255854" cy="250033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Загнутый угол 7"/>
          <p:cNvSpPr/>
          <p:nvPr/>
        </p:nvSpPr>
        <p:spPr>
          <a:xfrm>
            <a:off x="113620" y="1638316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713,0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gat-a.ru/upload/information_system_17/2/2/1/item_221/small_information_items_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00" y="5085000"/>
            <a:ext cx="2592685" cy="16129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tastedby.me/cache/5c/02/5c025b5fabe18c7ce5915218fb382b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2144303"/>
            <a:ext cx="2021150" cy="1417393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>
              <a:rot lat="0" lon="0" rev="20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1260000" y="374599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на территории  МО «Светогорское городское поселение»</a:t>
            </a:r>
          </a:p>
        </p:txBody>
      </p:sp>
      <p:sp>
        <p:nvSpPr>
          <p:cNvPr id="18444" name="Прямоугольник 42"/>
          <p:cNvSpPr>
            <a:spLocks noChangeArrowheads="1"/>
          </p:cNvSpPr>
          <p:nvPr/>
        </p:nvSpPr>
        <p:spPr bwMode="auto">
          <a:xfrm>
            <a:off x="1919481" y="1917000"/>
            <a:ext cx="560451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капитальный ремонт объектов коммунального хозяйства (ремонт участка труб магистральной теплотрассы, ремонт магистрального водопровода, ремонт труб хозяйственно-фекальной канализационной системы, ремонт участка трубопровода дренажно-ливневой системы и др. на территории МО (</a:t>
            </a:r>
            <a:r>
              <a:rPr lang="ru-RU" altLang="ru-RU" sz="1600" b="1" i="1" dirty="0" smtClean="0"/>
              <a:t>3 миллиона 926 тысяч 800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содержание объектов коммунального хозяйства:  обслуживание трубопроводов наружной дренажно-ливневой системы, реконструкция канализационных очистных сооружений дер. Лосево, приобретение дизель-генераторов (</a:t>
            </a:r>
            <a:r>
              <a:rPr lang="ru-RU" altLang="ru-RU" sz="1600" b="1" i="1" dirty="0" smtClean="0"/>
              <a:t>700 тысяч рублей</a:t>
            </a:r>
            <a:r>
              <a:rPr lang="ru-RU" altLang="ru-RU" sz="1600" i="1" dirty="0" smtClean="0"/>
              <a:t>);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180000" y="2349000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4 626,8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7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91689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«Обеспечение правопорядка, профилактика правонарушений, терроризма, экстремизма и межнациональных отношений в МО «Светогорское городское поселение»</a:t>
            </a:r>
          </a:p>
        </p:txBody>
      </p:sp>
      <p:sp>
        <p:nvSpPr>
          <p:cNvPr id="19468" name="Прямоугольник 42"/>
          <p:cNvSpPr>
            <a:spLocks noChangeArrowheads="1"/>
          </p:cNvSpPr>
          <p:nvPr/>
        </p:nvSpPr>
        <p:spPr bwMode="auto">
          <a:xfrm>
            <a:off x="1991827" y="1922233"/>
            <a:ext cx="677676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расширение аппаратно-программного комплекса автоматизированной информационной системы «Безопасный город» (</a:t>
            </a:r>
            <a:r>
              <a:rPr lang="ru-RU" altLang="ru-RU" sz="1600" b="1" i="1" dirty="0" smtClean="0"/>
              <a:t>430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обслуживание аппаратно-программного комплекса автоматизированной информационной системы «Безопасный город» (</a:t>
            </a:r>
            <a:r>
              <a:rPr lang="ru-RU" altLang="ru-RU" sz="1600" b="1" i="1" dirty="0" smtClean="0"/>
              <a:t>215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обеспечение деятельности добровольной народной дружины</a:t>
            </a:r>
            <a:br>
              <a:rPr lang="ru-RU" altLang="ru-RU" sz="1600" i="1" dirty="0" smtClean="0"/>
            </a:br>
            <a:r>
              <a:rPr lang="ru-RU" altLang="ru-RU" sz="1600" i="1" dirty="0" smtClean="0"/>
              <a:t>г. Светогорска  (</a:t>
            </a:r>
            <a:r>
              <a:rPr lang="ru-RU" altLang="ru-RU" sz="1600" b="1" i="1" dirty="0" smtClean="0"/>
              <a:t>15 тысяч рублей</a:t>
            </a:r>
            <a:r>
              <a:rPr lang="ru-RU" altLang="ru-RU" sz="1600" i="1" dirty="0" smtClean="0"/>
              <a:t>)</a:t>
            </a:r>
            <a:endParaRPr lang="ru-RU" altLang="ru-RU" sz="1600" i="1" dirty="0"/>
          </a:p>
        </p:txBody>
      </p:sp>
      <p:pic>
        <p:nvPicPr>
          <p:cNvPr id="2052" name="Picture 4" descr="http://www.magnus-group.ru/images/upload/2e3fe7f462d9d79c7802538162774c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90" y="3871623"/>
            <a:ext cx="6481410" cy="28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нутый угол 9"/>
          <p:cNvSpPr/>
          <p:nvPr/>
        </p:nvSpPr>
        <p:spPr>
          <a:xfrm>
            <a:off x="150053" y="1483548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660,0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351" y="405000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МО «Светогорское городское поселение» на 2018 год и плановый период 2019-2020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169" y="2233275"/>
            <a:ext cx="1262857" cy="1825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00" y="2233275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73" y="2233275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74" y="2271663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1116000" y="4285060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52206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МО «Светогорское городское поселение»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95200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МО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«Светогорское городское поселение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nvisage.ru/images1/5762e8de12f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17" y="4581000"/>
            <a:ext cx="3354546" cy="21331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4653000"/>
            <a:ext cx="2304000" cy="1950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1" name="Rectangle 48"/>
          <p:cNvSpPr>
            <a:spLocks noGrp="1" noChangeArrowheads="1"/>
          </p:cNvSpPr>
          <p:nvPr>
            <p:ph type="title"/>
          </p:nvPr>
        </p:nvSpPr>
        <p:spPr>
          <a:xfrm>
            <a:off x="1476000" y="239228"/>
            <a:ext cx="7440709" cy="99736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«Обеспечение пожарной безопасности в МО «Светогорское городское поселение»</a:t>
            </a:r>
          </a:p>
        </p:txBody>
      </p:sp>
      <p:sp>
        <p:nvSpPr>
          <p:cNvPr id="20492" name="Прямоугольник 42"/>
          <p:cNvSpPr>
            <a:spLocks noChangeArrowheads="1"/>
          </p:cNvSpPr>
          <p:nvPr/>
        </p:nvSpPr>
        <p:spPr bwMode="auto">
          <a:xfrm>
            <a:off x="1924904" y="1471477"/>
            <a:ext cx="6912000" cy="32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обслуживание </a:t>
            </a:r>
            <a:r>
              <a:rPr lang="ru-RU" altLang="ru-RU" sz="1600" i="1" dirty="0"/>
              <a:t>и проверка на водоотдачу кранов внутреннего противопожарного водоснабжения </a:t>
            </a:r>
            <a:r>
              <a:rPr lang="ru-RU" altLang="ru-RU" sz="1600" i="1" dirty="0" smtClean="0"/>
              <a:t>(</a:t>
            </a:r>
            <a:r>
              <a:rPr lang="ru-RU" altLang="ru-RU" sz="1600" b="1" i="1" dirty="0" smtClean="0"/>
              <a:t>20 </a:t>
            </a:r>
            <a:r>
              <a:rPr lang="ru-RU" altLang="ru-RU" sz="1600" b="1" i="1" dirty="0"/>
              <a:t>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обслуживание и проверка на водоотдачу гидрантов наружного противопожарного водоснабжения ( </a:t>
            </a:r>
            <a:r>
              <a:rPr lang="ru-RU" altLang="ru-RU" sz="1600" b="1" i="1" dirty="0" smtClean="0"/>
              <a:t>80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содержание гидрантов наружного противопожарного водоснабжения (</a:t>
            </a:r>
            <a:r>
              <a:rPr lang="ru-RU" altLang="ru-RU" sz="1600" b="1" i="1" dirty="0" smtClean="0"/>
              <a:t>100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ремонт, поставка  и установка  гидрантов наружного противопожарного водоснабжения г.Светогорска,                             </a:t>
            </a:r>
            <a:r>
              <a:rPr lang="ru-RU" altLang="ru-RU" sz="1600" i="1" dirty="0" err="1" smtClean="0"/>
              <a:t>пгт</a:t>
            </a:r>
            <a:r>
              <a:rPr lang="ru-RU" altLang="ru-RU" sz="1600" i="1" dirty="0" smtClean="0"/>
              <a:t>. Лесогорский  (</a:t>
            </a:r>
            <a:r>
              <a:rPr lang="ru-RU" altLang="ru-RU" sz="1600" b="1" i="1" dirty="0" smtClean="0"/>
              <a:t>100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ремонт пожарных водоемов (</a:t>
            </a:r>
            <a:r>
              <a:rPr lang="ru-RU" altLang="ru-RU" sz="1600" b="1" i="1" dirty="0" smtClean="0"/>
              <a:t>300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обеспечение и обслуживание первичных средств пожаротушения (</a:t>
            </a:r>
            <a:r>
              <a:rPr lang="ru-RU" altLang="ru-RU" sz="1600" b="1" i="1" dirty="0" smtClean="0"/>
              <a:t>50 тысяч рублей</a:t>
            </a:r>
            <a:r>
              <a:rPr lang="ru-RU" altLang="ru-RU" sz="1600" i="1" dirty="0" smtClean="0"/>
              <a:t>).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70" i="1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73992" y="957202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650,0</a:t>
            </a: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5" name="Rectangle 48"/>
          <p:cNvSpPr>
            <a:spLocks noGrp="1" noChangeArrowheads="1"/>
          </p:cNvSpPr>
          <p:nvPr>
            <p:ph type="title"/>
          </p:nvPr>
        </p:nvSpPr>
        <p:spPr>
          <a:xfrm>
            <a:off x="1044000" y="332999"/>
            <a:ext cx="7773089" cy="1598231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в МО «Светогорское городское поселение»</a:t>
            </a:r>
          </a:p>
        </p:txBody>
      </p:sp>
      <p:sp>
        <p:nvSpPr>
          <p:cNvPr id="21516" name="Прямоугольник 42"/>
          <p:cNvSpPr>
            <a:spLocks noChangeArrowheads="1"/>
          </p:cNvSpPr>
          <p:nvPr/>
        </p:nvSpPr>
        <p:spPr bwMode="auto">
          <a:xfrm>
            <a:off x="1964532" y="2463704"/>
            <a:ext cx="61436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создание специализированного мобильного подразделения водных спасателей для патрулирования в необорудованных местах массового отдыха населения (</a:t>
            </a:r>
            <a:r>
              <a:rPr lang="ru-RU" altLang="ru-RU" sz="1600" b="1" i="1" dirty="0" smtClean="0"/>
              <a:t>105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оказание услуг по обеспечению  готовности к оперативному реагированию на ЧС ситуации и проведению работ по их ликвидации (</a:t>
            </a:r>
            <a:r>
              <a:rPr lang="ru-RU" altLang="ru-RU" sz="1600" b="1" i="1" dirty="0" smtClean="0"/>
              <a:t>360 тысяч рублей</a:t>
            </a:r>
            <a:r>
              <a:rPr lang="ru-RU" altLang="ru-RU" sz="1600" i="1" dirty="0" smtClean="0"/>
              <a:t>);</a:t>
            </a:r>
          </a:p>
          <a:p>
            <a:pPr algn="just" eaLnBrk="1" hangingPunct="1"/>
            <a:endParaRPr lang="ru-RU" altLang="ru-RU" sz="1200" i="1" dirty="0"/>
          </a:p>
        </p:txBody>
      </p:sp>
      <p:pic>
        <p:nvPicPr>
          <p:cNvPr id="1026" name="Picture 2" descr="http://u9086.mass.hc.ru/%D0%9E%D0%91%D0%96_5_%D0%BA%D0%BB%D0%B0%D1%81%D1%81/15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35" y="4293000"/>
            <a:ext cx="5936493" cy="21626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93249" y="2637000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465,0</a:t>
            </a: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</a:t>
            </a:r>
            <a:r>
              <a:rPr lang="ru-RU" altLang="ru-RU" sz="2600" b="1" dirty="0" err="1">
                <a:solidFill>
                  <a:srgbClr val="000000"/>
                </a:solidFill>
                <a:latin typeface="Arial" charset="0"/>
              </a:rPr>
              <a:t>руб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9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285750"/>
            <a:ext cx="7313613" cy="981145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«Устойчивое развитие сельских поселений на территории 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22540" name="Прямоугольник 42"/>
          <p:cNvSpPr>
            <a:spLocks noChangeArrowheads="1"/>
          </p:cNvSpPr>
          <p:nvPr/>
        </p:nvSpPr>
        <p:spPr bwMode="auto">
          <a:xfrm>
            <a:off x="2412000" y="2370471"/>
            <a:ext cx="576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Организация и содержание территорий поселения (</a:t>
            </a:r>
            <a:r>
              <a:rPr lang="ru-RU" altLang="ru-RU" sz="1600" b="1" i="1" dirty="0" smtClean="0"/>
              <a:t>50 тысяч рублей</a:t>
            </a:r>
            <a:r>
              <a:rPr lang="ru-RU" altLang="ru-RU" sz="1600" i="1" dirty="0" smtClean="0"/>
              <a:t>)</a:t>
            </a:r>
            <a:endParaRPr lang="ru-RU" alt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0" y="3573000"/>
            <a:ext cx="4779554" cy="2781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Загнутый угол 8"/>
          <p:cNvSpPr/>
          <p:nvPr/>
        </p:nvSpPr>
        <p:spPr>
          <a:xfrm>
            <a:off x="593973" y="1278110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50,0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3" name="Rectangle 48"/>
          <p:cNvSpPr>
            <a:spLocks noGrp="1" noChangeArrowheads="1"/>
          </p:cNvSpPr>
          <p:nvPr>
            <p:ph type="title"/>
          </p:nvPr>
        </p:nvSpPr>
        <p:spPr>
          <a:xfrm>
            <a:off x="1260000" y="367897"/>
            <a:ext cx="7313613" cy="942414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«Развитие физической культуры и массового спорта в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МО «Светогорское городское поселение»</a:t>
            </a:r>
          </a:p>
        </p:txBody>
      </p:sp>
      <p:sp>
        <p:nvSpPr>
          <p:cNvPr id="23564" name="Прямоугольник 42"/>
          <p:cNvSpPr>
            <a:spLocks noChangeArrowheads="1"/>
          </p:cNvSpPr>
          <p:nvPr/>
        </p:nvSpPr>
        <p:spPr bwMode="auto">
          <a:xfrm>
            <a:off x="2136811" y="1879707"/>
            <a:ext cx="66323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600" b="1" i="1" dirty="0" smtClean="0"/>
              <a:t>8 миллионов 406 тысяч 100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мероприятия в области физкультуры и спорта (</a:t>
            </a:r>
            <a:r>
              <a:rPr lang="ru-RU" altLang="ru-RU" sz="1600" b="1" i="1" dirty="0" smtClean="0"/>
              <a:t>350 тысяч рублей</a:t>
            </a:r>
            <a:r>
              <a:rPr lang="ru-RU" altLang="ru-RU" sz="1600" i="1" dirty="0" smtClean="0"/>
              <a:t>)</a:t>
            </a:r>
            <a:endParaRPr lang="ru-RU" altLang="ru-RU" sz="1600" i="1" dirty="0"/>
          </a:p>
        </p:txBody>
      </p:sp>
      <p:pic>
        <p:nvPicPr>
          <p:cNvPr id="3076" name="Picture 4" descr="http://stnmedia.ru/_data/objects/0001/1677/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39" y="4293293"/>
            <a:ext cx="2952328" cy="22836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нутый угол 7"/>
          <p:cNvSpPr/>
          <p:nvPr/>
        </p:nvSpPr>
        <p:spPr>
          <a:xfrm>
            <a:off x="252000" y="1149461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8 756,1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3-tub-ru.yandex.net/i?id=28de255828ddb157d6c9409ab92ed984&amp;n=33&amp;h=245&amp;w=3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4869000"/>
            <a:ext cx="4311393" cy="17236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116000" y="236547"/>
            <a:ext cx="7313613" cy="99692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«Развитие и поддержка малого и среднего предпринимательства в</a:t>
            </a:r>
            <a:r>
              <a:rPr lang="ru-RU" altLang="ru-RU" sz="2000" b="1" i="1" dirty="0">
                <a:solidFill>
                  <a:srgbClr val="000000"/>
                </a:solidFill>
              </a:rPr>
              <a:t/>
            </a:r>
            <a:br>
              <a:rPr lang="ru-RU" altLang="ru-RU" sz="2000" b="1" i="1" dirty="0">
                <a:solidFill>
                  <a:srgbClr val="000000"/>
                </a:solidFill>
              </a:rPr>
            </a:br>
            <a:r>
              <a:rPr lang="ru-RU" altLang="ru-RU" sz="20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24588" name="Прямоугольник 42"/>
          <p:cNvSpPr>
            <a:spLocks noChangeArrowheads="1"/>
          </p:cNvSpPr>
          <p:nvPr/>
        </p:nvSpPr>
        <p:spPr bwMode="auto">
          <a:xfrm>
            <a:off x="1942504" y="1400571"/>
            <a:ext cx="683840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500" i="1" dirty="0" smtClean="0"/>
              <a:t>организация </a:t>
            </a:r>
            <a:r>
              <a:rPr lang="ru-RU" altLang="ru-RU" sz="1500" i="1" dirty="0"/>
              <a:t>обучающих и информационных семинаров, тренингов по актуальным темам (</a:t>
            </a:r>
            <a:r>
              <a:rPr lang="ru-RU" altLang="ru-RU" sz="1500" b="1" i="1" dirty="0"/>
              <a:t>40 тысяч рублей</a:t>
            </a:r>
            <a:r>
              <a:rPr lang="ru-RU" altLang="ru-RU" sz="15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500" i="1" dirty="0" smtClean="0"/>
              <a:t>подготовка мультимедийных продуктов, разработка, издание и распространение информационных материалов, размещение информации на страницах муниципальной газеты «</a:t>
            </a:r>
            <a:r>
              <a:rPr lang="ru-RU" altLang="ru-RU" sz="1500" i="1" dirty="0" err="1" smtClean="0"/>
              <a:t>Вуокса</a:t>
            </a:r>
            <a:r>
              <a:rPr lang="ru-RU" altLang="ru-RU" sz="1500" i="1" dirty="0" smtClean="0"/>
              <a:t>», подготовка  и выпуск в эфир телесюжетов, посвященных вопросам малого и среднего предпринимательства  (</a:t>
            </a:r>
            <a:r>
              <a:rPr lang="ru-RU" altLang="ru-RU" sz="1500" b="1" i="1" dirty="0" smtClean="0"/>
              <a:t>15 тысяч рублей</a:t>
            </a:r>
            <a:r>
              <a:rPr lang="ru-RU" altLang="ru-RU" sz="15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500" i="1" dirty="0" smtClean="0"/>
              <a:t>организация и проведение мероприятий по  награждению субъектов малого и среднего предпринимательства достигших наибольших результатов по итогам  работы за год (</a:t>
            </a:r>
            <a:r>
              <a:rPr lang="ru-RU" altLang="ru-RU" sz="1500" b="1" i="1" dirty="0" smtClean="0"/>
              <a:t>30 тысяч рублей</a:t>
            </a:r>
            <a:r>
              <a:rPr lang="ru-RU" altLang="ru-RU" sz="15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500" i="1" dirty="0" smtClean="0"/>
              <a:t>организация и проведение мероприятий в связи с празднованием Дня работников бытового обслуживания населения и жилищно-коммунального хозяйства и Дня Российского  предпринимательства (</a:t>
            </a:r>
            <a:r>
              <a:rPr lang="ru-RU" altLang="ru-RU" sz="1500" b="1" i="1" dirty="0" smtClean="0"/>
              <a:t>25 тысяч рублей</a:t>
            </a:r>
            <a:r>
              <a:rPr lang="ru-RU" altLang="ru-RU" sz="1500" i="1" dirty="0" smtClean="0"/>
              <a:t>)</a:t>
            </a:r>
            <a:endParaRPr lang="ru-RU" altLang="ru-RU" sz="1500" i="1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108000" y="1989000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110,0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1" y="4472124"/>
            <a:ext cx="4423475" cy="202556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87" y="4024662"/>
            <a:ext cx="2608701" cy="266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waterpump.ru/assets/files/2013/02/1292583972_p202-fon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18" y="1093402"/>
            <a:ext cx="2052797" cy="2392461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1" name="Rectangle 48"/>
          <p:cNvSpPr>
            <a:spLocks noGrp="1" noChangeArrowheads="1"/>
          </p:cNvSpPr>
          <p:nvPr>
            <p:ph type="title"/>
          </p:nvPr>
        </p:nvSpPr>
        <p:spPr>
          <a:xfrm>
            <a:off x="1489321" y="227013"/>
            <a:ext cx="7313613" cy="981144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«Повышение уровня благоустройства территорий населенных пунктов в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МО «</a:t>
            </a:r>
            <a:r>
              <a:rPr lang="ru-RU" altLang="ru-RU" sz="2000" b="1" i="1" dirty="0" err="1" smtClean="0">
                <a:solidFill>
                  <a:srgbClr val="000000"/>
                </a:solidFill>
              </a:rPr>
              <a:t>Светогорское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городское поселение»</a:t>
            </a:r>
          </a:p>
        </p:txBody>
      </p:sp>
      <p:sp>
        <p:nvSpPr>
          <p:cNvPr id="25612" name="Прямоугольник 42"/>
          <p:cNvSpPr>
            <a:spLocks noChangeArrowheads="1"/>
          </p:cNvSpPr>
          <p:nvPr/>
        </p:nvSpPr>
        <p:spPr bwMode="auto">
          <a:xfrm>
            <a:off x="1914211" y="1902579"/>
            <a:ext cx="586959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уличное освещение (</a:t>
            </a:r>
            <a:r>
              <a:rPr lang="ru-RU" altLang="ru-RU" sz="1600" b="1" i="1" dirty="0" smtClean="0"/>
              <a:t>8 </a:t>
            </a:r>
            <a:r>
              <a:rPr lang="ru-RU" altLang="ru-RU" sz="1600" b="1" i="1" dirty="0"/>
              <a:t>миллионов </a:t>
            </a:r>
            <a:r>
              <a:rPr lang="ru-RU" altLang="ru-RU" sz="1600" b="1" i="1" dirty="0" smtClean="0"/>
              <a:t>20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содержание улично-дорожной сети (</a:t>
            </a:r>
            <a:r>
              <a:rPr lang="ru-RU" altLang="ru-RU" sz="1600" b="1" i="1" dirty="0" smtClean="0"/>
              <a:t>20 миллионов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организация озеленения территории МО (</a:t>
            </a:r>
            <a:r>
              <a:rPr lang="ru-RU" altLang="ru-RU" sz="1600" b="1" i="1" dirty="0" smtClean="0"/>
              <a:t>850 тысяч 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организация и содержание территорий поселения </a:t>
            </a:r>
          </a:p>
          <a:p>
            <a:pPr eaLnBrk="1" hangingPunct="1"/>
            <a:r>
              <a:rPr lang="ru-RU" altLang="ru-RU" sz="1600" i="1" dirty="0" smtClean="0"/>
              <a:t>      (</a:t>
            </a:r>
            <a:r>
              <a:rPr lang="ru-RU" altLang="ru-RU" sz="1600" b="1" i="1" dirty="0" smtClean="0"/>
              <a:t>4 миллиона 150 тысяч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ремонт и содержание автомобильных дорог </a:t>
            </a:r>
          </a:p>
          <a:p>
            <a:pPr eaLnBrk="1" hangingPunct="1"/>
            <a:r>
              <a:rPr lang="ru-RU" altLang="ru-RU" sz="1600" i="1" dirty="0" smtClean="0"/>
              <a:t>      (</a:t>
            </a:r>
            <a:r>
              <a:rPr lang="ru-RU" altLang="ru-RU" sz="1600" b="1" i="1" dirty="0" smtClean="0"/>
              <a:t>4 миллиона 685 тысяч 800 рублей</a:t>
            </a:r>
            <a:r>
              <a:rPr lang="ru-RU" altLang="ru-RU" sz="1600" i="1" dirty="0" smtClean="0"/>
              <a:t>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00" i="1" dirty="0" smtClean="0"/>
          </a:p>
          <a:p>
            <a:pPr lvl="0" eaLnBrk="1" hangingPunct="1"/>
            <a:endParaRPr lang="ru-RU" altLang="ru-RU" sz="1400" i="1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1400" i="1" dirty="0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нутый угол 14"/>
          <p:cNvSpPr/>
          <p:nvPr/>
        </p:nvSpPr>
        <p:spPr>
          <a:xfrm>
            <a:off x="96635" y="1274908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37 705,8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8.ptz.ru/sites/default/files/%D0%A0%D0%B5%D0%BC%D0%BE%D0%BD%D1%82%20%D0%BC%D0%BD%D0%BE%D0%B3%D0%BE%D0%BA%D0%B2%D0%B0%D1%80%D1%82%D0%B8%D1%80%D0%BD%D0%BE%D0%B3%D0%BE%20%D0%B4%D0%BE%D0%BC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3501000"/>
            <a:ext cx="6070119" cy="312857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5" name="Rectangle 48"/>
          <p:cNvSpPr>
            <a:spLocks noGrp="1" noChangeArrowheads="1"/>
          </p:cNvSpPr>
          <p:nvPr>
            <p:ph type="title"/>
          </p:nvPr>
        </p:nvSpPr>
        <p:spPr>
          <a:xfrm>
            <a:off x="1116000" y="345549"/>
            <a:ext cx="7694062" cy="881901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«Обеспечение качественным жильем на территории 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МО «Светогорское городское поселение»</a:t>
            </a:r>
          </a:p>
        </p:txBody>
      </p:sp>
      <p:sp>
        <p:nvSpPr>
          <p:cNvPr id="26636" name="Прямоугольник 44"/>
          <p:cNvSpPr>
            <a:spLocks noChangeArrowheads="1"/>
          </p:cNvSpPr>
          <p:nvPr/>
        </p:nvSpPr>
        <p:spPr bwMode="auto">
          <a:xfrm>
            <a:off x="1909943" y="1413000"/>
            <a:ext cx="67865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оказание поддержки молодым гражданам в рамках реализации подпрограммы «Жилье для молодежи» государственной программы «Обеспечение качественным жильем граждан на тер-</a:t>
            </a:r>
            <a:r>
              <a:rPr lang="ru-RU" altLang="ru-RU" sz="1400" i="1" dirty="0" err="1" smtClean="0"/>
              <a:t>рии</a:t>
            </a:r>
            <a:r>
              <a:rPr lang="ru-RU" altLang="ru-RU" sz="1400" i="1" dirty="0" smtClean="0"/>
              <a:t> Ленинградской области (</a:t>
            </a:r>
            <a:r>
              <a:rPr lang="ru-RU" altLang="ru-RU" sz="1400" b="1" i="1" dirty="0" smtClean="0"/>
              <a:t>100 тысяч рублей</a:t>
            </a:r>
            <a:r>
              <a:rPr lang="ru-RU" altLang="ru-RU" sz="1400" i="1" dirty="0" smtClean="0"/>
              <a:t>)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оформление, содержание, обслуживание и ремонт объектов муниципального имущества (</a:t>
            </a:r>
            <a:r>
              <a:rPr lang="ru-RU" altLang="ru-RU" sz="1400" b="1" i="1" dirty="0" smtClean="0"/>
              <a:t>210 тысяч рублей</a:t>
            </a:r>
            <a:r>
              <a:rPr lang="ru-RU" altLang="ru-RU" sz="14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взносы на капитальный ремонт за муниципальные жилые помещения      </a:t>
            </a:r>
            <a:r>
              <a:rPr lang="ru-RU" altLang="ru-RU" sz="1400" i="1" dirty="0" smtClean="0"/>
              <a:t>(</a:t>
            </a:r>
            <a:r>
              <a:rPr lang="ru-RU" altLang="ru-RU" sz="1400" b="1" i="1" dirty="0" smtClean="0"/>
              <a:t>5 </a:t>
            </a:r>
            <a:r>
              <a:rPr lang="ru-RU" altLang="ru-RU" sz="1400" b="1" i="1" dirty="0" smtClean="0"/>
              <a:t>миллионов 67 тысяч 400 рублей</a:t>
            </a:r>
            <a:r>
              <a:rPr lang="ru-RU" altLang="ru-RU" sz="14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содержание муниципального жилищного фонда </a:t>
            </a:r>
            <a:r>
              <a:rPr lang="ru-RU" altLang="ru-RU" sz="1400" i="1" dirty="0" smtClean="0"/>
              <a:t>(</a:t>
            </a:r>
            <a:r>
              <a:rPr lang="ru-RU" altLang="ru-RU" sz="1400" b="1" i="1" dirty="0" smtClean="0"/>
              <a:t>2 </a:t>
            </a:r>
            <a:r>
              <a:rPr lang="ru-RU" altLang="ru-RU" sz="1400" b="1" i="1" dirty="0" smtClean="0"/>
              <a:t>миллион 200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96635" y="1274908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7 577,4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5" name="Rectangle 48"/>
          <p:cNvSpPr>
            <a:spLocks noGrp="1" noChangeArrowheads="1"/>
          </p:cNvSpPr>
          <p:nvPr>
            <p:ph type="title"/>
          </p:nvPr>
        </p:nvSpPr>
        <p:spPr>
          <a:xfrm>
            <a:off x="1116000" y="299708"/>
            <a:ext cx="7694062" cy="1001283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«Формирование комфортной городской среды на территории 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МО «Светогорское городское поселение»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8000" y="1629823"/>
            <a:ext cx="7182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+mn-lt"/>
                <a:ea typeface="Calibri" panose="020F0502020204030204" pitchFamily="34" charset="0"/>
              </a:rPr>
              <a:t>ремонт асфальтного покрытия дворовой территории, устройство уличного освещения, установка детских и спортивных комплексов, установка скамеечек и урн </a:t>
            </a:r>
            <a:r>
              <a:rPr lang="ru-RU" sz="1600" i="1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ru-RU" sz="1600" b="1" i="1" dirty="0" smtClean="0">
                <a:latin typeface="+mn-lt"/>
                <a:ea typeface="Calibri" panose="020F0502020204030204" pitchFamily="34" charset="0"/>
              </a:rPr>
              <a:t>2 </a:t>
            </a:r>
            <a:r>
              <a:rPr lang="ru-RU" sz="1600" b="1" i="1" dirty="0">
                <a:latin typeface="+mn-lt"/>
                <a:ea typeface="Calibri" panose="020F0502020204030204" pitchFamily="34" charset="0"/>
              </a:rPr>
              <a:t>миллиона</a:t>
            </a:r>
            <a:r>
              <a:rPr lang="ru-RU" sz="16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sz="1600" b="1" i="1" dirty="0">
                <a:latin typeface="+mn-lt"/>
                <a:ea typeface="Calibri" panose="020F0502020204030204" pitchFamily="34" charset="0"/>
              </a:rPr>
              <a:t>702 тысячи </a:t>
            </a:r>
            <a:r>
              <a:rPr lang="ru-RU" sz="1600" b="1" i="1" dirty="0" smtClean="0">
                <a:latin typeface="+mn-lt"/>
                <a:ea typeface="Calibri" panose="020F0502020204030204" pitchFamily="34" charset="0"/>
              </a:rPr>
              <a:t>рублей)</a:t>
            </a:r>
            <a:endParaRPr lang="ru-RU" sz="1600" i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8275" y="4226994"/>
            <a:ext cx="617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модернизация освещения, устройство набивных дорожек, устройство детских городков </a:t>
            </a:r>
            <a:r>
              <a:rPr lang="ru-RU" sz="1600" b="1" i="1" dirty="0"/>
              <a:t>(</a:t>
            </a:r>
            <a:r>
              <a:rPr lang="ru-RU" sz="1600" b="1" i="1" dirty="0" smtClean="0"/>
              <a:t>350 </a:t>
            </a:r>
            <a:r>
              <a:rPr lang="ru-RU" sz="1600" b="1" i="1" dirty="0"/>
              <a:t>тысяч 700 </a:t>
            </a:r>
            <a:r>
              <a:rPr lang="ru-RU" sz="1600" b="1" i="1" dirty="0" smtClean="0"/>
              <a:t>рублей)</a:t>
            </a:r>
            <a:endParaRPr lang="ru-RU" sz="16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67" y="2464535"/>
            <a:ext cx="2748474" cy="17624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67" y="4941000"/>
            <a:ext cx="3097195" cy="17382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Загнутый угол 10"/>
          <p:cNvSpPr/>
          <p:nvPr/>
        </p:nvSpPr>
        <p:spPr>
          <a:xfrm>
            <a:off x="108000" y="2590051"/>
            <a:ext cx="1850912" cy="1440000"/>
          </a:xfrm>
          <a:prstGeom prst="foldedCorner">
            <a:avLst/>
          </a:prstGeom>
          <a:solidFill>
            <a:srgbClr val="EEDC9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3 052,7</a:t>
            </a:r>
            <a:endParaRPr lang="ru-RU" altLang="ru-RU" sz="2600" b="1" dirty="0">
              <a:solidFill>
                <a:srgbClr val="000000"/>
              </a:solidFill>
              <a:latin typeface="Arial" charset="0"/>
            </a:endParaRPr>
          </a:p>
          <a:p>
            <a:pPr lvl="0" algn="ctr"/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70905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3850"/>
              </p:ext>
            </p:extLst>
          </p:nvPr>
        </p:nvGraphicFramePr>
        <p:xfrm>
          <a:off x="11119" y="13740"/>
          <a:ext cx="9144000" cy="7073510"/>
        </p:xfrm>
        <a:graphic>
          <a:graphicData uri="http://schemas.openxmlformats.org/drawingml/2006/table">
            <a:tbl>
              <a:tblPr/>
              <a:tblGrid>
                <a:gridCol w="808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тыс. руб.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1 498,0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органов местного самоуправления администрации МО «Светогорское городское поселение»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19 149,4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 отдела по управлению имуществом МО «Светогорское городское поселение»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4 032,2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Реализация функций в области управления муниципальной собственностью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1 821,6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Расходы, связанные с оформлением, содержанием, обслуживанием и ремонтом объектов муниципального имущества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2 047,2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Мероприятия в области информационно-коммуникационных технологий и связи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муниципального учреждения казенного типа «Бюро административно-хозяйственного обеспечения»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11 566,5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и содержание территорий поселения (МУ «БАХО»)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2 864,0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1 115,9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бюджета, в сфере профилактики безнадзорности  и правонарушений несовершеннолетних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1 216,1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 в сфере административных правоотношений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656,0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00726601"/>
                  </a:ext>
                </a:extLst>
              </a:tr>
              <a:tr h="513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бюджета, в сфере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военно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–учетного стола (ВУС)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877,6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2 712,0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51 257,4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980000" y="2420938"/>
            <a:ext cx="6264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25000"/>
                  </a:schemeClr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00" y="405000"/>
            <a:ext cx="7632848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бюджетной политики</a:t>
            </a:r>
            <a:endParaRPr lang="ru-RU" sz="32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1000"/>
            <a:ext cx="7501781" cy="4785163"/>
          </a:xfrm>
        </p:spPr>
        <p:txBody>
          <a:bodyPr/>
          <a:lstStyle/>
          <a:p>
            <a:pPr lvl="0"/>
            <a:r>
              <a:rPr lang="ru-RU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реализации муниципальных программ и расширение их использования в бюджетном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планировании</a:t>
            </a:r>
          </a:p>
          <a:p>
            <a:pPr lvl="0"/>
            <a:endParaRPr lang="ru-RU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 сфере прозрачности и открытости бюджетного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lvl="0"/>
            <a:endParaRPr lang="ru-RU" sz="20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ru-RU" sz="20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67055" algn="l"/>
              </a:tabLst>
            </a:pPr>
            <a:r>
              <a:rPr lang="ru-RU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algn="just">
              <a:spcAft>
                <a:spcPts val="0"/>
              </a:spcAft>
              <a:tabLst>
                <a:tab pos="567055" algn="l"/>
              </a:tabLst>
            </a:pPr>
            <a:endParaRPr lang="ru-RU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федеральных и региональных проектах и программах </a:t>
            </a:r>
            <a:endParaRPr lang="ru-RU" sz="2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89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0" y="6368613"/>
            <a:ext cx="8655799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27.11.2017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000" y="1236708"/>
            <a:ext cx="8585693" cy="3312000"/>
          </a:xfrm>
          <a:effectLst>
            <a:reflection endPos="0" dir="5400000" sy="-100000" algn="bl" rotWithShape="0"/>
          </a:effectLst>
        </p:spPr>
        <p:txBody>
          <a:bodyPr/>
          <a:lstStyle/>
          <a:p>
            <a:pPr eaLnBrk="1" hangingPunct="1"/>
            <a:endParaRPr lang="ru-RU" altLang="ru-RU" sz="2400" dirty="0" smtClean="0"/>
          </a:p>
          <a:p>
            <a:pPr algn="ctr" eaLnBrk="1" hangingPunct="1"/>
            <a:r>
              <a:rPr lang="ru-RU" altLang="ru-RU" sz="2500" b="1" dirty="0" smtClean="0"/>
              <a:t>ПРОЕКТ БЮДЖЕТА</a:t>
            </a:r>
            <a:r>
              <a:rPr lang="ru-RU" altLang="ru-RU" sz="2500" dirty="0" smtClean="0"/>
              <a:t> </a:t>
            </a:r>
          </a:p>
          <a:p>
            <a:pPr algn="ctr" eaLnBrk="1" hangingPunct="1"/>
            <a:r>
              <a:rPr lang="ru-RU" altLang="ru-RU" sz="2500" dirty="0" smtClean="0"/>
              <a:t>МУНИЦИПАЛЬНОГО ОБРАЗОВАНИЯ «СВЕТОГОРСКОЕ ГОРОДСКОЕ ПОСЕЛЕНИЕ» ВЫБОРГСКОГО РАЙОНА ЛЕНИНГРАДСКОЙ ОБЛАСТИ НА 2018 ГОД И ПЛАНОВЫЙ ПЕРИОД 2019 И 2020 ГОДОВ»</a:t>
            </a:r>
          </a:p>
          <a:p>
            <a:pPr algn="ctr" eaLnBrk="1" hangingPunct="1"/>
            <a:r>
              <a:rPr lang="ru-RU" altLang="ru-RU" sz="2500" dirty="0" smtClean="0"/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78" y="384321"/>
            <a:ext cx="1254441" cy="1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8" y="257951"/>
            <a:ext cx="2571768" cy="15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7" y="4711527"/>
            <a:ext cx="2634098" cy="1657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24" y="251927"/>
            <a:ext cx="2613546" cy="1511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12" y="4727849"/>
            <a:ext cx="2490981" cy="1657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71" y="4711527"/>
            <a:ext cx="2671035" cy="16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141000"/>
            <a:ext cx="1152000" cy="1769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5000"/>
            <a:ext cx="7272000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Основные направления налоговой политики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239" y="1341000"/>
            <a:ext cx="7418701" cy="4824000"/>
          </a:xfrm>
        </p:spPr>
        <p:txBody>
          <a:bodyPr/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наращиванию доходной базы бюджета поселения за счет расширения налогового потенциала поселения, стимулирования развития малого предпринимательства и повышения инвестиционной активности;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дальнейшего развития земельных и имущественных отношений путём проведения мероприятий по выявлению незарегистрированных объектов недвижимости с целью вовлечения их в налогообложение;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повысить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управления муниципальным имуществом, обеспечение качественного учета имущества, входящего в состав муниципальной казны, осуществление контроля за использованием объектов муниципальной собственности;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совершенствования налогового администрирования, что окажет положительное влияние на уровень доходной базы за счет повышения собираемости налоговых платежей в бюджет, а также увеличение количества налогоплательщиков, работающих на территории МО «Светогорское городское поселение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6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7715"/>
              </p:ext>
            </p:extLst>
          </p:nvPr>
        </p:nvGraphicFramePr>
        <p:xfrm>
          <a:off x="1836000" y="1055504"/>
          <a:ext cx="6480425" cy="3666991"/>
        </p:xfrm>
        <a:graphic>
          <a:graphicData uri="http://schemas.openxmlformats.org/drawingml/2006/table">
            <a:tbl>
              <a:tblPr/>
              <a:tblGrid>
                <a:gridCol w="1521523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915056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666340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377506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6359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536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81326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144 517 400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148 949 600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154 116 400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1573"/>
                  </a:ext>
                </a:extLst>
              </a:tr>
              <a:tr h="72819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144 517 400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148 949 600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154 116 400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95313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(профицит)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569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12" y="4750257"/>
            <a:ext cx="3600000" cy="1739071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569" y="245033"/>
            <a:ext cx="7776864" cy="469894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СТРУКТУРА ДОХОДОВ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68633" y="795425"/>
            <a:ext cx="3533632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09018" y="1780243"/>
            <a:ext cx="1904074" cy="785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Налоговые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доходы </a:t>
            </a:r>
            <a:endParaRPr lang="ru-RU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62188" y="1825458"/>
            <a:ext cx="2090475" cy="783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Неналоговые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доходы </a:t>
            </a:r>
            <a:endParaRPr lang="ru-RU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72200" y="1797435"/>
            <a:ext cx="2376264" cy="7834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Безвозмездные поступления </a:t>
            </a:r>
            <a:endParaRPr lang="ru-RU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486105" y="1309252"/>
            <a:ext cx="576064" cy="4709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-2520000">
            <a:off x="6586085" y="1164874"/>
            <a:ext cx="576064" cy="6217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2460000">
            <a:off x="2536213" y="1174260"/>
            <a:ext cx="576064" cy="58989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Левая фигурная скобка 1029"/>
          <p:cNvSpPr/>
          <p:nvPr/>
        </p:nvSpPr>
        <p:spPr>
          <a:xfrm rot="-5400000">
            <a:off x="3316609" y="781697"/>
            <a:ext cx="437845" cy="4434264"/>
          </a:xfrm>
          <a:prstGeom prst="leftBrace">
            <a:avLst/>
          </a:prstGeom>
          <a:ln>
            <a:headEnd w="lg" len="lg"/>
            <a:tailEnd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1548000" y="3282800"/>
            <a:ext cx="3744415" cy="11008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Arial Black" panose="020B0A04020102020204" pitchFamily="34" charset="0"/>
              </a:rPr>
              <a:t>Собственные </a:t>
            </a:r>
            <a:r>
              <a:rPr lang="ru-RU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108 720,1 тыс. руб.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34" name="Диаграмма 1033"/>
          <p:cNvGraphicFramePr/>
          <p:nvPr>
            <p:extLst>
              <p:ext uri="{D42A27DB-BD31-4B8C-83A1-F6EECF244321}">
                <p14:modId xmlns:p14="http://schemas.microsoft.com/office/powerpoint/2010/main" val="2051547518"/>
              </p:ext>
            </p:extLst>
          </p:nvPr>
        </p:nvGraphicFramePr>
        <p:xfrm>
          <a:off x="4815474" y="3217752"/>
          <a:ext cx="4103959" cy="340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6" name="Прямоугольник 1035"/>
          <p:cNvSpPr/>
          <p:nvPr/>
        </p:nvSpPr>
        <p:spPr>
          <a:xfrm>
            <a:off x="1807922" y="2603378"/>
            <a:ext cx="1008112" cy="314859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46,2%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14427" y="2606708"/>
            <a:ext cx="985996" cy="3148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29,0%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72206" y="2601421"/>
            <a:ext cx="1008112" cy="314859"/>
          </a:xfrm>
          <a:prstGeom prst="rect">
            <a:avLst/>
          </a:prstGeom>
          <a:solidFill>
            <a:srgbClr val="00B0F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24,8%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3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835263"/>
              </p:ext>
            </p:extLst>
          </p:nvPr>
        </p:nvGraphicFramePr>
        <p:xfrm>
          <a:off x="323528" y="54868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480021"/>
              </p:ext>
            </p:extLst>
          </p:nvPr>
        </p:nvGraphicFramePr>
        <p:xfrm>
          <a:off x="323528" y="548680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ctr"/>
            <a:r>
              <a:rPr lang="ru-RU" altLang="ru-RU" sz="2400" b="1" dirty="0"/>
              <a:t>СТРУКТУРА БЕЗВОЗМЕЗДНЫХ ПОСТУПЛЕНИЙ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266116"/>
              </p:ext>
            </p:extLst>
          </p:nvPr>
        </p:nvGraphicFramePr>
        <p:xfrm>
          <a:off x="215516" y="548680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0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04.12.2012</Template>
  <TotalTime>6247</TotalTime>
  <Words>1986</Words>
  <Application>Microsoft Office PowerPoint</Application>
  <PresentationFormat>Экран (4:3)</PresentationFormat>
  <Paragraphs>272</Paragraphs>
  <Slides>30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Verdana</vt:lpstr>
      <vt:lpstr>Wingdings</vt:lpstr>
      <vt:lpstr>Проект 04.12.2012</vt:lpstr>
      <vt:lpstr> </vt:lpstr>
      <vt:lpstr>Проект бюджета МО «Светогорское городское поселение» на 2018 год и плановый период 2019-2020 годов подготовлен в соответствии:</vt:lpstr>
      <vt:lpstr>Основные направления бюджетной политики</vt:lpstr>
      <vt:lpstr>Основные направления налоговой политики</vt:lpstr>
      <vt:lpstr>ОСНОВНЫЕ ХАРАКТЕРИСТИКИ БЮДЖЕТА</vt:lpstr>
      <vt:lpstr>СТРУКТУРА ДОХОДОВ</vt:lpstr>
      <vt:lpstr>СТРУКТУРА НАЛОГОВЫХ ДОХОДОВ</vt:lpstr>
      <vt:lpstr>СТРУКТУРА НЕНАЛОГОВЫХ ДОХОДОВ</vt:lpstr>
      <vt:lpstr>СТРУКТУРА БЕЗВОЗМЕЗДНЫХ ПОСТУПЛЕНИЙ</vt:lpstr>
      <vt:lpstr>СТРУКТУРА РАСХОДОВ  144 миллиона 517 тысяч 400 рублей</vt:lpstr>
      <vt:lpstr>РАСХОДЫ ПО МУНИЦИПАЛЬНЫМ ПРОГРАММАМ 93 миллиона 260 тысяч рублей </vt:lpstr>
      <vt:lpstr>Муниципальная программа «Информационное обеспечение деятельности администрации МО «Светогорское городское поселение»</vt:lpstr>
      <vt:lpstr>Муниципальная программа «Информатизация администрации МО «Светогорское городское поселение»</vt:lpstr>
      <vt:lpstr>Муниципальная программа «Развитие форм местного самоуправления и социальной активности населения на территории администрации МО «Светогорское городское поселение»</vt:lpstr>
      <vt:lpstr>Муниципальная программа «Молодежь» МО «Светогорское городское поселение»</vt:lpstr>
      <vt:lpstr>Муниципальная программа «Культура МО «Светогорское городское поселение»</vt:lpstr>
      <vt:lpstr>Муниципальная программа «Развитие муниципальной службы в МО «Светогорское городское поселение»</vt:lpstr>
      <vt:lpstr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на территории  МО «Светогорское городское поселение»</vt:lpstr>
      <vt:lpstr>Муниципальная программа «Обеспечение правопорядка, профилактика правонарушений, терроризма, экстремизма и межнациональных отношений в МО «Светогорское городское поселение»</vt:lpstr>
      <vt:lpstr>Муниципальная программа «Обеспечение пожарной безопасности в МО «Светогорское городское поселение»</vt:lpstr>
      <vt:lpstr>Муниципальная программа «Защита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 в МО «Светогорское городское поселение»</vt:lpstr>
      <vt:lpstr>Муниципальная программа «Устойчивое развитие сельских поселений на территории МО «Светогорское городское поселение»</vt:lpstr>
      <vt:lpstr>Муниципальная программа «Развитие физической культуры и массового спорта в МО «Светогорское городское поселение»</vt:lpstr>
      <vt:lpstr>Муниципальная программа «Развитие и поддержка малого и среднего предпринимательства в МО «Светогорское городское поселение»</vt:lpstr>
      <vt:lpstr>Муниципальная программа «Повышение уровня благоустройства территорий населенных пунктов в МО «Светогорское городское поселение»</vt:lpstr>
      <vt:lpstr>Муниципальная программа «Обеспечение качественным жильем на территории  МО «Светогорское городское поселение»</vt:lpstr>
      <vt:lpstr>Муниципальная программа «Формирование комфортной городской среды на территории  МО «Светогорское городское поселение»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А. Лаврова</cp:lastModifiedBy>
  <cp:revision>500</cp:revision>
  <dcterms:created xsi:type="dcterms:W3CDTF">2012-12-03T08:13:49Z</dcterms:created>
  <dcterms:modified xsi:type="dcterms:W3CDTF">2017-12-18T14:38:46Z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