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3.xml" ContentType="application/vnd.openxmlformats-officedocument.drawingml.chartshape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319" r:id="rId3"/>
    <p:sldId id="311" r:id="rId4"/>
    <p:sldId id="320" r:id="rId5"/>
    <p:sldId id="258" r:id="rId6"/>
    <p:sldId id="257" r:id="rId7"/>
    <p:sldId id="312" r:id="rId8"/>
    <p:sldId id="322" r:id="rId9"/>
    <p:sldId id="313" r:id="rId10"/>
    <p:sldId id="321" r:id="rId11"/>
    <p:sldId id="314" r:id="rId12"/>
    <p:sldId id="315" r:id="rId13"/>
    <p:sldId id="317" r:id="rId14"/>
    <p:sldId id="268" r:id="rId15"/>
    <p:sldId id="288" r:id="rId16"/>
    <p:sldId id="289" r:id="rId17"/>
    <p:sldId id="291" r:id="rId18"/>
    <p:sldId id="292" r:id="rId19"/>
    <p:sldId id="293" r:id="rId20"/>
    <p:sldId id="295" r:id="rId21"/>
    <p:sldId id="296" r:id="rId22"/>
    <p:sldId id="294" r:id="rId23"/>
    <p:sldId id="297" r:id="rId24"/>
    <p:sldId id="298" r:id="rId25"/>
    <p:sldId id="299" r:id="rId26"/>
    <p:sldId id="300" r:id="rId27"/>
    <p:sldId id="301" r:id="rId28"/>
    <p:sldId id="318" r:id="rId29"/>
    <p:sldId id="323" r:id="rId30"/>
    <p:sldId id="279" r:id="rId31"/>
    <p:sldId id="282" r:id="rId32"/>
    <p:sldId id="310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C6C"/>
    <a:srgbClr val="5B4F71"/>
    <a:srgbClr val="FFE7F7"/>
    <a:srgbClr val="FEC4EB"/>
    <a:srgbClr val="FFFF99"/>
    <a:srgbClr val="34EC38"/>
    <a:srgbClr val="EEDC9C"/>
    <a:srgbClr val="FFFFCC"/>
    <a:srgbClr val="CC66FF"/>
    <a:srgbClr val="2795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1" autoAdjust="0"/>
    <p:restoredTop sz="94600"/>
  </p:normalViewPr>
  <p:slideViewPr>
    <p:cSldViewPr>
      <p:cViewPr varScale="1">
        <p:scale>
          <a:sx n="109" d="100"/>
          <a:sy n="109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/>
              <a:t>Собственные доходы</a:t>
            </a:r>
            <a:endParaRPr lang="ru-RU" sz="1600" b="1" dirty="0"/>
          </a:p>
        </c:rich>
      </c:tx>
      <c:layout>
        <c:manualLayout>
          <c:xMode val="edge"/>
          <c:yMode val="edge"/>
          <c:x val="0.31991994149156111"/>
          <c:y val="4.7394536671773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8273362068965518"/>
          <c:y val="9.541457857868943E-2"/>
          <c:w val="0.79536982758620689"/>
          <c:h val="0.678438621263739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7.6198153988727875E-3"/>
                  <c:y val="-5.966225938759805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449-4AE4-80E2-24D71B2002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2019 год 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"-"?_р_._-;_-@_-</c:formatCode>
                <c:ptCount val="2"/>
                <c:pt idx="0">
                  <c:v>66804.600000000006</c:v>
                </c:pt>
                <c:pt idx="1">
                  <c:v>67847.399999999994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49-4AE4-80E2-24D71B20026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2019 год 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>
                  <c:v>41915.5</c:v>
                </c:pt>
                <c:pt idx="1">
                  <c:v>41066.6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49-4AE4-80E2-24D71B2002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gapDepth val="8"/>
        <c:shape val="box"/>
        <c:axId val="247341376"/>
        <c:axId val="247344984"/>
        <c:axId val="0"/>
      </c:bar3DChart>
      <c:catAx>
        <c:axId val="24734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4984"/>
        <c:crosses val="autoZero"/>
        <c:auto val="1"/>
        <c:lblAlgn val="ctr"/>
        <c:lblOffset val="100"/>
        <c:noMultiLvlLbl val="0"/>
      </c:catAx>
      <c:valAx>
        <c:axId val="2473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ru-RU" dirty="0" smtClean="0">
                <a:latin typeface="+mj-lt"/>
              </a:rPr>
              <a:t>67 миллионов 847 </a:t>
            </a:r>
            <a:r>
              <a:rPr lang="ru-RU" dirty="0">
                <a:latin typeface="+mj-lt"/>
              </a:rPr>
              <a:t>тысяч </a:t>
            </a:r>
            <a:r>
              <a:rPr lang="ru-RU" dirty="0" smtClean="0">
                <a:latin typeface="+mj-lt"/>
              </a:rPr>
              <a:t>400 </a:t>
            </a:r>
            <a:r>
              <a:rPr lang="ru-RU" dirty="0">
                <a:latin typeface="+mj-lt"/>
              </a:rPr>
              <a:t>рублей</a:t>
            </a:r>
          </a:p>
        </c:rich>
      </c:tx>
      <c:overlay val="0"/>
    </c:title>
    <c:autoTitleDeleted val="0"/>
    <c:view3D>
      <c:rotX val="30"/>
      <c:rotY val="2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277803342224812E-4"/>
          <c:y val="7.3240676510198055E-2"/>
          <c:w val="0.61889454650162623"/>
          <c:h val="0.805038600047149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Lbls>
            <c:dLbl>
              <c:idx val="0"/>
              <c:layout>
                <c:manualLayout>
                  <c:x val="-7.6397732666985574E-2"/>
                  <c:y val="0.115089346441181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2.2490499219095031E-2"/>
                  <c:y val="-1.35911389249433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-2.4836175999118734E-2"/>
                  <c:y val="4.6707208684129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7.5798969995069423E-2"/>
                  <c:y val="-0.176686160887272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5.3372571114880793E-2"/>
                  <c:y val="3.6740328310404538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Налог на доходы физических лиц - 57 миллионов 527 тысяч 200 рублей</c:v>
                </c:pt>
                <c:pt idx="1">
                  <c:v>Акцизы на нефтепродукты - 2 миллиона 655 тысяч рублей </c:v>
                </c:pt>
                <c:pt idx="2">
                  <c:v>Единый сельскохозяйственный налог - 48 тысяч 200 рублей </c:v>
                </c:pt>
                <c:pt idx="3">
                  <c:v>Земельный налог - 6 миллионов 393 тысяч рублей  </c:v>
                </c:pt>
                <c:pt idx="4">
                  <c:v>Налог на имущество физических лиц - 1 миллион 224 тысячи рублей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0.84799999999999998</c:v>
                </c:pt>
                <c:pt idx="1">
                  <c:v>0.04</c:v>
                </c:pt>
                <c:pt idx="2">
                  <c:v>1E-3</c:v>
                </c:pt>
                <c:pt idx="3">
                  <c:v>9.5000000000000001E-2</c:v>
                </c:pt>
                <c:pt idx="4">
                  <c:v>1.7999999999999999E-2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6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600" b="1"/>
            </a:pPr>
            <a:endParaRPr lang="ru-RU"/>
          </a:p>
        </c:txPr>
      </c:legendEntry>
      <c:layout>
        <c:manualLayout>
          <c:xMode val="edge"/>
          <c:yMode val="edge"/>
          <c:x val="0.5698011286165634"/>
          <c:y val="8.4584436417633829E-2"/>
          <c:w val="0.42871682760684993"/>
          <c:h val="0.891355906254318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23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486334102324799E-2"/>
          <c:y val="4.6485558141939519E-2"/>
          <c:w val="0.91191860465116259"/>
          <c:h val="0.869318441113122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explosion val="1"/>
          <c:dPt>
            <c:idx val="0"/>
            <c:bubble3D val="0"/>
            <c:spPr>
              <a:solidFill>
                <a:srgbClr val="92D050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899D-4A0E-8AAC-26FA76B7508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25400">
                <a:solidFill>
                  <a:schemeClr val="tx1"/>
                </a:solidFill>
              </a:ln>
              <a:effectLst/>
              <a:sp3d contourW="2540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99D-4A0E-8AAC-26FA76B75081}"/>
              </c:ext>
            </c:extLst>
          </c:dPt>
          <c:dPt>
            <c:idx val="2"/>
            <c:bubble3D val="0"/>
            <c:spPr>
              <a:solidFill>
                <a:srgbClr val="00B0F0">
                  <a:alpha val="0"/>
                </a:srgbClr>
              </a:solidFill>
              <a:ln w="25400">
                <a:solidFill>
                  <a:schemeClr val="bg2"/>
                </a:solidFill>
              </a:ln>
              <a:effectLst/>
              <a:sp3d contourW="25400">
                <a:contourClr>
                  <a:schemeClr val="bg2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99D-4A0E-8AAC-26FA76B75081}"/>
              </c:ext>
            </c:extLst>
          </c:dPt>
          <c:dLbls>
            <c:dLbl>
              <c:idx val="0"/>
              <c:layout>
                <c:manualLayout>
                  <c:x val="0.20553585271317829"/>
                  <c:y val="0.1688667350907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99D-4A0E-8AAC-26FA76B75081}"/>
                </c:ext>
              </c:extLst>
            </c:dLbl>
            <c:dLbl>
              <c:idx val="1"/>
              <c:layout>
                <c:manualLayout>
                  <c:x val="-0.20134510594160274"/>
                  <c:y val="0.106745221120415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99D-4A0E-8AAC-26FA76B750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0.40899999999999997</c:v>
                </c:pt>
                <c:pt idx="1">
                  <c:v>0.247</c:v>
                </c:pt>
                <c:pt idx="2">
                  <c:v>0.34399999999999997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9D-4A0E-8AAC-26FA76B750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Собственные доходы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1991994149156111"/>
          <c:y val="4.7394536671773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8273362068965518"/>
          <c:y val="9.541457857868943E-2"/>
          <c:w val="0.79536982758620689"/>
          <c:h val="0.6784386212637398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2019 год 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"-"?_р_._-;_-@_-</c:formatCode>
                <c:ptCount val="2"/>
                <c:pt idx="0">
                  <c:v>66804.600000000006</c:v>
                </c:pt>
                <c:pt idx="1">
                  <c:v>67847.399999999994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75-4ADD-A6BE-289DDA3B9BE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2019 год 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>
                  <c:v>41915.5</c:v>
                </c:pt>
                <c:pt idx="1">
                  <c:v>41066.6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75-4ADD-A6BE-289DDA3B9BE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9"/>
        <c:gapDepth val="8"/>
        <c:shape val="box"/>
        <c:axId val="247341376"/>
        <c:axId val="247344984"/>
        <c:axId val="0"/>
      </c:bar3DChart>
      <c:catAx>
        <c:axId val="24734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4984"/>
        <c:crosses val="autoZero"/>
        <c:auto val="1"/>
        <c:lblAlgn val="ctr"/>
        <c:lblOffset val="100"/>
        <c:noMultiLvlLbl val="0"/>
      </c:catAx>
      <c:valAx>
        <c:axId val="2473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ru-RU" dirty="0" smtClean="0">
                <a:latin typeface="+mj-lt"/>
              </a:rPr>
              <a:t>41 миллион 066 </a:t>
            </a:r>
            <a:r>
              <a:rPr lang="ru-RU" dirty="0">
                <a:latin typeface="+mj-lt"/>
              </a:rPr>
              <a:t>тысяч </a:t>
            </a:r>
            <a:r>
              <a:rPr lang="ru-RU" dirty="0" smtClean="0">
                <a:latin typeface="+mj-lt"/>
              </a:rPr>
              <a:t>600 </a:t>
            </a:r>
            <a:r>
              <a:rPr lang="ru-RU" dirty="0">
                <a:latin typeface="+mj-lt"/>
              </a:rPr>
              <a:t>рублей</a:t>
            </a:r>
          </a:p>
        </c:rich>
      </c:tx>
      <c:layout>
        <c:manualLayout>
          <c:xMode val="edge"/>
          <c:yMode val="edge"/>
          <c:x val="0.20775538255161732"/>
          <c:y val="1.2980910617774497E-2"/>
        </c:manualLayout>
      </c:layout>
      <c:overlay val="0"/>
    </c:title>
    <c:autoTitleDeleted val="0"/>
    <c:view3D>
      <c:rotX val="40"/>
      <c:rotY val="14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5048366985853729"/>
          <c:y val="7.1089831482138835E-2"/>
          <c:w val="0.64951633014146271"/>
          <c:h val="0.847068626361776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Pt>
            <c:idx val="5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B5F-410A-9817-FB05AB71678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B5F-410A-9817-FB05AB71678D}"/>
              </c:ext>
            </c:extLst>
          </c:dPt>
          <c:dLbls>
            <c:dLbl>
              <c:idx val="0"/>
              <c:layout>
                <c:manualLayout>
                  <c:x val="0.14807227571592138"/>
                  <c:y val="-0.20900504519105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2.6863291590190568E-2"/>
                  <c:y val="-1.77663266173039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2.4722115357246808E-2"/>
                  <c:y val="-8.10138742754076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6.2680592881782543E-2"/>
                  <c:y val="-4.05459691470596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-9.3286237250039358E-2"/>
                  <c:y val="3.0895096623250934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dLbl>
              <c:idx val="5"/>
              <c:layout>
                <c:manualLayout>
                  <c:x val="-1.9028533101464393E-3"/>
                  <c:y val="-1.44922921843371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5F-410A-9817-FB05AB71678D}"/>
                </c:ext>
              </c:extLst>
            </c:dLbl>
            <c:dLbl>
              <c:idx val="6"/>
              <c:layout>
                <c:manualLayout>
                  <c:x val="-0.10317953652532638"/>
                  <c:y val="5.5504334206768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5F-410A-9817-FB05AB7167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Арендная плата за зельные участки - 19 180,0 тыс. руб.</c:v>
                </c:pt>
                <c:pt idx="1">
                  <c:v>Арендная плата за муниципальное имущество - 3 757,0 тыс. руб.</c:v>
                </c:pt>
                <c:pt idx="2">
                  <c:v>Плата за пользование жилыми помещениями - 3 928,6 тыс. руб.</c:v>
                </c:pt>
                <c:pt idx="3">
                  <c:v>Доходы от продажи земли - 478 тыс.руб.</c:v>
                </c:pt>
                <c:pt idx="4">
                  <c:v>Доходы от реализации муниципального имуществ - 13 441 тыс.руб.</c:v>
                </c:pt>
                <c:pt idx="5">
                  <c:v>Штрафы, санкции, возмещение ущерба - 20 тыс. руб.</c:v>
                </c:pt>
                <c:pt idx="6">
                  <c:v>Прочие неналоговые доходы - 262 тыс. руб.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0.46700000000000003</c:v>
                </c:pt>
                <c:pt idx="1">
                  <c:v>9.1999999999999998E-2</c:v>
                </c:pt>
                <c:pt idx="2">
                  <c:v>9.6000000000000002E-2</c:v>
                </c:pt>
                <c:pt idx="3">
                  <c:v>1.2E-2</c:v>
                </c:pt>
                <c:pt idx="4">
                  <c:v>0.32800000000000001</c:v>
                </c:pt>
                <c:pt idx="5" formatCode="0.00%">
                  <c:v>1E-4</c:v>
                </c:pt>
                <c:pt idx="6">
                  <c:v>7.0000000000000001E-3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400" b="1"/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400" b="1"/>
            </a:pPr>
            <a:endParaRPr lang="ru-RU"/>
          </a:p>
        </c:txPr>
      </c:legendEntry>
      <c:layout>
        <c:manualLayout>
          <c:xMode val="edge"/>
          <c:yMode val="edge"/>
          <c:x val="0"/>
          <c:y val="5.0170915968686405E-2"/>
          <c:w val="0.34563377255603372"/>
          <c:h val="0.9498290840313136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Структура доходов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3418052658591638"/>
          <c:y val="8.1183642037353798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0"/>
      <c:rotY val="10"/>
      <c:depthPercent val="140"/>
      <c:rAngAx val="1"/>
    </c:view3D>
    <c:floor>
      <c:thickness val="0"/>
      <c:spPr>
        <a:noFill/>
        <a:ln>
          <a:noFill/>
        </a:ln>
        <a:effectLst/>
        <a:scene3d>
          <a:camera prst="orthographicFront"/>
          <a:lightRig rig="threePt" dir="t"/>
        </a:scene3d>
        <a:sp3d/>
      </c:spPr>
    </c:floor>
    <c:side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sideWall>
    <c:backWall>
      <c:thickness val="0"/>
      <c:spPr>
        <a:noFill/>
        <a:ln>
          <a:solidFill>
            <a:schemeClr val="bg2"/>
          </a:solidFill>
        </a:ln>
        <a:effectLst/>
        <a:sp3d>
          <a:contourClr>
            <a:schemeClr val="bg2"/>
          </a:contourClr>
        </a:sp3d>
      </c:spPr>
    </c:backWall>
    <c:plotArea>
      <c:layout>
        <c:manualLayout>
          <c:layoutTarget val="inner"/>
          <c:xMode val="edge"/>
          <c:yMode val="edge"/>
          <c:x val="0.18273362068965518"/>
          <c:y val="9.541457857868943E-2"/>
          <c:w val="0.79536982758620689"/>
          <c:h val="0.5782401175783392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2019 год </c:v>
                </c:pt>
              </c:strCache>
            </c:strRef>
          </c:cat>
          <c:val>
            <c:numRef>
              <c:f>Лист1!$B$2:$B$3</c:f>
              <c:numCache>
                <c:formatCode>_-* #,##0.0_р_._-;\-* #,##0.0_р_._-;_-* "-"?_р_._-;_-@_-</c:formatCode>
                <c:ptCount val="2"/>
                <c:pt idx="0">
                  <c:v>66804.600000000006</c:v>
                </c:pt>
                <c:pt idx="1">
                  <c:v>67847.399999999994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B0-43DB-849D-DB3AFBC20EC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2019 год </c:v>
                </c:pt>
              </c:strCache>
            </c:strRef>
          </c:cat>
          <c:val>
            <c:numRef>
              <c:f>Лист1!$C$2:$C$3</c:f>
              <c:numCache>
                <c:formatCode>_-* #,##0.0_р_._-;\-* #,##0.0_р_._-;_-* "-"?_р_._-;_-@_-</c:formatCode>
                <c:ptCount val="2"/>
                <c:pt idx="0">
                  <c:v>41915.5</c:v>
                </c:pt>
                <c:pt idx="1">
                  <c:v>41066.6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1B0-43DB-849D-DB3AFBC20EC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2018 год </c:v>
                </c:pt>
                <c:pt idx="1">
                  <c:v>2019 год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 formatCode="#,##0.00">
                  <c:v>35797.300000000003</c:v>
                </c:pt>
                <c:pt idx="1">
                  <c:v>57284.2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1B0-43DB-849D-DB3AFBC20E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9"/>
        <c:gapDepth val="8"/>
        <c:shape val="box"/>
        <c:axId val="247341376"/>
        <c:axId val="247344984"/>
        <c:axId val="0"/>
      </c:bar3DChart>
      <c:catAx>
        <c:axId val="247341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4984"/>
        <c:crosses val="autoZero"/>
        <c:auto val="1"/>
        <c:lblAlgn val="ctr"/>
        <c:lblOffset val="100"/>
        <c:noMultiLvlLbl val="0"/>
      </c:catAx>
      <c:valAx>
        <c:axId val="247344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.0_р_._-;\-* #,##0.0_р_._-;_-* &quot;-&quot;?_р_._-;_-@_-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341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3.1279887199914719E-4"/>
          <c:y val="0.75565857716775786"/>
          <c:w val="0.85325631994951701"/>
          <c:h val="0.22077497131511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+mj-lt"/>
              </a:defRPr>
            </a:pPr>
            <a:r>
              <a:rPr lang="ru-RU" dirty="0" smtClean="0">
                <a:latin typeface="+mj-lt"/>
              </a:rPr>
              <a:t>57 миллионов 284 тысячи 200 </a:t>
            </a:r>
            <a:r>
              <a:rPr lang="ru-RU" dirty="0">
                <a:latin typeface="+mj-lt"/>
              </a:rPr>
              <a:t>рублей</a:t>
            </a:r>
          </a:p>
        </c:rich>
      </c:tx>
      <c:layout>
        <c:manualLayout>
          <c:xMode val="edge"/>
          <c:yMode val="edge"/>
          <c:x val="0.22961934440709525"/>
          <c:y val="5.3131351418469802E-4"/>
        </c:manualLayout>
      </c:layout>
      <c:overlay val="0"/>
    </c:title>
    <c:autoTitleDeleted val="0"/>
    <c:view3D>
      <c:rotX val="40"/>
      <c:rotY val="2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180872924128723"/>
          <c:y val="5.4209662978623287E-4"/>
          <c:w val="0.577983777760669"/>
          <c:h val="0.7561556896284428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1"/>
          <c:dPt>
            <c:idx val="0"/>
            <c:bubble3D val="0"/>
            <c:spPr>
              <a:solidFill>
                <a:srgbClr val="FFC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E131-4397-8F8B-73637F859E9D}"/>
              </c:ext>
            </c:extLst>
          </c:dPt>
          <c:dPt>
            <c:idx val="1"/>
            <c:bubble3D val="0"/>
            <c:spPr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131-4397-8F8B-73637F859E9D}"/>
              </c:ext>
            </c:extLst>
          </c:dPt>
          <c:dPt>
            <c:idx val="2"/>
            <c:bubble3D val="0"/>
            <c:spPr>
              <a:solidFill>
                <a:srgbClr val="5B4F71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2-E131-4397-8F8B-73637F859E9D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131-4397-8F8B-73637F859E9D}"/>
              </c:ext>
            </c:extLst>
          </c:dPt>
          <c:dPt>
            <c:idx val="4"/>
            <c:bubble3D val="0"/>
            <c:spPr>
              <a:gradFill>
                <a:gsLst>
                  <a:gs pos="0">
                    <a:srgbClr val="7030A0"/>
                  </a:gs>
                  <a:gs pos="49000">
                    <a:srgbClr val="CC66FF"/>
                  </a:gs>
                  <a:gs pos="100000">
                    <a:srgbClr val="7030A0"/>
                  </a:gs>
                </a:gsLst>
                <a:lin ang="5400000" scaled="1"/>
              </a:gra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4-E131-4397-8F8B-73637F859E9D}"/>
              </c:ext>
            </c:extLst>
          </c:dPt>
          <c:dPt>
            <c:idx val="5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0-2B5F-410A-9817-FB05AB71678D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B5F-410A-9817-FB05AB71678D}"/>
              </c:ext>
            </c:extLst>
          </c:dPt>
          <c:dLbls>
            <c:dLbl>
              <c:idx val="0"/>
              <c:layout>
                <c:manualLayout>
                  <c:x val="8.8310779977614925E-2"/>
                  <c:y val="0.11675941235287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131-4397-8F8B-73637F859E9D}"/>
                </c:ext>
              </c:extLst>
            </c:dLbl>
            <c:dLbl>
              <c:idx val="1"/>
              <c:layout>
                <c:manualLayout>
                  <c:x val="4.9993297347126721E-3"/>
                  <c:y val="-5.7190050778671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131-4397-8F8B-73637F859E9D}"/>
                </c:ext>
              </c:extLst>
            </c:dLbl>
            <c:dLbl>
              <c:idx val="2"/>
              <c:layout>
                <c:manualLayout>
                  <c:x val="4.3670882298660924E-2"/>
                  <c:y val="-1.64011188299339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131-4397-8F8B-73637F859E9D}"/>
                </c:ext>
              </c:extLst>
            </c:dLbl>
            <c:dLbl>
              <c:idx val="3"/>
              <c:layout>
                <c:manualLayout>
                  <c:x val="5.6850203053655089E-2"/>
                  <c:y val="2.91443107628564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131-4397-8F8B-73637F859E9D}"/>
                </c:ext>
              </c:extLst>
            </c:dLbl>
            <c:dLbl>
              <c:idx val="4"/>
              <c:layout>
                <c:manualLayout>
                  <c:x val="6.2676690652370012E-2"/>
                  <c:y val="7.0318820784618666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w="6350"/>
                </a:sp3d>
              </c:spPr>
              <c:txPr>
                <a:bodyPr/>
                <a:lstStyle/>
                <a:p>
                  <a:pPr>
                    <a:defRPr>
                      <a:latin typeface="Arial Black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131-4397-8F8B-73637F859E9D}"/>
                </c:ext>
              </c:extLst>
            </c:dLbl>
            <c:dLbl>
              <c:idx val="5"/>
              <c:layout>
                <c:manualLayout>
                  <c:x val="2.7249153216217376E-2"/>
                  <c:y val="-3.1091806792709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5F-410A-9817-FB05AB71678D}"/>
                </c:ext>
              </c:extLst>
            </c:dLbl>
            <c:dLbl>
              <c:idx val="6"/>
              <c:layout>
                <c:manualLayout>
                  <c:x val="7.3189755775529067E-2"/>
                  <c:y val="-0.2100871145036172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5F-410A-9817-FB05AB7167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Arial Black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Межбюджетные трансферты из областного фонда финансовой поддержки - 24 031,7 тыс. руб.</c:v>
                </c:pt>
                <c:pt idx="1">
                  <c:v>Субвенции на полномочия в сфере профилактики безнадзорности и правонарушений несовершеннолетних - 1 262,7 тыс. руб.</c:v>
                </c:pt>
                <c:pt idx="2">
                  <c:v>Субвенции на полномочия в сфере административных правоотношений - 7,04 тыс. руб.</c:v>
                </c:pt>
                <c:pt idx="3">
                  <c:v>Субвенции на осуществление первичного воинского учета - 963,2 тыс.руб.</c:v>
                </c:pt>
                <c:pt idx="4">
                  <c:v>Субсидии на осуществление дорожной деятельности - 1 318,1 тыс. руб.</c:v>
                </c:pt>
                <c:pt idx="5">
                  <c:v>Прочие субсидии бюджетам поселений - 7 433,7 тыс. руб.</c:v>
                </c:pt>
                <c:pt idx="6">
                  <c:v>Межбюджетные трансферты из районного фонда финансовой поддержки - 22 267,8 тыс. руб.</c:v>
                </c:pt>
              </c:strCache>
            </c:strRef>
          </c:cat>
          <c:val>
            <c:numRef>
              <c:f>Лист1!$B$2:$B$8</c:f>
              <c:numCache>
                <c:formatCode>0.0%</c:formatCode>
                <c:ptCount val="7"/>
                <c:pt idx="0">
                  <c:v>0.42</c:v>
                </c:pt>
                <c:pt idx="1">
                  <c:v>2.1999999999999999E-2</c:v>
                </c:pt>
                <c:pt idx="2">
                  <c:v>1E-3</c:v>
                </c:pt>
                <c:pt idx="3">
                  <c:v>1.7000000000000001E-2</c:v>
                </c:pt>
                <c:pt idx="4">
                  <c:v>2.3E-2</c:v>
                </c:pt>
                <c:pt idx="5">
                  <c:v>0.13</c:v>
                </c:pt>
                <c:pt idx="6">
                  <c:v>0.38900000000000001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E131-4397-8F8B-73637F859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200" b="1">
                <a:latin typeface="+mn-lt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="1">
                <a:latin typeface="+mn-lt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200" b="1">
                <a:latin typeface="+mn-lt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200" b="1">
                <a:latin typeface="+mn-lt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200" b="1">
                <a:latin typeface="+mn-lt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200" b="1">
                <a:latin typeface="+mn-lt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200" b="1">
                <a:latin typeface="+mn-lt"/>
              </a:defRPr>
            </a:pPr>
            <a:endParaRPr lang="ru-RU"/>
          </a:p>
        </c:txPr>
      </c:legendEntry>
      <c:layout>
        <c:manualLayout>
          <c:xMode val="edge"/>
          <c:yMode val="edge"/>
          <c:x val="2.6236754226573539E-2"/>
          <c:y val="0.65018652136840471"/>
          <c:w val="0.96064486866013965"/>
          <c:h val="0.34981347863159529"/>
        </c:manualLayout>
      </c:layout>
      <c:overlay val="0"/>
      <c:txPr>
        <a:bodyPr/>
        <a:lstStyle/>
        <a:p>
          <a:pPr>
            <a:defRPr sz="1200">
              <a:latin typeface="+mn-lt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9257061935193124E-2"/>
          <c:y val="5.5892082956323245E-2"/>
          <c:w val="0.70280137827545919"/>
          <c:h val="0.6417101430621563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27304514626567344"/>
                  <c:y val="-0.1765874761393317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17627322893467653"/>
                  <c:y val="4.040877810513088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92D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0.65600000000000003</c:v>
                </c:pt>
                <c:pt idx="1">
                  <c:v>0.35499999999999998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179268517120284"/>
          <c:y val="0.25557485165112642"/>
          <c:w val="0.76000223698896285"/>
          <c:h val="0.6940080569414094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prst="relaxedInset"/>
              <a:contourClr>
                <a:srgbClr val="000000"/>
              </a:contourClr>
            </a:sp3d>
          </c:spPr>
          <c:dPt>
            <c:idx val="0"/>
            <c:bubble3D val="0"/>
            <c:spPr>
              <a:solidFill>
                <a:srgbClr val="00B0F0">
                  <a:alpha val="95000"/>
                </a:srgbClr>
              </a:solidFill>
              <a:ln w="254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prst="relaxedInset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480-4923-AFCC-2CF024970B5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85725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85725">
                <a:bevelT prst="relaxedInset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480-4923-AFCC-2CF024970B5D}"/>
              </c:ext>
            </c:extLst>
          </c:dPt>
          <c:dLbls>
            <c:dLbl>
              <c:idx val="0"/>
              <c:layout>
                <c:manualLayout>
                  <c:x val="-0.24126689142483823"/>
                  <c:y val="-0.1647016390319316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480-4923-AFCC-2CF024970B5D}"/>
                </c:ext>
              </c:extLst>
            </c:dLbl>
            <c:dLbl>
              <c:idx val="1"/>
              <c:layout>
                <c:manualLayout>
                  <c:x val="0.2223516984538878"/>
                  <c:y val="5.70490375807163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480-4923-AFCC-2CF024970B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0.65600000000000003</c:v>
                </c:pt>
                <c:pt idx="1">
                  <c:v>0.35499999999999998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480-4923-AFCC-2CF024970B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0.06198</cdr:x>
      <cdr:y>0.34118</cdr:y>
    </cdr:from>
    <cdr:to>
      <cdr:x>0.16116</cdr:x>
      <cdr:y>0.38824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40060" y="2088232"/>
          <a:ext cx="864096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0.06198</cdr:x>
      <cdr:y>0.36471</cdr:y>
    </cdr:from>
    <cdr:to>
      <cdr:x>0.17769</cdr:x>
      <cdr:y>0.41176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40060" y="2232248"/>
          <a:ext cx="1008112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0.36433</cdr:x>
      <cdr:y>0.71428</cdr:y>
    </cdr:from>
    <cdr:to>
      <cdr:x>0.97282</cdr:x>
      <cdr:y>0.87599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12024" y="3816000"/>
          <a:ext cx="4863585" cy="8639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Программные расходы</a:t>
          </a:r>
        </a:p>
        <a:p xmlns:a="http://schemas.openxmlformats.org/drawingml/2006/main">
          <a:pPr algn="ctr"/>
          <a:r>
            <a:rPr lang="ru-RU" sz="1800" b="1" dirty="0" smtClean="0"/>
            <a:t>109 миллионов 035 тысяч 900 рублей</a:t>
          </a:r>
          <a:endParaRPr lang="ru-RU" sz="18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0.04505</cdr:x>
      <cdr:y>0.04442</cdr:y>
    </cdr:from>
    <cdr:to>
      <cdr:x>0.34234</cdr:x>
      <cdr:y>0.1491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60040" y="244325"/>
          <a:ext cx="2376264" cy="5758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0.00055</cdr:x>
      <cdr:y>0.08082</cdr:y>
    </cdr:from>
    <cdr:to>
      <cdr:x>0.57151</cdr:x>
      <cdr:y>0.2263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396" y="431779"/>
          <a:ext cx="4563628" cy="7772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800" b="1" dirty="0" smtClean="0"/>
            <a:t>Непрограммные расходы</a:t>
          </a:r>
        </a:p>
        <a:p xmlns:a="http://schemas.openxmlformats.org/drawingml/2006/main">
          <a:pPr algn="ctr"/>
          <a:r>
            <a:rPr lang="ru-RU" sz="1800" b="1" dirty="0" smtClean="0"/>
            <a:t>57 миллионов 162 тысячи 300 рублей</a:t>
          </a:r>
          <a:endParaRPr lang="ru-RU" sz="18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8F78B94-2666-4ACF-880A-7B5F1C12119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6588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E045990-8948-4CED-916A-D021F68E1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045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001E7-71A1-4344-8695-74CEAD92971E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F91DC9-5E75-44EE-9C54-004D986946E0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12A9F2E-18D7-4BB2-9E6B-7E84F373A5BA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842C6F-4003-4603-B743-A67009368462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8405FA2-9E66-4F91-B059-76BAA91811EE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E5A3BAF-5B34-4E3D-A0C3-02A09EF334A5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5D1F039-9B39-4B19-8E9E-67B0AD674E38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C304DF-756D-484D-B847-B26F2E1E7BE3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AC304DF-756D-484D-B847-B26F2E1E7BE3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31797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85001E7-71A1-4344-8695-74CEAD92971E}" type="slidenum">
              <a:rPr lang="ru-RU" altLang="ru-RU" smtClean="0">
                <a:solidFill>
                  <a:prstClr val="black"/>
                </a:solidFill>
              </a:rPr>
              <a:pPr eaLnBrk="1" hangingPunct="1"/>
              <a:t>32</a:t>
            </a:fld>
            <a:endParaRPr lang="ru-RU" altLang="ru-RU" smtClean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045990-8948-4CED-916A-D021F68E1974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7642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433F85E-0C03-45BF-BDBD-8E8279BB48FA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EB6E991-C4CE-422B-9B00-78EBB03F4221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E98915-5C76-4595-BFA4-94488BBD1892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71AE63A-F917-4B6B-8EB3-E30263652A9F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038E559-B402-4A87-AD88-AF90340D6AA8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F92F5D-D40D-4610-8FAE-E6C15452E442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0E113-8A24-4269-AFE1-E186F32C8AEF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443038" y="2971800"/>
            <a:ext cx="7313612" cy="990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443038" y="4191000"/>
            <a:ext cx="7313612" cy="14478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17E3B-4F1C-4DCB-A669-05BBA1EC66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704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83177-5489-48FB-A19F-D4CEC8A311C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0815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34200" y="274638"/>
            <a:ext cx="1827213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478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62E1F4-DD4D-443D-B751-E83C5BB6EEC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337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7800" y="274638"/>
            <a:ext cx="7313613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447800" y="1600200"/>
            <a:ext cx="7313613" cy="4525963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89D77-6A82-4F8C-AC71-AF8B51EE832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03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14CC4-F340-4006-AFAE-D06F0EB4242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9658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07A6-08F7-4E17-9414-14DA323137E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8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798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80013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B1EA6-A966-4B3F-9A15-DDE536B2B5E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2129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0DAD6-713F-4D73-A1DA-A02ECC5F3F1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6722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B38F02-515C-44EC-BAE5-5B59A95EAF0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742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2AC2D-CC84-4D01-8EE8-1265B617FD3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023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92E242-8EFE-496E-977E-16941152FE9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410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49093-61FE-4139-B923-F434B6719E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9169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274638"/>
            <a:ext cx="73136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31361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3038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524625"/>
            <a:ext cx="2895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524625"/>
            <a:ext cx="2133600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6E12F5E-A030-4408-A0FA-97D90E5A161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2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21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3.jpeg"/><Relationship Id="rId10" Type="http://schemas.openxmlformats.org/officeDocument/2006/relationships/image" Target="../media/image66.jpeg"/><Relationship Id="rId4" Type="http://schemas.openxmlformats.org/officeDocument/2006/relationships/image" Target="../media/image21.jpg"/><Relationship Id="rId9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hdphoto" Target="../media/hdphoto1.wdp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21.jp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35.jpeg"/><Relationship Id="rId4" Type="http://schemas.openxmlformats.org/officeDocument/2006/relationships/image" Target="../media/image3.gif"/><Relationship Id="rId9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2882186" y="6524625"/>
            <a:ext cx="3561814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/>
              <a:t>27.11.2018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88000" y="1412775"/>
            <a:ext cx="7345362" cy="3672408"/>
          </a:xfrm>
        </p:spPr>
        <p:txBody>
          <a:bodyPr/>
          <a:lstStyle/>
          <a:p>
            <a:pPr eaLnBrk="1" hangingPunct="1"/>
            <a:endParaRPr lang="ru-RU" altLang="ru-RU" sz="2400" dirty="0" smtClean="0"/>
          </a:p>
          <a:p>
            <a:pPr algn="ctr" eaLnBrk="1" hangingPunct="1"/>
            <a:r>
              <a:rPr lang="ru-RU" altLang="ru-RU" sz="2500" b="1" dirty="0" smtClean="0"/>
              <a:t>ПРОЕКТ БЮДЖЕТА</a:t>
            </a:r>
            <a:r>
              <a:rPr lang="ru-RU" altLang="ru-RU" sz="2500" dirty="0" smtClean="0"/>
              <a:t> </a:t>
            </a:r>
          </a:p>
          <a:p>
            <a:pPr algn="ctr" eaLnBrk="1" hangingPunct="1"/>
            <a:r>
              <a:rPr lang="ru-RU" altLang="ru-RU" sz="2500" dirty="0" smtClean="0"/>
              <a:t>МУНИЦИПАЛЬНОГО ОБРАЗОВАНИЯ «СВЕТОГОРСКОЕ ГОРОДСКОЕ ПОСЕЛЕНИЕ» ВЫБОРГСКОГО РАЙОНА ЛЕНИНГРАДСКОЙ ОБЛАСТИ НА 2019 ГОД И ПЛАНОВЫЙ ПЕРИОД 2020 И 2021 ГОДОВ»</a:t>
            </a:r>
          </a:p>
          <a:p>
            <a:pPr algn="ctr" eaLnBrk="1" hangingPunct="1"/>
            <a:r>
              <a:rPr lang="ru-RU" altLang="ru-RU" sz="2500" dirty="0" smtClean="0"/>
              <a:t>Публичные слушания</a:t>
            </a:r>
          </a:p>
        </p:txBody>
      </p:sp>
      <p:pic>
        <p:nvPicPr>
          <p:cNvPr id="11268" name="Picture 4" descr="\\admfs\doc\Мягкова О\от Коноваловой О\фото для презент\герб3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279" y="380507"/>
            <a:ext cx="1254441" cy="11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999" y="46210"/>
            <a:ext cx="3302349" cy="180280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" y="12970"/>
            <a:ext cx="3198255" cy="18360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92451"/>
            <a:ext cx="3627116" cy="20249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715" y="4813363"/>
            <a:ext cx="3672000" cy="2024906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3086621" y="365951"/>
            <a:ext cx="3533632" cy="4529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39498" y="3224269"/>
            <a:ext cx="2036280" cy="132912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Налоговые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доходы </a:t>
            </a:r>
            <a:endParaRPr lang="ru-RU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67 847,4 тыс.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63824" y="3241131"/>
            <a:ext cx="2069030" cy="13330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Неналоговые доходы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41 066,6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тыс. руб. </a:t>
            </a:r>
            <a:endParaRPr lang="ru-RU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5292000" y="1505053"/>
            <a:ext cx="3281602" cy="1183598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rgbClr val="000000"/>
                </a:solidFill>
                <a:latin typeface="Arial Black" panose="020B0A04020102020204" pitchFamily="34" charset="0"/>
              </a:rPr>
              <a:t>Безвозмездные </a:t>
            </a:r>
            <a:r>
              <a:rPr lang="ru-RU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поступления</a:t>
            </a:r>
          </a:p>
          <a:p>
            <a:pPr lvl="0" algn="ctr"/>
            <a:r>
              <a:rPr lang="ru-RU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57 284,2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тыс. руб.</a:t>
            </a:r>
            <a:r>
              <a:rPr lang="ru-RU" b="1" dirty="0" smtClean="0">
                <a:solidFill>
                  <a:srgbClr val="000000"/>
                </a:solidFill>
                <a:latin typeface="Arial Black" panose="020B0A04020102020204" pitchFamily="34" charset="0"/>
              </a:rPr>
              <a:t> </a:t>
            </a:r>
            <a:endParaRPr lang="ru-RU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920000">
            <a:off x="3181967" y="969937"/>
            <a:ext cx="576064" cy="402847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низ 29"/>
          <p:cNvSpPr/>
          <p:nvPr/>
        </p:nvSpPr>
        <p:spPr>
          <a:xfrm rot="-2520000">
            <a:off x="5812688" y="940355"/>
            <a:ext cx="576064" cy="449463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Овал 1030"/>
          <p:cNvSpPr/>
          <p:nvPr/>
        </p:nvSpPr>
        <p:spPr>
          <a:xfrm>
            <a:off x="673597" y="1435248"/>
            <a:ext cx="4196280" cy="126805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</a:rPr>
              <a:t>Собственные </a:t>
            </a:r>
            <a:r>
              <a:rPr lang="ru-RU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108 914,0 тыс. руб.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65,6 %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36" name="Прямоугольник 1035"/>
          <p:cNvSpPr/>
          <p:nvPr/>
        </p:nvSpPr>
        <p:spPr>
          <a:xfrm>
            <a:off x="853582" y="4681738"/>
            <a:ext cx="1008112" cy="31485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40,9%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118995" y="4691577"/>
            <a:ext cx="985996" cy="3148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24,7%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6465145" y="2748373"/>
            <a:ext cx="1008112" cy="314859"/>
          </a:xfrm>
          <a:prstGeom prst="rect">
            <a:avLst/>
          </a:prstGeom>
          <a:solidFill>
            <a:srgbClr val="00B0F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34,4%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920000">
            <a:off x="1398810" y="2765056"/>
            <a:ext cx="415055" cy="356349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-720000">
            <a:off x="3414379" y="2787302"/>
            <a:ext cx="380640" cy="393789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168384492"/>
              </p:ext>
            </p:extLst>
          </p:nvPr>
        </p:nvGraphicFramePr>
        <p:xfrm>
          <a:off x="4644000" y="3210074"/>
          <a:ext cx="4365967" cy="3461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28916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 animBg="1"/>
      <p:bldP spid="1031" grpId="0" animBg="1"/>
      <p:bldGraphic spid="18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75000"/>
                <a:alpha val="2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pPr algn="ctr"/>
            <a:r>
              <a:rPr lang="ru-RU" altLang="ru-RU" sz="2400" b="1" dirty="0"/>
              <a:t>СТРУКТУРА БЕЗВОЗМЕЗДНЫХ ПОСТУПЛЕНИЙ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70079"/>
              </p:ext>
            </p:extLst>
          </p:nvPr>
        </p:nvGraphicFramePr>
        <p:xfrm>
          <a:off x="252000" y="548680"/>
          <a:ext cx="8676484" cy="619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707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2"/>
            <a:ext cx="7313613" cy="777875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РАСХОДОВ</a:t>
            </a:r>
            <a:br>
              <a:rPr lang="ru-RU" altLang="ru-RU" sz="2400" b="1" dirty="0"/>
            </a:br>
            <a:r>
              <a:rPr lang="ru-RU" altLang="ru-RU" sz="2400" b="1" dirty="0"/>
              <a:t> </a:t>
            </a:r>
            <a:r>
              <a:rPr lang="ru-RU" altLang="ru-RU" sz="2400" b="1" dirty="0" smtClean="0"/>
              <a:t>166 миллионов 198 </a:t>
            </a:r>
            <a:r>
              <a:rPr lang="ru-RU" altLang="ru-RU" sz="2400" b="1" dirty="0"/>
              <a:t>тысяч </a:t>
            </a:r>
            <a:r>
              <a:rPr lang="ru-RU" altLang="ru-RU" sz="2400" b="1" dirty="0" smtClean="0"/>
              <a:t>240 </a:t>
            </a:r>
            <a:r>
              <a:rPr lang="ru-RU" altLang="ru-RU" sz="2400" b="1" dirty="0"/>
              <a:t>рублей</a:t>
            </a:r>
            <a:endParaRPr lang="ru-RU" altLang="ru-RU" sz="2400" b="1" dirty="0" smtClean="0"/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1339764"/>
              </p:ext>
            </p:extLst>
          </p:nvPr>
        </p:nvGraphicFramePr>
        <p:xfrm>
          <a:off x="939976" y="1125000"/>
          <a:ext cx="7992887" cy="534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3778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90000"/>
              </a:schemeClr>
            </a:gs>
            <a:gs pos="50000">
              <a:schemeClr val="accent1">
                <a:lumMod val="85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6"/>
          <p:cNvSpPr>
            <a:spLocks noGrp="1" noChangeArrowheads="1"/>
          </p:cNvSpPr>
          <p:nvPr>
            <p:ph type="title"/>
          </p:nvPr>
        </p:nvSpPr>
        <p:spPr>
          <a:xfrm>
            <a:off x="1214414" y="44624"/>
            <a:ext cx="7667625" cy="455439"/>
          </a:xfrm>
          <a:noFill/>
        </p:spPr>
        <p:txBody>
          <a:bodyPr/>
          <a:lstStyle/>
          <a:p>
            <a:pPr algn="ctr" eaLnBrk="1" hangingPunct="1"/>
            <a:r>
              <a:rPr lang="ru-RU" altLang="ru-RU" sz="1500" b="1" dirty="0" smtClean="0"/>
              <a:t>РАСХОДЫ ПО МУНИЦИПАЛЬНЫМ ПРОГРАММАМ</a:t>
            </a:r>
            <a:br>
              <a:rPr lang="ru-RU" altLang="ru-RU" sz="1500" b="1" dirty="0" smtClean="0"/>
            </a:br>
            <a:r>
              <a:rPr lang="ru-RU" altLang="ru-RU" sz="1500" b="1" dirty="0" smtClean="0"/>
              <a:t>109 миллионов 035 тысяч 900 рублей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7765923"/>
              </p:ext>
            </p:extLst>
          </p:nvPr>
        </p:nvGraphicFramePr>
        <p:xfrm>
          <a:off x="180000" y="580183"/>
          <a:ext cx="4691433" cy="5840836"/>
        </p:xfrm>
        <a:graphic>
          <a:graphicData uri="http://schemas.openxmlformats.org/drawingml/2006/table">
            <a:tbl>
              <a:tblPr/>
              <a:tblGrid>
                <a:gridCol w="4691433">
                  <a:extLst>
                    <a:ext uri="{9D8B030D-6E8A-4147-A177-3AD203B41FA5}">
                      <a16:colId xmlns:a16="http://schemas.microsoft.com/office/drawing/2014/main" val="4039637034"/>
                    </a:ext>
                  </a:extLst>
                </a:gridCol>
              </a:tblGrid>
              <a:tr h="347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Информационное обеспечение деятельности администрации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3683169"/>
                  </a:ext>
                </a:extLst>
              </a:tr>
              <a:tr h="40786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Информатизация администрации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5724470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форм местного самоуправления и социальной активности населения на территории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57031"/>
                  </a:ext>
                </a:extLst>
              </a:tr>
              <a:tr h="2947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Молодежь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261061"/>
                  </a:ext>
                </a:extLst>
              </a:tr>
              <a:tr h="3258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Культура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3982533"/>
                  </a:ext>
                </a:extLst>
              </a:tr>
              <a:tr h="3148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муниципальной службы в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9166764"/>
                  </a:ext>
                </a:extLst>
              </a:tr>
              <a:tr h="516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устойчивого функционирования и развития коммунальной и инженерной инфраструктуры и повышение энергоэффективности на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2543329"/>
                  </a:ext>
                </a:extLst>
              </a:tr>
              <a:tr h="5162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правопорядка, профилактика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правонарушений, терроризма, экстремизма и межнациональных отношений в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7442061"/>
                  </a:ext>
                </a:extLst>
              </a:tr>
              <a:tr h="3342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пожарной безопасности в МО "СГП"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6191199"/>
                  </a:ext>
                </a:extLst>
              </a:tr>
              <a:tr h="6851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Защита населения и территорий от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чрезвычайных ситуаций природного и техногенного характера, развитие гражданской обороны и обеспечение безопасности людей на водных объектах в МО«СГП»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8490237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физической культуры и массового спорта МО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6567392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Развитие и поддержка малого и среднего предпринимательства в МО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9043529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Повышение уровня благоустройства территорий населенных пунктов МО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087856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Обеспечение качественным жильем на территории муниципального образования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2941812"/>
                  </a:ext>
                </a:extLst>
              </a:tr>
              <a:tr h="347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Формирование комфортной городской среды на территории муниципального образования «СГП»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447859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217568" y="679012"/>
            <a:ext cx="489840" cy="223828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217568" y="1044090"/>
            <a:ext cx="356987" cy="225217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04104" y="1388797"/>
            <a:ext cx="591896" cy="234978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04103" y="1743265"/>
            <a:ext cx="231897" cy="192842"/>
          </a:xfrm>
          <a:prstGeom prst="rect">
            <a:avLst/>
          </a:prstGeom>
          <a:solidFill>
            <a:srgbClr val="0070C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189772" y="2037619"/>
            <a:ext cx="2406228" cy="228024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04103" y="2377075"/>
            <a:ext cx="231897" cy="199414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209111" y="2746419"/>
            <a:ext cx="791963" cy="241912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209111" y="3262118"/>
            <a:ext cx="226889" cy="216024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217568" y="3718842"/>
            <a:ext cx="273840" cy="240081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209134" y="4240811"/>
            <a:ext cx="210085" cy="222203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197390" y="4704149"/>
            <a:ext cx="995036" cy="205804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5190845" y="5022358"/>
            <a:ext cx="87053" cy="219891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5197390" y="5396763"/>
            <a:ext cx="3182133" cy="224181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5209111" y="5794807"/>
            <a:ext cx="747921" cy="243682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5217568" y="6191444"/>
            <a:ext cx="561628" cy="233365"/>
          </a:xfrm>
          <a:prstGeom prst="rect">
            <a:avLst/>
          </a:prstGeom>
          <a:solidFill>
            <a:srgbClr val="0070C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843459" y="650476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2,6%</a:t>
            </a:r>
            <a:endParaRPr lang="ru-RU" sz="14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707408" y="992666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1,4%</a:t>
            </a:r>
            <a:endParaRPr lang="ru-RU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766197" y="1338821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3,5%</a:t>
            </a:r>
            <a:endParaRPr lang="ru-RU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551186" y="1681082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0,6%</a:t>
            </a:r>
            <a:endParaRPr lang="ru-RU" sz="14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7626339" y="2003628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30,8%</a:t>
            </a:r>
            <a:endParaRPr lang="ru-RU" sz="1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506784" y="2311405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0,7%</a:t>
            </a:r>
            <a:endParaRPr lang="ru-RU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988012" y="2685608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6,5%</a:t>
            </a:r>
            <a:endParaRPr lang="ru-RU" sz="1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574555" y="3216309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0,6%</a:t>
            </a:r>
            <a:endParaRPr lang="ru-RU" sz="1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506784" y="3662157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0,8%</a:t>
            </a:r>
            <a:endParaRPr lang="ru-RU" sz="14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5506784" y="4219324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0,5%</a:t>
            </a:r>
            <a:endParaRPr lang="ru-RU" sz="14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6220051" y="4643760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9,6%</a:t>
            </a:r>
            <a:endParaRPr lang="ru-RU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396061" y="4964550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0,1%</a:t>
            </a:r>
            <a:endParaRPr lang="ru-RU" sz="1400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8352000" y="5354964"/>
            <a:ext cx="7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35,8%</a:t>
            </a:r>
            <a:endParaRPr lang="ru-RU" sz="1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090070" y="5775458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5,3%</a:t>
            </a:r>
            <a:endParaRPr lang="ru-RU" sz="1400" b="1" dirty="0"/>
          </a:p>
        </p:txBody>
      </p:sp>
      <p:sp>
        <p:nvSpPr>
          <p:cNvPr id="39" name="TextBox 38"/>
          <p:cNvSpPr txBox="1"/>
          <p:nvPr/>
        </p:nvSpPr>
        <p:spPr>
          <a:xfrm>
            <a:off x="5957032" y="6185980"/>
            <a:ext cx="75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/>
              <a:t>1,9%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79782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1275" name="Rectangle 48"/>
          <p:cNvSpPr>
            <a:spLocks noGrp="1" noChangeArrowheads="1"/>
          </p:cNvSpPr>
          <p:nvPr>
            <p:ph type="title"/>
          </p:nvPr>
        </p:nvSpPr>
        <p:spPr>
          <a:xfrm>
            <a:off x="1447800" y="142875"/>
            <a:ext cx="7313613" cy="128587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«Информационное обеспечение деятельности администрации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1276" name="Прямоугольник 44"/>
          <p:cNvSpPr>
            <a:spLocks noChangeArrowheads="1"/>
          </p:cNvSpPr>
          <p:nvPr/>
        </p:nvSpPr>
        <p:spPr bwMode="auto">
          <a:xfrm>
            <a:off x="1660525" y="1464083"/>
            <a:ext cx="460532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публикация нормативно-правовых актов и информации о деятельности органов местного самоуправления</a:t>
            </a:r>
          </a:p>
          <a:p>
            <a:pPr algn="just" eaLnBrk="1" hangingPunct="1"/>
            <a:r>
              <a:rPr lang="ru-RU" altLang="ru-RU" sz="1600" i="1" dirty="0"/>
              <a:t> </a:t>
            </a:r>
            <a:r>
              <a:rPr lang="ru-RU" altLang="ru-RU" sz="1600" i="1" dirty="0" smtClean="0"/>
              <a:t>             </a:t>
            </a:r>
            <a:r>
              <a:rPr lang="ru-RU" altLang="ru-RU" sz="1600" dirty="0" smtClean="0"/>
              <a:t>(</a:t>
            </a:r>
            <a:r>
              <a:rPr lang="ru-RU" altLang="ru-RU" sz="1600" b="1" dirty="0" smtClean="0"/>
              <a:t>2</a:t>
            </a:r>
            <a:r>
              <a:rPr lang="ru-RU" altLang="ru-RU" sz="1600" b="1" i="1" dirty="0" smtClean="0"/>
              <a:t> </a:t>
            </a:r>
            <a:r>
              <a:rPr lang="ru-RU" altLang="ru-RU" sz="1600" b="1" i="1" dirty="0"/>
              <a:t>миллиона </a:t>
            </a:r>
            <a:r>
              <a:rPr lang="ru-RU" altLang="ru-RU" sz="1600" b="1" i="1" dirty="0" smtClean="0"/>
              <a:t>750 </a:t>
            </a:r>
            <a:r>
              <a:rPr lang="ru-RU" altLang="ru-RU" sz="1600" b="1" i="1" dirty="0"/>
              <a:t>тысяч рублей</a:t>
            </a:r>
            <a:r>
              <a:rPr lang="ru-RU" altLang="ru-RU" sz="1600" i="1" dirty="0" smtClean="0"/>
              <a:t>);</a:t>
            </a:r>
            <a:endParaRPr lang="ru-RU" altLang="ru-RU" sz="1600" i="1" dirty="0">
              <a:solidFill>
                <a:srgbClr val="000000"/>
              </a:solidFill>
            </a:endParaRPr>
          </a:p>
        </p:txBody>
      </p:sp>
      <p:sp>
        <p:nvSpPr>
          <p:cNvPr id="11278" name="Прямоугольник 43"/>
          <p:cNvSpPr>
            <a:spLocks noChangeArrowheads="1"/>
          </p:cNvSpPr>
          <p:nvPr/>
        </p:nvSpPr>
        <p:spPr bwMode="auto">
          <a:xfrm>
            <a:off x="1871712" y="3789000"/>
            <a:ext cx="6465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проведение </a:t>
            </a:r>
            <a:r>
              <a:rPr lang="ru-RU" altLang="ru-RU" sz="1600" i="1" dirty="0"/>
              <a:t>совещаний, </a:t>
            </a:r>
            <a:r>
              <a:rPr lang="ru-RU" altLang="ru-RU" sz="1600" i="1" dirty="0" smtClean="0"/>
              <a:t>конференций, собраний, круглых столов, печать  информационных буклетов, сборников и др.</a:t>
            </a:r>
          </a:p>
          <a:p>
            <a:pPr algn="just" eaLnBrk="1" hangingPunct="1"/>
            <a:r>
              <a:rPr lang="ru-RU" altLang="ru-RU" sz="1600" dirty="0" smtClean="0"/>
              <a:t>                                   (</a:t>
            </a:r>
            <a:r>
              <a:rPr lang="ru-RU" altLang="ru-RU" sz="1600" b="1" i="1" dirty="0" smtClean="0"/>
              <a:t>50 тысяч рублей</a:t>
            </a:r>
            <a:r>
              <a:rPr lang="ru-RU" altLang="ru-RU" sz="1600" dirty="0" smtClean="0"/>
              <a:t>).</a:t>
            </a:r>
            <a:r>
              <a:rPr lang="ru-RU" altLang="ru-RU" sz="1600" i="1" dirty="0" smtClean="0"/>
              <a:t> </a:t>
            </a:r>
            <a:endParaRPr lang="ru-RU" altLang="ru-RU" sz="1600" b="1" dirty="0">
              <a:solidFill>
                <a:srgbClr val="000000"/>
              </a:solidFill>
            </a:endParaRPr>
          </a:p>
        </p:txBody>
      </p:sp>
      <p:pic>
        <p:nvPicPr>
          <p:cNvPr id="1028" name="Picture 4" descr="http://www.tpp-cherepovets.ru/uploaded/konferenci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655330"/>
            <a:ext cx="4204200" cy="1725670"/>
          </a:xfrm>
          <a:prstGeom prst="rect">
            <a:avLst/>
          </a:prstGeom>
          <a:noFill/>
          <a:effectLst>
            <a:glow rad="165100">
              <a:schemeClr val="accent1">
                <a:satMod val="175000"/>
                <a:alpha val="40000"/>
              </a:schemeClr>
            </a:glow>
            <a:softEdge rad="63500"/>
          </a:effectLst>
        </p:spPr>
      </p:pic>
      <p:sp>
        <p:nvSpPr>
          <p:cNvPr id="10" name="Загнутый угол 9"/>
          <p:cNvSpPr/>
          <p:nvPr/>
        </p:nvSpPr>
        <p:spPr>
          <a:xfrm>
            <a:off x="522344" y="2349000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2 800,0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56" y="1080908"/>
            <a:ext cx="2304037" cy="2910638"/>
          </a:xfrm>
          <a:prstGeom prst="rect">
            <a:avLst/>
          </a:prstGeom>
          <a:effectLst>
            <a:softEdge rad="228600"/>
          </a:effectLst>
          <a:scene3d>
            <a:camera prst="orthographicFront">
              <a:rot lat="0" lon="0" rev="4200000"/>
            </a:camera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/>
      <p:bldP spid="1127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99" name="Rectangle 48"/>
          <p:cNvSpPr>
            <a:spLocks noGrp="1" noChangeArrowheads="1"/>
          </p:cNvSpPr>
          <p:nvPr>
            <p:ph type="title"/>
          </p:nvPr>
        </p:nvSpPr>
        <p:spPr>
          <a:xfrm>
            <a:off x="972000" y="333000"/>
            <a:ext cx="7789413" cy="922362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«Информатизация администрации МО «Светогорское городское поселение»</a:t>
            </a:r>
          </a:p>
        </p:txBody>
      </p:sp>
      <p:sp>
        <p:nvSpPr>
          <p:cNvPr id="12300" name="Прямоугольник 44"/>
          <p:cNvSpPr>
            <a:spLocks noChangeArrowheads="1"/>
          </p:cNvSpPr>
          <p:nvPr/>
        </p:nvSpPr>
        <p:spPr bwMode="auto">
          <a:xfrm>
            <a:off x="1952831" y="1225454"/>
            <a:ext cx="69651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обеспечение доступа в Интернет, содержание  официального сайта                                                   (</a:t>
            </a:r>
            <a:r>
              <a:rPr lang="ru-RU" altLang="ru-RU" sz="1400" b="1" i="1" dirty="0" smtClean="0"/>
              <a:t>9 тысяч      рублей</a:t>
            </a:r>
            <a:r>
              <a:rPr lang="ru-RU" altLang="ru-RU" sz="1400" i="1" dirty="0" smtClean="0"/>
              <a:t>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>
                <a:solidFill>
                  <a:srgbClr val="000000"/>
                </a:solidFill>
              </a:rPr>
              <a:t>совершенствование системы информационного обеспечения                                          (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803 тысячи 300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>
                <a:solidFill>
                  <a:srgbClr val="000000"/>
                </a:solidFill>
              </a:rPr>
              <a:t>закупка оборудования, установка программного обеспечения, содержание ремонт   оборудования, информационно-техническое  сопровождение  систем                            (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460 тысяч  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>
                <a:solidFill>
                  <a:srgbClr val="000000"/>
                </a:solidFill>
              </a:rPr>
              <a:t>приобретение комплекса защиты  информационных  систем  и ресурсов</a:t>
            </a:r>
          </a:p>
          <a:p>
            <a:pPr algn="just" eaLnBrk="1" hangingPunct="1"/>
            <a:r>
              <a:rPr lang="ru-RU" altLang="ru-RU" sz="1400" i="1" dirty="0" smtClean="0">
                <a:solidFill>
                  <a:srgbClr val="000000"/>
                </a:solidFill>
              </a:rPr>
              <a:t>(</a:t>
            </a:r>
            <a:r>
              <a:rPr lang="ru-RU" altLang="ru-RU" sz="1400" b="1" i="1" dirty="0" smtClean="0">
                <a:solidFill>
                  <a:srgbClr val="000000"/>
                </a:solidFill>
              </a:rPr>
              <a:t>253 тысячи 400 рублей</a:t>
            </a:r>
            <a:r>
              <a:rPr lang="ru-RU" altLang="ru-RU" sz="1400" i="1" dirty="0" smtClean="0">
                <a:solidFill>
                  <a:srgbClr val="000000"/>
                </a:solidFill>
              </a:rPr>
              <a:t>).</a:t>
            </a:r>
          </a:p>
          <a:p>
            <a:pPr eaLnBrk="1" hangingPunct="1">
              <a:buFont typeface="Wingdings" pitchFamily="2" charset="2"/>
              <a:buChar char="§"/>
            </a:pPr>
            <a:endParaRPr lang="ru-RU" altLang="ru-RU" sz="1400" i="1" dirty="0">
              <a:solidFill>
                <a:srgbClr val="000000"/>
              </a:solidFill>
            </a:endParaRPr>
          </a:p>
        </p:txBody>
      </p:sp>
      <p:pic>
        <p:nvPicPr>
          <p:cNvPr id="36865" name="Picture 1" descr="\\admfs\doc\СФ\ПРОЕКТ БЮДЖЕТА 2017-2019\картинки\orgtehnik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6000" y="4077000"/>
            <a:ext cx="4562018" cy="252706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" name="Загнутый угол 7"/>
          <p:cNvSpPr/>
          <p:nvPr/>
        </p:nvSpPr>
        <p:spPr>
          <a:xfrm>
            <a:off x="101919" y="1472661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1 525,7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00" y="3472223"/>
            <a:ext cx="3298751" cy="2448000"/>
          </a:xfrm>
          <a:prstGeom prst="rect">
            <a:avLst/>
          </a:prstGeom>
          <a:effectLst>
            <a:softEdge rad="63500"/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3323" name="Rectangle 48"/>
          <p:cNvSpPr>
            <a:spLocks noGrp="1" noChangeArrowheads="1"/>
          </p:cNvSpPr>
          <p:nvPr>
            <p:ph type="title"/>
          </p:nvPr>
        </p:nvSpPr>
        <p:spPr>
          <a:xfrm>
            <a:off x="1044000" y="281980"/>
            <a:ext cx="7907913" cy="1338064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«Развитие форм местного самоуправления и социальной активности населения на территории администрации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3324" name="Прямоугольник 44"/>
          <p:cNvSpPr>
            <a:spLocks noChangeArrowheads="1"/>
          </p:cNvSpPr>
          <p:nvPr/>
        </p:nvSpPr>
        <p:spPr bwMode="auto">
          <a:xfrm>
            <a:off x="1954212" y="1818984"/>
            <a:ext cx="6793788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мероприятия  по реализации областного закона от 14 декабря 2012 года № 95-оз </a:t>
            </a:r>
            <a:r>
              <a:rPr lang="ru-RU" altLang="ru-RU" sz="1400" b="1" i="1" dirty="0" smtClean="0"/>
              <a:t>(100 тысяч рублей);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мероприятия по реализации областного закона от 15 января 2018 года</a:t>
            </a:r>
            <a:br>
              <a:rPr lang="ru-RU" altLang="ru-RU" sz="1400" i="1" dirty="0" smtClean="0"/>
            </a:br>
            <a:r>
              <a:rPr lang="ru-RU" altLang="ru-RU" sz="1400" i="1" dirty="0" smtClean="0"/>
              <a:t>№ 3-оз </a:t>
            </a:r>
            <a:r>
              <a:rPr lang="ru-RU" altLang="ru-RU" sz="1400" b="1" i="1" dirty="0" smtClean="0"/>
              <a:t>(2 миллиона 457 тысяч 600 рублей);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подготовка, изготовление, распространение материалов информационно-просветительского  характера, разъясняющих основные  положения избирательного  законодательства, прав и обязанностей избирателей</a:t>
            </a:r>
            <a:br>
              <a:rPr lang="ru-RU" altLang="ru-RU" sz="1400" i="1" dirty="0" smtClean="0"/>
            </a:br>
            <a:r>
              <a:rPr lang="ru-RU" altLang="ru-RU" sz="1400" b="1" i="1" dirty="0" smtClean="0"/>
              <a:t>(1 миллион 38 тысяч рублей);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организация поздравлений жителей с памятными датами в истории муниципального образования и страны </a:t>
            </a:r>
            <a:r>
              <a:rPr lang="ru-RU" altLang="ru-RU" sz="1400" b="1" i="1" dirty="0" smtClean="0"/>
              <a:t>(218 тысяч рублей);</a:t>
            </a:r>
          </a:p>
        </p:txBody>
      </p:sp>
      <p:pic>
        <p:nvPicPr>
          <p:cNvPr id="34818" name="Picture 2" descr="http://www.eduportal44.ru/Buy/DocLib/obshhestvennyj_sove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7286" y="4264690"/>
            <a:ext cx="1943999" cy="1180309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/>
            <a:lightRig rig="threePt" dir="t"/>
          </a:scene3d>
          <a:sp3d z="6350"/>
        </p:spPr>
      </p:pic>
      <p:sp>
        <p:nvSpPr>
          <p:cNvPr id="8" name="Загнутый угол 7"/>
          <p:cNvSpPr/>
          <p:nvPr/>
        </p:nvSpPr>
        <p:spPr>
          <a:xfrm>
            <a:off x="68477" y="1620044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3 813,6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0" y="4264692"/>
            <a:ext cx="2880000" cy="2044307"/>
          </a:xfrm>
          <a:prstGeom prst="rect">
            <a:avLst/>
          </a:prstGeom>
          <a:effectLst>
            <a:softEdge rad="38100"/>
          </a:effectLst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572" y="4264691"/>
            <a:ext cx="2937427" cy="2044307"/>
          </a:xfrm>
          <a:prstGeom prst="rect">
            <a:avLst/>
          </a:prstGeom>
          <a:effectLst>
            <a:softEdge rad="38100"/>
          </a:effectLst>
          <a:scene3d>
            <a:camera prst="orthographicFront">
              <a:rot lat="0" lon="0" rev="21000000"/>
            </a:camera>
            <a:lightRig rig="threePt" dir="t"/>
          </a:scene3d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5371" name="Rectangle 48"/>
          <p:cNvSpPr>
            <a:spLocks noGrp="1" noChangeArrowheads="1"/>
          </p:cNvSpPr>
          <p:nvPr>
            <p:ph type="title"/>
          </p:nvPr>
        </p:nvSpPr>
        <p:spPr>
          <a:xfrm>
            <a:off x="1330325" y="274861"/>
            <a:ext cx="7313613" cy="95062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«Молодежь»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5372" name="Прямоугольник 44"/>
          <p:cNvSpPr>
            <a:spLocks noChangeArrowheads="1"/>
          </p:cNvSpPr>
          <p:nvPr/>
        </p:nvSpPr>
        <p:spPr bwMode="auto">
          <a:xfrm>
            <a:off x="1089831" y="1648639"/>
            <a:ext cx="64913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мероприятия </a:t>
            </a:r>
            <a:r>
              <a:rPr lang="ru-RU" altLang="ru-RU" sz="1600" i="1" dirty="0"/>
              <a:t>в сфере молодежной </a:t>
            </a:r>
            <a:r>
              <a:rPr lang="ru-RU" altLang="ru-RU" sz="1600" i="1" dirty="0" smtClean="0"/>
              <a:t>политики (</a:t>
            </a:r>
            <a:r>
              <a:rPr lang="ru-RU" altLang="ru-RU" sz="1600" b="1" i="1" dirty="0" smtClean="0"/>
              <a:t>250  тысяч рублей</a:t>
            </a:r>
            <a:r>
              <a:rPr lang="ru-RU" altLang="ru-RU" sz="1600" i="1" dirty="0" smtClean="0"/>
              <a:t>);</a:t>
            </a:r>
            <a:endParaRPr lang="ru-RU" altLang="ru-RU" sz="1600" i="1" dirty="0"/>
          </a:p>
        </p:txBody>
      </p:sp>
      <p:sp>
        <p:nvSpPr>
          <p:cNvPr id="15373" name="Прямоугольник 42"/>
          <p:cNvSpPr>
            <a:spLocks noChangeArrowheads="1"/>
          </p:cNvSpPr>
          <p:nvPr/>
        </p:nvSpPr>
        <p:spPr bwMode="auto">
          <a:xfrm>
            <a:off x="972000" y="4956886"/>
            <a:ext cx="59301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создание </a:t>
            </a:r>
            <a:r>
              <a:rPr lang="ru-RU" altLang="ru-RU" sz="1600" i="1" dirty="0"/>
              <a:t>временных рабочих мест для трудоустройства несовершеннолетних </a:t>
            </a:r>
            <a:r>
              <a:rPr lang="ru-RU" altLang="ru-RU" sz="1600" i="1" dirty="0" smtClean="0"/>
              <a:t>(</a:t>
            </a:r>
            <a:r>
              <a:rPr lang="ru-RU" altLang="ru-RU" sz="1600" b="1" i="1" dirty="0" smtClean="0"/>
              <a:t>400 </a:t>
            </a:r>
            <a:r>
              <a:rPr lang="ru-RU" altLang="ru-RU" sz="1600" b="1" i="1" dirty="0"/>
              <a:t>тысяч </a:t>
            </a:r>
            <a:r>
              <a:rPr lang="ru-RU" altLang="ru-RU" sz="1600" b="1" i="1" dirty="0" smtClean="0"/>
              <a:t>рублей</a:t>
            </a:r>
            <a:r>
              <a:rPr lang="ru-RU" altLang="ru-RU" sz="1600" i="1" dirty="0" smtClean="0"/>
              <a:t>)</a:t>
            </a:r>
            <a:endParaRPr lang="ru-RU" altLang="ru-RU" sz="1600" i="1" dirty="0"/>
          </a:p>
        </p:txBody>
      </p:sp>
      <p:sp>
        <p:nvSpPr>
          <p:cNvPr id="22" name="TextBox 21"/>
          <p:cNvSpPr txBox="1"/>
          <p:nvPr/>
        </p:nvSpPr>
        <p:spPr>
          <a:xfrm>
            <a:off x="3132000" y="1225486"/>
            <a:ext cx="3312000" cy="400110"/>
          </a:xfrm>
          <a:prstGeom prst="rect">
            <a:avLst/>
          </a:prstGeom>
          <a:solidFill>
            <a:srgbClr val="FFFFCC"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650</a:t>
            </a:r>
            <a:r>
              <a:rPr lang="ru-RU" altLang="ru-RU" sz="2000" b="1" i="1" dirty="0" smtClean="0"/>
              <a:t> </a:t>
            </a:r>
            <a:r>
              <a:rPr lang="ru-RU" altLang="ru-RU" sz="2000" b="1" i="1" dirty="0"/>
              <a:t>тысяч рублей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31" y="2206582"/>
            <a:ext cx="7554108" cy="2734418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0" y="5249274"/>
            <a:ext cx="3600000" cy="1530000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2" grpId="0"/>
      <p:bldP spid="1537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6395" name="Rectangle 48"/>
          <p:cNvSpPr>
            <a:spLocks noGrp="1" noChangeArrowheads="1"/>
          </p:cNvSpPr>
          <p:nvPr>
            <p:ph type="title"/>
          </p:nvPr>
        </p:nvSpPr>
        <p:spPr>
          <a:xfrm>
            <a:off x="1260000" y="275138"/>
            <a:ext cx="7313613" cy="71437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«Культура</a:t>
            </a:r>
            <a:br>
              <a:rPr lang="ru-RU" altLang="ru-RU" sz="2000" b="1" i="1" dirty="0" smtClean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16397" name="Прямоугольник 42"/>
          <p:cNvSpPr>
            <a:spLocks noChangeArrowheads="1"/>
          </p:cNvSpPr>
          <p:nvPr/>
        </p:nvSpPr>
        <p:spPr bwMode="auto">
          <a:xfrm>
            <a:off x="1980000" y="1045981"/>
            <a:ext cx="6728939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предоставление субсидии МБУ «КСК  г. Светогорска» на организацию деятельности клубных формирований и формирований самодеятельного народного творчества, библиотечное, библиографическое и информационное обслуживание пользователей библиотек  и на содержание (эксплуатацию) имущества, находящегося в государственной (муниципальной) собственности (</a:t>
            </a:r>
            <a:r>
              <a:rPr lang="ru-RU" altLang="ru-RU" sz="1600" b="1" i="1" dirty="0" smtClean="0"/>
              <a:t>21 миллион 174 тысячи 300 рублей);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мероприятия на обеспечение выплат стимулирующего характера работникам муниципальных учреждений культуры (</a:t>
            </a:r>
            <a:r>
              <a:rPr lang="ru-RU" altLang="ru-RU" sz="1600" b="1" i="1" dirty="0" smtClean="0"/>
              <a:t>10 миллионов 752 тысячи </a:t>
            </a:r>
            <a:r>
              <a:rPr lang="ru-RU" altLang="ru-RU" sz="1600" b="1" i="1" dirty="0"/>
              <a:t>2</a:t>
            </a:r>
            <a:r>
              <a:rPr lang="ru-RU" altLang="ru-RU" sz="1600" b="1" i="1" dirty="0" smtClean="0"/>
              <a:t>00 рублей</a:t>
            </a:r>
            <a:r>
              <a:rPr lang="ru-RU" altLang="ru-RU" sz="16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мероприятия в сфере культуры (</a:t>
            </a:r>
            <a:r>
              <a:rPr lang="ru-RU" altLang="ru-RU" sz="1600" b="1" i="1" dirty="0" smtClean="0"/>
              <a:t>1 миллион 600 тысяч рублей</a:t>
            </a:r>
            <a:r>
              <a:rPr lang="ru-RU" altLang="ru-RU" sz="1600" i="1" dirty="0" smtClean="0"/>
              <a:t>)</a:t>
            </a:r>
            <a:endParaRPr lang="ru-RU" altLang="ru-RU" sz="1600" i="1" dirty="0"/>
          </a:p>
        </p:txBody>
      </p:sp>
      <p:pic>
        <p:nvPicPr>
          <p:cNvPr id="2" name="Picture 4" descr="http://v-chelny.ru/images/uploads/2016-03-11/god_kulturi_biblioteka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96" y="3357000"/>
            <a:ext cx="1837957" cy="1647701"/>
          </a:xfrm>
          <a:prstGeom prst="rect">
            <a:avLst/>
          </a:prstGeom>
          <a:noFill/>
          <a:effectLst>
            <a:softEdge rad="25400"/>
          </a:effectLst>
          <a:scene3d>
            <a:camera prst="orthographicFront">
              <a:rot lat="0" lon="0" rev="1200000"/>
            </a:camera>
            <a:lightRig rig="threePt" dir="t"/>
          </a:scene3d>
        </p:spPr>
      </p:pic>
      <p:sp>
        <p:nvSpPr>
          <p:cNvPr id="10" name="Загнутый угол 9"/>
          <p:cNvSpPr/>
          <p:nvPr/>
        </p:nvSpPr>
        <p:spPr>
          <a:xfrm>
            <a:off x="129088" y="1020171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33 526,5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726" y="4365000"/>
            <a:ext cx="3482274" cy="2401810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000" y="4077000"/>
            <a:ext cx="3231325" cy="2362324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7419" name="Rectangle 48"/>
          <p:cNvSpPr>
            <a:spLocks noGrp="1" noChangeArrowheads="1"/>
          </p:cNvSpPr>
          <p:nvPr>
            <p:ph type="title"/>
          </p:nvPr>
        </p:nvSpPr>
        <p:spPr>
          <a:xfrm>
            <a:off x="1260000" y="340905"/>
            <a:ext cx="7313613" cy="762815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«Развитие муниципальной службы в МО «Светогорское городское поселение»</a:t>
            </a:r>
          </a:p>
        </p:txBody>
      </p:sp>
      <p:sp>
        <p:nvSpPr>
          <p:cNvPr id="17420" name="Прямоугольник 42"/>
          <p:cNvSpPr>
            <a:spLocks noChangeArrowheads="1"/>
          </p:cNvSpPr>
          <p:nvPr/>
        </p:nvSpPr>
        <p:spPr bwMode="auto">
          <a:xfrm>
            <a:off x="1964532" y="1269000"/>
            <a:ext cx="5422881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направление муниципальных служащих на курсы повышения квалификации, организация дистанционного обучения муниципальных служащих (</a:t>
            </a:r>
            <a:r>
              <a:rPr lang="ru-RU" altLang="ru-RU" sz="1600" b="1" i="1" dirty="0" smtClean="0"/>
              <a:t>100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обеспечение муниципальных служащих справочной, нормативной, аналитической, методической, правовой информацией               (</a:t>
            </a:r>
            <a:r>
              <a:rPr lang="ru-RU" altLang="ru-RU" sz="1600" b="1" i="1" dirty="0" smtClean="0"/>
              <a:t>513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обеспечение своевременного и качественного проведения обязательных предварительных и периодических медицинских осмотров работников (диспансеризация муниципальных служащих) (</a:t>
            </a:r>
            <a:r>
              <a:rPr lang="ru-RU" altLang="ru-RU" sz="1600" b="1" i="1" dirty="0" smtClean="0"/>
              <a:t>90 тысяч рублей</a:t>
            </a:r>
            <a:r>
              <a:rPr lang="ru-RU" altLang="ru-RU" sz="1600" i="1" dirty="0" smtClean="0"/>
              <a:t>)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endParaRPr lang="ru-RU" altLang="ru-RU" sz="1400" i="1" dirty="0"/>
          </a:p>
        </p:txBody>
      </p:sp>
      <p:pic>
        <p:nvPicPr>
          <p:cNvPr id="24578" name="Picture 2" descr="http://www.cnmvl.ru/upload/3D-villain-training-of-high-definition-pictures-346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100" y="4437000"/>
            <a:ext cx="3528000" cy="2175314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8" name="Загнутый угол 7"/>
          <p:cNvSpPr/>
          <p:nvPr/>
        </p:nvSpPr>
        <p:spPr>
          <a:xfrm>
            <a:off x="113620" y="1638316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703,0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1413000"/>
            <a:ext cx="1553100" cy="2232000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76" y="4516657"/>
            <a:ext cx="3748924" cy="2016000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6000" y="2376661"/>
            <a:ext cx="7632848" cy="1800000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ru-RU" sz="2800" b="1" i="1" dirty="0" smtClean="0">
                <a:ln>
                  <a:solidFill>
                    <a:schemeClr val="accent4"/>
                  </a:solidFill>
                </a:ln>
                <a:solidFill>
                  <a:schemeClr val="tx1"/>
                </a:solidFill>
              </a:rPr>
              <a:t>Проект бюджета МО «Светогорское городское поселение» на 2019 год и плановый период 2020-2021 годов подготовлен в соответствии:</a:t>
            </a:r>
            <a:endParaRPr lang="ru-RU" sz="2800" b="1" i="1" dirty="0">
              <a:ln>
                <a:solidFill>
                  <a:schemeClr val="accent4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95162" y="443454"/>
            <a:ext cx="1262857" cy="19332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9730" y="550992"/>
            <a:ext cx="1262187" cy="182566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87" y="545588"/>
            <a:ext cx="1204654" cy="18310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00" y="530988"/>
            <a:ext cx="1208629" cy="1788771"/>
          </a:xfrm>
          <a:prstGeom prst="rect">
            <a:avLst/>
          </a:prstGeom>
        </p:spPr>
      </p:pic>
      <p:sp>
        <p:nvSpPr>
          <p:cNvPr id="16" name="Вертикальный свиток 15"/>
          <p:cNvSpPr/>
          <p:nvPr/>
        </p:nvSpPr>
        <p:spPr>
          <a:xfrm>
            <a:off x="972000" y="4285060"/>
            <a:ext cx="2330180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</a:rPr>
              <a:t>Положение о бюджетном процессе МО «Светогорское городское поселение»</a:t>
            </a:r>
            <a:endParaRPr lang="ru-RU" sz="1600" dirty="0">
              <a:solidFill>
                <a:srgbClr val="000000"/>
              </a:solidFill>
            </a:endParaRPr>
          </a:p>
        </p:txBody>
      </p:sp>
      <p:sp>
        <p:nvSpPr>
          <p:cNvPr id="17" name="Вертикальный свиток 16"/>
          <p:cNvSpPr/>
          <p:nvPr/>
        </p:nvSpPr>
        <p:spPr>
          <a:xfrm>
            <a:off x="3417730" y="4290464"/>
            <a:ext cx="2415793" cy="2036265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Прогноз социально-экономического развития МО «Светогорское городское поселение»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9" name="Вертикальный свиток 18"/>
          <p:cNvSpPr/>
          <p:nvPr/>
        </p:nvSpPr>
        <p:spPr>
          <a:xfrm>
            <a:off x="5868000" y="4285060"/>
            <a:ext cx="2853917" cy="2041669"/>
          </a:xfrm>
          <a:prstGeom prst="verticalScroll">
            <a:avLst/>
          </a:prstGeom>
          <a:solidFill>
            <a:srgbClr val="EEDC9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Основные направления бюджетной и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налоговой 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политики МО </a:t>
            </a:r>
            <a:r>
              <a:rPr lang="ru-RU" sz="16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«Светогорское городское поселение</a:t>
            </a:r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»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gat-a.ru/upload/information_system_17/2/2/1/item_221/small_information_items_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938" y="5058558"/>
            <a:ext cx="2592685" cy="16129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media.tastedby.me/cache/5c/02/5c025b5fabe18c7ce5915218fb382bf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0" y="2144303"/>
            <a:ext cx="2021150" cy="1417393"/>
          </a:xfrm>
          <a:prstGeom prst="rect">
            <a:avLst/>
          </a:prstGeom>
          <a:noFill/>
          <a:effectLst>
            <a:softEdge rad="63500"/>
          </a:effectLst>
          <a:scene3d>
            <a:camera prst="orthographicFront">
              <a:rot lat="0" lon="0" rev="204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8443" name="Rectangle 48"/>
          <p:cNvSpPr>
            <a:spLocks noGrp="1" noChangeArrowheads="1"/>
          </p:cNvSpPr>
          <p:nvPr>
            <p:ph type="title"/>
          </p:nvPr>
        </p:nvSpPr>
        <p:spPr>
          <a:xfrm>
            <a:off x="1260000" y="374599"/>
            <a:ext cx="7313613" cy="142875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«Обеспечение устойчивого функционирования и развития коммунальной и инженерной инфраструктуры и повышение энергоэффективности на территории  МО «Светогорское городское поселение»</a:t>
            </a:r>
          </a:p>
        </p:txBody>
      </p:sp>
      <p:sp>
        <p:nvSpPr>
          <p:cNvPr id="18444" name="Прямоугольник 42"/>
          <p:cNvSpPr>
            <a:spLocks noChangeArrowheads="1"/>
          </p:cNvSpPr>
          <p:nvPr/>
        </p:nvSpPr>
        <p:spPr bwMode="auto">
          <a:xfrm>
            <a:off x="2022231" y="1917000"/>
            <a:ext cx="528576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капитальный ремонт объектов коммунального хозяйства (ремонт насоса на БМК в п. Лесогорский и др. на территории МО</a:t>
            </a:r>
            <a:br>
              <a:rPr lang="ru-RU" altLang="ru-RU" sz="1600" i="1" dirty="0" smtClean="0"/>
            </a:br>
            <a:r>
              <a:rPr lang="ru-RU" altLang="ru-RU" sz="1600" i="1" dirty="0" smtClean="0"/>
              <a:t>(</a:t>
            </a:r>
            <a:r>
              <a:rPr lang="ru-RU" altLang="ru-RU" sz="1600" b="1" i="1" dirty="0" smtClean="0"/>
              <a:t>200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содержание объектов коммунального хозяйства:  обслуживания участка труб дренажно-ливневой системы (</a:t>
            </a:r>
            <a:r>
              <a:rPr lang="ru-RU" altLang="ru-RU" sz="1600" b="1" i="1" dirty="0" smtClean="0"/>
              <a:t>6 миллионов 800 тысяч рублей</a:t>
            </a:r>
            <a:r>
              <a:rPr lang="ru-RU" altLang="ru-RU" sz="1600" i="1" dirty="0" smtClean="0"/>
              <a:t>);</a:t>
            </a:r>
          </a:p>
        </p:txBody>
      </p:sp>
      <p:sp>
        <p:nvSpPr>
          <p:cNvPr id="11" name="Загнутый угол 10"/>
          <p:cNvSpPr/>
          <p:nvPr/>
        </p:nvSpPr>
        <p:spPr>
          <a:xfrm>
            <a:off x="180000" y="2080018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7 000,0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3732882"/>
            <a:ext cx="2378824" cy="1784118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31" y="4071898"/>
            <a:ext cx="3068070" cy="2300102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9467" name="Rectangle 48"/>
          <p:cNvSpPr>
            <a:spLocks noGrp="1" noChangeArrowheads="1"/>
          </p:cNvSpPr>
          <p:nvPr>
            <p:ph type="title"/>
          </p:nvPr>
        </p:nvSpPr>
        <p:spPr>
          <a:xfrm>
            <a:off x="1188000" y="291689"/>
            <a:ext cx="7313613" cy="142875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«Обеспечение правопорядка, профилактика правонарушений, терроризма, экстремизма и межнациональных отношений в МО «Светогорское городское поселение»</a:t>
            </a:r>
          </a:p>
        </p:txBody>
      </p:sp>
      <p:sp>
        <p:nvSpPr>
          <p:cNvPr id="19468" name="Прямоугольник 42"/>
          <p:cNvSpPr>
            <a:spLocks noChangeArrowheads="1"/>
          </p:cNvSpPr>
          <p:nvPr/>
        </p:nvSpPr>
        <p:spPr bwMode="auto">
          <a:xfrm>
            <a:off x="1991827" y="1922233"/>
            <a:ext cx="677676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расширение аппаратно-программного комплекса автоматизированной информационной системы «Безопасный город» (</a:t>
            </a:r>
            <a:r>
              <a:rPr lang="ru-RU" altLang="ru-RU" sz="1600" b="1" i="1" dirty="0" smtClean="0"/>
              <a:t>300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обслуживание аппаратно-программного комплекса автоматизированной информационной системы «Безопасный город» (</a:t>
            </a:r>
            <a:r>
              <a:rPr lang="ru-RU" altLang="ru-RU" sz="1600" b="1" i="1" dirty="0" smtClean="0"/>
              <a:t>275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обеспечение деятельности добровольной народной дружины</a:t>
            </a:r>
            <a:br>
              <a:rPr lang="ru-RU" altLang="ru-RU" sz="1600" i="1" dirty="0" smtClean="0"/>
            </a:br>
            <a:r>
              <a:rPr lang="ru-RU" altLang="ru-RU" sz="1600" i="1" dirty="0" smtClean="0"/>
              <a:t>г. Светогорска  (</a:t>
            </a:r>
            <a:r>
              <a:rPr lang="ru-RU" altLang="ru-RU" sz="1600" b="1" i="1" dirty="0" smtClean="0"/>
              <a:t>15 тысяч рублей</a:t>
            </a:r>
            <a:r>
              <a:rPr lang="ru-RU" altLang="ru-RU" sz="1600" i="1" dirty="0" smtClean="0"/>
              <a:t>)</a:t>
            </a:r>
            <a:endParaRPr lang="ru-RU" altLang="ru-RU" sz="1600" i="1" dirty="0"/>
          </a:p>
        </p:txBody>
      </p:sp>
      <p:pic>
        <p:nvPicPr>
          <p:cNvPr id="2052" name="Picture 4" descr="http://www.magnus-group.ru/images/upload/2e3fe7f462d9d79c7802538162774c4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0" y="3871623"/>
            <a:ext cx="7920000" cy="28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нутый угол 9"/>
          <p:cNvSpPr/>
          <p:nvPr/>
        </p:nvSpPr>
        <p:spPr>
          <a:xfrm>
            <a:off x="150053" y="1483548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590,0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onvisage.ru/images1/5762e8de12f5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6043" y="2861857"/>
            <a:ext cx="2778546" cy="176686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00" y="4149000"/>
            <a:ext cx="2592000" cy="19506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491" name="Rectangle 48"/>
          <p:cNvSpPr>
            <a:spLocks noGrp="1" noChangeArrowheads="1"/>
          </p:cNvSpPr>
          <p:nvPr>
            <p:ph type="title"/>
          </p:nvPr>
        </p:nvSpPr>
        <p:spPr>
          <a:xfrm>
            <a:off x="1476000" y="239228"/>
            <a:ext cx="7440709" cy="99736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«Обеспечение пожарной безопасности в МО «Светогорское городское поселение»</a:t>
            </a:r>
          </a:p>
        </p:txBody>
      </p:sp>
      <p:sp>
        <p:nvSpPr>
          <p:cNvPr id="20492" name="Прямоугольник 42"/>
          <p:cNvSpPr>
            <a:spLocks noChangeArrowheads="1"/>
          </p:cNvSpPr>
          <p:nvPr/>
        </p:nvSpPr>
        <p:spPr bwMode="auto">
          <a:xfrm>
            <a:off x="1924904" y="1471477"/>
            <a:ext cx="6912000" cy="278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обслуживание </a:t>
            </a:r>
            <a:r>
              <a:rPr lang="ru-RU" altLang="ru-RU" sz="1600" i="1" dirty="0"/>
              <a:t>и проверка на водоотдачу кранов внутреннего противопожарного водоснабжения </a:t>
            </a:r>
            <a:r>
              <a:rPr lang="ru-RU" altLang="ru-RU" sz="1600" i="1" dirty="0" smtClean="0"/>
              <a:t>(</a:t>
            </a:r>
            <a:r>
              <a:rPr lang="ru-RU" altLang="ru-RU" sz="1600" b="1" i="1" dirty="0" smtClean="0"/>
              <a:t>20 </a:t>
            </a:r>
            <a:r>
              <a:rPr lang="ru-RU" altLang="ru-RU" sz="1600" b="1" i="1" dirty="0"/>
              <a:t>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обслуживание и проверка на водоотдачу гидрантов наружного противопожарного водоснабжения ( </a:t>
            </a:r>
            <a:r>
              <a:rPr lang="ru-RU" altLang="ru-RU" sz="1600" b="1" i="1" dirty="0" smtClean="0"/>
              <a:t>100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содержание гидрантов наружного противопожарного водоснабжения (</a:t>
            </a:r>
            <a:r>
              <a:rPr lang="ru-RU" altLang="ru-RU" sz="1600" b="1" i="1" dirty="0" smtClean="0"/>
              <a:t>100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ремонт, поставка  и установка  гидрантов наружного противопожарного водоснабжения г.Светогорска,                             </a:t>
            </a:r>
            <a:r>
              <a:rPr lang="ru-RU" altLang="ru-RU" sz="1600" i="1" dirty="0" err="1" smtClean="0"/>
              <a:t>пгт</a:t>
            </a:r>
            <a:r>
              <a:rPr lang="ru-RU" altLang="ru-RU" sz="1600" i="1" dirty="0" smtClean="0"/>
              <a:t>. Лесогорский  (</a:t>
            </a:r>
            <a:r>
              <a:rPr lang="ru-RU" altLang="ru-RU" sz="1600" b="1" i="1" dirty="0" smtClean="0"/>
              <a:t>100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создание пожарных водоемов (</a:t>
            </a:r>
            <a:r>
              <a:rPr lang="ru-RU" altLang="ru-RU" sz="1600" b="1" i="1" dirty="0" smtClean="0"/>
              <a:t>530 тысяч рублей</a:t>
            </a:r>
            <a:r>
              <a:rPr lang="ru-RU" altLang="ru-RU" sz="1600" i="1" dirty="0" smtClean="0"/>
              <a:t>);</a:t>
            </a:r>
          </a:p>
          <a:p>
            <a:pPr eaLnBrk="1" hangingPunct="1"/>
            <a:endParaRPr lang="ru-RU" altLang="ru-RU" sz="1470" i="1" dirty="0"/>
          </a:p>
        </p:txBody>
      </p:sp>
      <p:sp>
        <p:nvSpPr>
          <p:cNvPr id="9" name="Загнутый угол 8"/>
          <p:cNvSpPr/>
          <p:nvPr/>
        </p:nvSpPr>
        <p:spPr>
          <a:xfrm>
            <a:off x="73992" y="957202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850,0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4" y="4628718"/>
            <a:ext cx="3635515" cy="1968282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1515" name="Rectangle 48"/>
          <p:cNvSpPr>
            <a:spLocks noGrp="1" noChangeArrowheads="1"/>
          </p:cNvSpPr>
          <p:nvPr>
            <p:ph type="title"/>
          </p:nvPr>
        </p:nvSpPr>
        <p:spPr>
          <a:xfrm>
            <a:off x="1044000" y="332999"/>
            <a:ext cx="7773089" cy="1598231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объектах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в МО «Светогорское городское поселение»</a:t>
            </a:r>
          </a:p>
        </p:txBody>
      </p:sp>
      <p:sp>
        <p:nvSpPr>
          <p:cNvPr id="21516" name="Прямоугольник 42"/>
          <p:cNvSpPr>
            <a:spLocks noChangeArrowheads="1"/>
          </p:cNvSpPr>
          <p:nvPr/>
        </p:nvSpPr>
        <p:spPr bwMode="auto">
          <a:xfrm>
            <a:off x="2124000" y="2220452"/>
            <a:ext cx="6143625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создание специализированного мобильного подразделения водных спасателей для патрулирования в необорудованных местах массового отдыха населения (</a:t>
            </a:r>
            <a:r>
              <a:rPr lang="ru-RU" altLang="ru-RU" sz="1600" b="1" i="1" dirty="0" smtClean="0"/>
              <a:t>195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оказание услуг по обеспечению  готовности к оперативному реагированию на ЧС ситуации и проведению работ по их ликвидации (</a:t>
            </a:r>
            <a:r>
              <a:rPr lang="ru-RU" altLang="ru-RU" sz="1600" b="1" i="1" dirty="0" smtClean="0"/>
              <a:t>300 тысяч рублей</a:t>
            </a:r>
            <a:r>
              <a:rPr lang="ru-RU" altLang="ru-RU" sz="1600" i="1" dirty="0" smtClean="0"/>
              <a:t>);</a:t>
            </a:r>
          </a:p>
          <a:p>
            <a:pPr algn="just" eaLnBrk="1" hangingPunct="1"/>
            <a:endParaRPr lang="ru-RU" altLang="ru-RU" sz="1200" i="1" dirty="0"/>
          </a:p>
        </p:txBody>
      </p:sp>
      <p:pic>
        <p:nvPicPr>
          <p:cNvPr id="1026" name="Picture 2" descr="http://u9086.mass.hc.ru/%D0%9E%D0%91%D0%96_5_%D0%BA%D0%BB%D0%B0%D1%81%D1%81/15.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00" y="3933000"/>
            <a:ext cx="4896000" cy="23760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нутый угол 1"/>
          <p:cNvSpPr/>
          <p:nvPr/>
        </p:nvSpPr>
        <p:spPr>
          <a:xfrm>
            <a:off x="105866" y="1946461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495,0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</a:t>
            </a:r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руб.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000" y="4510222"/>
            <a:ext cx="3179974" cy="2062778"/>
          </a:xfrm>
          <a:prstGeom prst="rect">
            <a:avLst/>
          </a:prstGeom>
          <a:effectLst>
            <a:softEdge rad="889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3563" name="Rectangle 48"/>
          <p:cNvSpPr>
            <a:spLocks noGrp="1" noChangeArrowheads="1"/>
          </p:cNvSpPr>
          <p:nvPr>
            <p:ph type="title"/>
          </p:nvPr>
        </p:nvSpPr>
        <p:spPr>
          <a:xfrm>
            <a:off x="1260000" y="367897"/>
            <a:ext cx="7313613" cy="942414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«Развитие физической культуры и массового спорта в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23564" name="Прямоугольник 42"/>
          <p:cNvSpPr>
            <a:spLocks noChangeArrowheads="1"/>
          </p:cNvSpPr>
          <p:nvPr/>
        </p:nvSpPr>
        <p:spPr bwMode="auto">
          <a:xfrm>
            <a:off x="2112096" y="1348372"/>
            <a:ext cx="663235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предоставление субсидии МБУ «КСК г. Светогорска» на проведение занятий физкультурно-спортивной  направленности по месту проживания граждан и организацию и проведение официальных физкультурных (физкультурно-оздоровительных мероприятий) (</a:t>
            </a:r>
            <a:r>
              <a:rPr lang="ru-RU" altLang="ru-RU" sz="1600" b="1" i="1" dirty="0" smtClean="0"/>
              <a:t>10 миллионов 36 тысяч 600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мероприятия в области физкультуры и спорта (</a:t>
            </a:r>
            <a:r>
              <a:rPr lang="ru-RU" altLang="ru-RU" sz="1600" b="1" i="1" dirty="0" smtClean="0"/>
              <a:t>350 тысяч рублей</a:t>
            </a:r>
            <a:r>
              <a:rPr lang="ru-RU" altLang="ru-RU" sz="1600" i="1" dirty="0" smtClean="0"/>
              <a:t>)</a:t>
            </a:r>
            <a:endParaRPr lang="ru-RU" altLang="ru-RU" sz="1600" i="1" dirty="0"/>
          </a:p>
        </p:txBody>
      </p:sp>
      <p:pic>
        <p:nvPicPr>
          <p:cNvPr id="3076" name="Picture 4" descr="http://stnmedia.ru/_data/objects/0001/1677/ic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3141000"/>
            <a:ext cx="2792522" cy="23040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нутый угол 7"/>
          <p:cNvSpPr/>
          <p:nvPr/>
        </p:nvSpPr>
        <p:spPr>
          <a:xfrm>
            <a:off x="252000" y="1149461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10 386,6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7" name="Picture 37" descr="6d5a1dfb9545c58b95b25d1f8b543358_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8" y="3448536"/>
            <a:ext cx="2880000" cy="2356464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608" y="4416966"/>
            <a:ext cx="3315392" cy="2383138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3-tub-ru.yandex.net/i?id=28de255828ddb157d6c9409ab92ed984&amp;n=33&amp;h=245&amp;w=35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806" y="3717000"/>
            <a:ext cx="4239393" cy="186811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4587" name="Rectangle 48"/>
          <p:cNvSpPr>
            <a:spLocks noGrp="1" noChangeArrowheads="1"/>
          </p:cNvSpPr>
          <p:nvPr>
            <p:ph type="title"/>
          </p:nvPr>
        </p:nvSpPr>
        <p:spPr>
          <a:xfrm>
            <a:off x="1116000" y="236547"/>
            <a:ext cx="7313613" cy="996920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«Развитие и поддержка малого и среднего предпринимательства в</a:t>
            </a:r>
            <a:r>
              <a:rPr lang="ru-RU" altLang="ru-RU" sz="2000" b="1" i="1" dirty="0">
                <a:solidFill>
                  <a:srgbClr val="000000"/>
                </a:solidFill>
              </a:rPr>
              <a:t/>
            </a:r>
            <a:br>
              <a:rPr lang="ru-RU" altLang="ru-RU" sz="2000" b="1" i="1" dirty="0">
                <a:solidFill>
                  <a:srgbClr val="000000"/>
                </a:solidFill>
              </a:rPr>
            </a:br>
            <a:r>
              <a:rPr lang="ru-RU" altLang="ru-RU" sz="2000" b="1" i="1" dirty="0" smtClean="0">
                <a:solidFill>
                  <a:srgbClr val="000000"/>
                </a:solidFill>
              </a:rPr>
              <a:t>МО «Светогорское городское поселение»</a:t>
            </a:r>
          </a:p>
        </p:txBody>
      </p:sp>
      <p:sp>
        <p:nvSpPr>
          <p:cNvPr id="24588" name="Прямоугольник 42"/>
          <p:cNvSpPr>
            <a:spLocks noChangeArrowheads="1"/>
          </p:cNvSpPr>
          <p:nvPr/>
        </p:nvSpPr>
        <p:spPr bwMode="auto">
          <a:xfrm>
            <a:off x="1942504" y="1400571"/>
            <a:ext cx="6838402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организация </a:t>
            </a:r>
            <a:r>
              <a:rPr lang="ru-RU" altLang="ru-RU" sz="1500" i="1" dirty="0"/>
              <a:t>обучающих и информационных семинаров, тренингов по актуальным темам </a:t>
            </a:r>
            <a:r>
              <a:rPr lang="ru-RU" altLang="ru-RU" sz="1500" i="1" dirty="0" smtClean="0"/>
              <a:t>(</a:t>
            </a:r>
            <a:r>
              <a:rPr lang="ru-RU" altLang="ru-RU" sz="1500" b="1" i="1" dirty="0" smtClean="0"/>
              <a:t>55 </a:t>
            </a:r>
            <a:r>
              <a:rPr lang="ru-RU" altLang="ru-RU" sz="1500" b="1" i="1" dirty="0"/>
              <a:t>тысяч рублей</a:t>
            </a:r>
            <a:r>
              <a:rPr lang="ru-RU" altLang="ru-RU" sz="15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подготовка мультимедийных продуктов, разработка, издание и распространение информационных материалов, размещение информации на страницах муниципальной газеты «</a:t>
            </a:r>
            <a:r>
              <a:rPr lang="ru-RU" altLang="ru-RU" sz="1500" i="1" dirty="0" err="1" smtClean="0"/>
              <a:t>Вуокса</a:t>
            </a:r>
            <a:r>
              <a:rPr lang="ru-RU" altLang="ru-RU" sz="1500" i="1" dirty="0" smtClean="0"/>
              <a:t>», посвященных вопросам малого и среднего предпринимательства  (</a:t>
            </a:r>
            <a:r>
              <a:rPr lang="ru-RU" altLang="ru-RU" sz="1500" b="1" i="1" dirty="0" smtClean="0"/>
              <a:t>25 тысяч рублей</a:t>
            </a:r>
            <a:r>
              <a:rPr lang="ru-RU" altLang="ru-RU" sz="15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500" i="1" dirty="0" smtClean="0"/>
              <a:t>организация и проведение мероприятий по  награждению субъектов малого и среднего предпринимательства достигших наибольших результатов по итогам  работы за год (</a:t>
            </a:r>
            <a:r>
              <a:rPr lang="ru-RU" altLang="ru-RU" sz="1500" b="1" i="1" dirty="0" smtClean="0"/>
              <a:t>30 тысяч рублей</a:t>
            </a:r>
            <a:r>
              <a:rPr lang="ru-RU" altLang="ru-RU" sz="1500" i="1" dirty="0" smtClean="0"/>
              <a:t>);</a:t>
            </a:r>
          </a:p>
        </p:txBody>
      </p:sp>
      <p:sp>
        <p:nvSpPr>
          <p:cNvPr id="8" name="Загнутый угол 7"/>
          <p:cNvSpPr/>
          <p:nvPr/>
        </p:nvSpPr>
        <p:spPr>
          <a:xfrm>
            <a:off x="108000" y="1989000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110,0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4797000"/>
            <a:ext cx="3600000" cy="1868116"/>
          </a:xfrm>
          <a:prstGeom prst="rect">
            <a:avLst/>
          </a:prstGeom>
          <a:effectLst>
            <a:softEdge rad="508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1" y="4179149"/>
            <a:ext cx="3023760" cy="2006988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001" y="3483570"/>
            <a:ext cx="2326412" cy="169907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waterpump.ru/assets/files/2013/02/1292583972_p202-fona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000" y="1240352"/>
            <a:ext cx="1861461" cy="2705274"/>
          </a:xfrm>
          <a:prstGeom prst="rect">
            <a:avLst/>
          </a:prstGeom>
          <a:noFill/>
          <a:effectLst>
            <a:softEdge rad="127000"/>
          </a:effectLst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1" name="Rectangle 48"/>
          <p:cNvSpPr>
            <a:spLocks noGrp="1" noChangeArrowheads="1"/>
          </p:cNvSpPr>
          <p:nvPr>
            <p:ph type="title"/>
          </p:nvPr>
        </p:nvSpPr>
        <p:spPr>
          <a:xfrm>
            <a:off x="1489321" y="227013"/>
            <a:ext cx="7313613" cy="981144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«Повышение уровня благоустройства территорий населенных пунктов в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25612" name="Прямоугольник 42"/>
          <p:cNvSpPr>
            <a:spLocks noChangeArrowheads="1"/>
          </p:cNvSpPr>
          <p:nvPr/>
        </p:nvSpPr>
        <p:spPr bwMode="auto">
          <a:xfrm>
            <a:off x="1853744" y="1274908"/>
            <a:ext cx="5742256" cy="252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уличное освещение (</a:t>
            </a:r>
            <a:r>
              <a:rPr lang="ru-RU" altLang="ru-RU" sz="1600" b="1" i="1" dirty="0" smtClean="0"/>
              <a:t>8 </a:t>
            </a:r>
            <a:r>
              <a:rPr lang="ru-RU" altLang="ru-RU" sz="1600" b="1" i="1" dirty="0"/>
              <a:t>миллионов </a:t>
            </a:r>
            <a:r>
              <a:rPr lang="ru-RU" altLang="ru-RU" sz="1600" b="1" i="1" dirty="0" smtClean="0"/>
              <a:t>20 тысяч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содержание улично-дорожной сети (</a:t>
            </a:r>
            <a:r>
              <a:rPr lang="ru-RU" altLang="ru-RU" sz="1600" b="1" i="1" dirty="0" smtClean="0"/>
              <a:t>20 миллионов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организация озеленения территории МО (</a:t>
            </a:r>
            <a:r>
              <a:rPr lang="ru-RU" altLang="ru-RU" sz="1600" b="1" i="1" dirty="0" smtClean="0"/>
              <a:t>1 миллион 100 тысяч 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организация и содержание территорий поселения </a:t>
            </a:r>
          </a:p>
          <a:p>
            <a:pPr eaLnBrk="1" hangingPunct="1"/>
            <a:r>
              <a:rPr lang="ru-RU" altLang="ru-RU" sz="1600" i="1" dirty="0" smtClean="0"/>
              <a:t>      (</a:t>
            </a:r>
            <a:r>
              <a:rPr lang="ru-RU" altLang="ru-RU" sz="1600" b="1" i="1" dirty="0" smtClean="0"/>
              <a:t>4 миллиона 134 тысячи 700 рублей</a:t>
            </a:r>
            <a:r>
              <a:rPr lang="ru-RU" altLang="ru-RU" sz="1600" i="1" dirty="0" smtClean="0"/>
              <a:t>);</a:t>
            </a:r>
          </a:p>
          <a:p>
            <a:pPr marL="285750" indent="-285750" eaLnBrk="1" hangingPunct="1">
              <a:buFont typeface="Wingdings" pitchFamily="2" charset="2"/>
              <a:buChar char="§"/>
            </a:pPr>
            <a:r>
              <a:rPr lang="ru-RU" altLang="ru-RU" sz="1600" i="1" dirty="0" smtClean="0"/>
              <a:t>ремонт и содержание автомобильных дорог </a:t>
            </a:r>
          </a:p>
          <a:p>
            <a:pPr eaLnBrk="1" hangingPunct="1"/>
            <a:r>
              <a:rPr lang="ru-RU" altLang="ru-RU" sz="1600" i="1" dirty="0" smtClean="0"/>
              <a:t>      (</a:t>
            </a:r>
            <a:r>
              <a:rPr lang="ru-RU" altLang="ru-RU" sz="1600" b="1" i="1" dirty="0" smtClean="0"/>
              <a:t>5 миллионов 650 тысяч 100 рублей</a:t>
            </a:r>
            <a:r>
              <a:rPr lang="ru-RU" altLang="ru-RU" sz="1600" i="1" dirty="0" smtClean="0"/>
              <a:t>);</a:t>
            </a:r>
          </a:p>
          <a:p>
            <a:pPr lvl="0" eaLnBrk="1" hangingPunct="1"/>
            <a:endParaRPr lang="ru-RU" altLang="ru-RU" sz="1400" i="1" dirty="0">
              <a:solidFill>
                <a:srgbClr val="000000"/>
              </a:solidFill>
            </a:endParaRPr>
          </a:p>
        </p:txBody>
      </p:sp>
      <p:sp>
        <p:nvSpPr>
          <p:cNvPr id="25617" name="Прямоугольник 48"/>
          <p:cNvSpPr>
            <a:spLocks noChangeArrowheads="1"/>
          </p:cNvSpPr>
          <p:nvPr/>
        </p:nvSpPr>
        <p:spPr bwMode="auto">
          <a:xfrm>
            <a:off x="2214563" y="4643438"/>
            <a:ext cx="6715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400" i="1"/>
          </a:p>
        </p:txBody>
      </p:sp>
      <p:sp>
        <p:nvSpPr>
          <p:cNvPr id="2" name="AutoShape 2" descr="https://im3-tub-ru.yandex.net/i?id=28de255828ddb157d6c9409ab92ed984&amp;n=33&amp;h=245&amp;w=35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0" descr="http://ru.stockfresh.com/thumbs/dashadima/4269659_%D0%B2%D0%B5%D0%BA%D1%82%D0%BE%D1%80%D0%B0-%D0%B4%D0%BE%D1%80%D0%BE%D0%B6%D0%BD%D0%BE%D0%B5-%D1%81%D1%82%D1%80%D0%BE%D0%B8%D1%82%D0%B5%D0%BB%D1%8C%D1%81%D1%82%D0%B2%D0%BE-%D1%81%D1%82%D1%80%D0%BE%D0%B8%D1%82%D0%B5%D0%BB%D1%8C%D1%81%D1%82%D0%B2%D0%BE-%D0%BA%D1%80%D0%B0%D1%81%D0%BD%D1%8B%D0%B9-%D0%B7%D0%B0%D0%B1%D0%BE%D1%80-%D1%82%D1%80%D0%B0%D0%BA%D1%82%D0%BE%D1%80%D0%B0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Загнутый угол 14"/>
          <p:cNvSpPr/>
          <p:nvPr/>
        </p:nvSpPr>
        <p:spPr>
          <a:xfrm>
            <a:off x="2832" y="1464882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38 904,8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163" y="4300983"/>
            <a:ext cx="2632108" cy="201157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207" y="5182643"/>
            <a:ext cx="2160000" cy="1432364"/>
          </a:xfrm>
          <a:prstGeom prst="rect">
            <a:avLst/>
          </a:prstGeom>
          <a:effectLst>
            <a:softEdge rad="381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a8.ptz.ru/sites/default/files/%D0%A0%D0%B5%D0%BC%D0%BE%D0%BD%D1%82%20%D0%BC%D0%BD%D0%BE%D0%B3%D0%BE%D0%BA%D0%B2%D0%B0%D1%80%D1%82%D0%B8%D1%80%D0%BD%D0%BE%D0%B3%D0%BE%20%D0%B4%D0%BE%D0%BC%D0%B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591" y="2762366"/>
            <a:ext cx="4608000" cy="2754634"/>
          </a:xfrm>
          <a:prstGeom prst="rect">
            <a:avLst/>
          </a:prstGeom>
          <a:noFill/>
          <a:effectLst>
            <a:softEdge rad="1016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5" name="Rectangle 48"/>
          <p:cNvSpPr>
            <a:spLocks noGrp="1" noChangeArrowheads="1"/>
          </p:cNvSpPr>
          <p:nvPr>
            <p:ph type="title"/>
          </p:nvPr>
        </p:nvSpPr>
        <p:spPr>
          <a:xfrm>
            <a:off x="1116000" y="345549"/>
            <a:ext cx="7694062" cy="881901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«Обеспечение качественным жильем на территории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26636" name="Прямоугольник 44"/>
          <p:cNvSpPr>
            <a:spLocks noChangeArrowheads="1"/>
          </p:cNvSpPr>
          <p:nvPr/>
        </p:nvSpPr>
        <p:spPr bwMode="auto">
          <a:xfrm>
            <a:off x="1909943" y="1413000"/>
            <a:ext cx="678656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оформление, содержание, обслуживание и ремонт объектов муниципального имущества (</a:t>
            </a:r>
            <a:r>
              <a:rPr lang="ru-RU" altLang="ru-RU" sz="1400" b="1" i="1" dirty="0" smtClean="0"/>
              <a:t>150 тысяч рублей</a:t>
            </a:r>
            <a:r>
              <a:rPr lang="ru-RU" altLang="ru-RU" sz="14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взносы на капитальный ремонт за муниципальные жилые помещения      (</a:t>
            </a:r>
            <a:r>
              <a:rPr lang="ru-RU" altLang="ru-RU" sz="1400" b="1" i="1" dirty="0" smtClean="0"/>
              <a:t>4 миллиона 730 тысяч 700 рублей</a:t>
            </a:r>
            <a:r>
              <a:rPr lang="ru-RU" altLang="ru-RU" sz="1400" i="1" dirty="0" smtClean="0"/>
              <a:t>);</a:t>
            </a:r>
          </a:p>
          <a:p>
            <a:pPr marL="285750" indent="-285750" algn="just" eaLnBrk="1" hangingPunct="1">
              <a:buFont typeface="Wingdings" pitchFamily="2" charset="2"/>
              <a:buChar char="§"/>
            </a:pPr>
            <a:r>
              <a:rPr lang="ru-RU" altLang="ru-RU" sz="1400" i="1" dirty="0" smtClean="0"/>
              <a:t>содержание муниципального жилищного фонда (</a:t>
            </a:r>
            <a:r>
              <a:rPr lang="ru-RU" altLang="ru-RU" sz="1400" b="1" i="1" dirty="0" smtClean="0"/>
              <a:t>800 тысяч рублей</a:t>
            </a:r>
            <a:r>
              <a:rPr lang="ru-RU" altLang="ru-RU" sz="1400" i="1" dirty="0" smtClean="0"/>
              <a:t>)</a:t>
            </a:r>
            <a:endParaRPr lang="ru-RU" altLang="ru-RU" sz="1400" i="1" dirty="0"/>
          </a:p>
        </p:txBody>
      </p:sp>
      <p:sp>
        <p:nvSpPr>
          <p:cNvPr id="8" name="Загнутый угол 7"/>
          <p:cNvSpPr/>
          <p:nvPr/>
        </p:nvSpPr>
        <p:spPr>
          <a:xfrm>
            <a:off x="96635" y="1274908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5 680,7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591" y="4149000"/>
            <a:ext cx="3329409" cy="2448000"/>
          </a:xfrm>
          <a:prstGeom prst="rect">
            <a:avLst/>
          </a:prstGeom>
          <a:effectLst>
            <a:softEdge rad="762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6635" name="Rectangle 48"/>
          <p:cNvSpPr>
            <a:spLocks noGrp="1" noChangeArrowheads="1"/>
          </p:cNvSpPr>
          <p:nvPr>
            <p:ph type="title"/>
          </p:nvPr>
        </p:nvSpPr>
        <p:spPr>
          <a:xfrm>
            <a:off x="1116000" y="299708"/>
            <a:ext cx="7694062" cy="1001283"/>
          </a:xfrm>
        </p:spPr>
        <p:txBody>
          <a:bodyPr/>
          <a:lstStyle/>
          <a:p>
            <a:pPr algn="ctr" eaLnBrk="1" hangingPunct="1"/>
            <a:r>
              <a:rPr lang="ru-RU" altLang="ru-RU" sz="2000" b="1" i="1" dirty="0" smtClean="0">
                <a:solidFill>
                  <a:srgbClr val="000000"/>
                </a:solidFill>
              </a:rPr>
              <a:t>Муниципальная программа </a:t>
            </a:r>
            <a:r>
              <a:rPr lang="ru-RU" altLang="ru-RU" sz="2000" b="1" i="1" dirty="0" smtClean="0"/>
              <a:t>«Формирование комфортной городской среды на территории </a:t>
            </a:r>
            <a:r>
              <a:rPr lang="ru-RU" altLang="ru-RU" sz="2000" b="1" i="1" dirty="0" smtClean="0">
                <a:solidFill>
                  <a:srgbClr val="000000"/>
                </a:solidFill>
              </a:rPr>
              <a:t> МО «Светогорское городское поселение»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91066" y="1257055"/>
            <a:ext cx="7182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>
                <a:latin typeface="+mn-lt"/>
                <a:ea typeface="Calibri" panose="020F0502020204030204" pitchFamily="34" charset="0"/>
              </a:rPr>
              <a:t>ремонт асфальтного покрытия дворовой территории, устройство уличного освещения, установка детских и спортивных комплексов, установка скамеечек и урн </a:t>
            </a:r>
            <a:r>
              <a:rPr lang="ru-RU" sz="1600" i="1" dirty="0" smtClean="0">
                <a:latin typeface="+mn-lt"/>
                <a:ea typeface="Calibri" panose="020F0502020204030204" pitchFamily="34" charset="0"/>
              </a:rPr>
              <a:t>(</a:t>
            </a:r>
            <a:r>
              <a:rPr lang="ru-RU" sz="1600" b="1" i="1" dirty="0" smtClean="0">
                <a:latin typeface="+mn-lt"/>
                <a:ea typeface="Calibri" panose="020F0502020204030204" pitchFamily="34" charset="0"/>
              </a:rPr>
              <a:t>1 миллион</a:t>
            </a:r>
            <a:r>
              <a:rPr lang="ru-RU" sz="1600" i="1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ru-RU" sz="1600" b="1" i="1" dirty="0" smtClean="0">
                <a:latin typeface="+mn-lt"/>
                <a:ea typeface="Calibri" panose="020F0502020204030204" pitchFamily="34" charset="0"/>
              </a:rPr>
              <a:t>333 </a:t>
            </a:r>
            <a:r>
              <a:rPr lang="ru-RU" sz="1600" b="1" i="1" dirty="0">
                <a:latin typeface="+mn-lt"/>
                <a:ea typeface="Calibri" panose="020F0502020204030204" pitchFamily="34" charset="0"/>
              </a:rPr>
              <a:t>тысячи </a:t>
            </a:r>
            <a:r>
              <a:rPr lang="ru-RU" sz="1600" b="1" i="1" dirty="0" smtClean="0">
                <a:latin typeface="+mn-lt"/>
                <a:ea typeface="Calibri" panose="020F0502020204030204" pitchFamily="34" charset="0"/>
              </a:rPr>
              <a:t>334 рубля)</a:t>
            </a:r>
            <a:endParaRPr lang="ru-RU" sz="1600" i="1" dirty="0"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58912" y="3900914"/>
            <a:ext cx="64677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i="1" dirty="0" smtClean="0"/>
              <a:t>Благоустройство городского парка </a:t>
            </a:r>
            <a:r>
              <a:rPr lang="ru-RU" sz="1600" b="1" i="1" dirty="0" smtClean="0"/>
              <a:t>(666 </a:t>
            </a:r>
            <a:r>
              <a:rPr lang="ru-RU" sz="1600" b="1" i="1" dirty="0"/>
              <a:t>тысяч </a:t>
            </a:r>
            <a:r>
              <a:rPr lang="ru-RU" sz="1600" b="1" i="1" dirty="0" smtClean="0"/>
              <a:t>666 рублей)</a:t>
            </a:r>
            <a:endParaRPr lang="ru-RU" sz="1600" b="1" i="1" dirty="0"/>
          </a:p>
        </p:txBody>
      </p:sp>
      <p:sp>
        <p:nvSpPr>
          <p:cNvPr id="11" name="Загнутый угол 10"/>
          <p:cNvSpPr/>
          <p:nvPr/>
        </p:nvSpPr>
        <p:spPr>
          <a:xfrm>
            <a:off x="108000" y="2590051"/>
            <a:ext cx="1850912" cy="1440000"/>
          </a:xfrm>
          <a:prstGeom prst="foldedCorner">
            <a:avLst/>
          </a:prstGeom>
          <a:solidFill>
            <a:srgbClr val="EEDC9C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altLang="ru-RU" sz="2600" b="1" dirty="0" smtClean="0">
                <a:solidFill>
                  <a:srgbClr val="000000"/>
                </a:solidFill>
                <a:latin typeface="Arial" charset="0"/>
              </a:rPr>
              <a:t>2 000,0</a:t>
            </a:r>
            <a:endParaRPr lang="ru-RU" altLang="ru-RU" sz="2600" b="1" dirty="0">
              <a:solidFill>
                <a:srgbClr val="000000"/>
              </a:solidFill>
              <a:latin typeface="Arial" charset="0"/>
            </a:endParaRPr>
          </a:p>
          <a:p>
            <a:pPr lvl="0" algn="ctr"/>
            <a:r>
              <a:rPr lang="ru-RU" altLang="ru-RU" sz="2600" b="1" dirty="0">
                <a:solidFill>
                  <a:srgbClr val="000000"/>
                </a:solidFill>
                <a:latin typeface="Arial" charset="0"/>
              </a:rPr>
              <a:t>тыс. руб.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" y="4362772"/>
            <a:ext cx="2448000" cy="2090227"/>
          </a:xfrm>
          <a:prstGeom prst="rect">
            <a:avLst/>
          </a:prstGeom>
          <a:effectLst>
            <a:softEdge rad="50800"/>
          </a:effectLst>
        </p:spPr>
      </p:pic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6481923"/>
              </p:ext>
            </p:extLst>
          </p:nvPr>
        </p:nvGraphicFramePr>
        <p:xfrm>
          <a:off x="3453369" y="4286304"/>
          <a:ext cx="2952000" cy="2317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4" name="Acrobat Document" r:id="rId6" imgW="8019977" imgH="5676750" progId="AcroExch.Document.DC">
                  <p:embed/>
                </p:oleObj>
              </mc:Choice>
              <mc:Fallback>
                <p:oleObj name="Acrobat Document" r:id="rId6" imgW="8019977" imgH="567675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453369" y="4286304"/>
                        <a:ext cx="2952000" cy="2317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199" y="2039298"/>
            <a:ext cx="2428633" cy="182147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238" y="2025854"/>
            <a:ext cx="2446559" cy="1834919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000" y="4437000"/>
            <a:ext cx="2527035" cy="205839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709053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Grp="1" noChangeArrowheads="1"/>
          </p:cNvSpPr>
          <p:nvPr>
            <p:ph type="title"/>
          </p:nvPr>
        </p:nvSpPr>
        <p:spPr>
          <a:xfrm>
            <a:off x="1279612" y="333902"/>
            <a:ext cx="7313613" cy="777875"/>
          </a:xfrm>
        </p:spPr>
        <p:txBody>
          <a:bodyPr/>
          <a:lstStyle/>
          <a:p>
            <a:pPr algn="ctr" eaLnBrk="1" hangingPunct="1"/>
            <a:r>
              <a:rPr lang="ru-RU" altLang="ru-RU" sz="2400" b="1" dirty="0"/>
              <a:t>СТРУКТУРА РАСХОДОВ</a:t>
            </a:r>
            <a:br>
              <a:rPr lang="ru-RU" altLang="ru-RU" sz="2400" b="1" dirty="0"/>
            </a:br>
            <a:r>
              <a:rPr lang="ru-RU" altLang="ru-RU" sz="2400" b="1" dirty="0"/>
              <a:t> </a:t>
            </a:r>
            <a:r>
              <a:rPr lang="ru-RU" altLang="ru-RU" sz="2400" b="1" dirty="0" smtClean="0"/>
              <a:t>166 миллионов 198 </a:t>
            </a:r>
            <a:r>
              <a:rPr lang="ru-RU" altLang="ru-RU" sz="2400" b="1" dirty="0"/>
              <a:t>тысяч </a:t>
            </a:r>
            <a:r>
              <a:rPr lang="ru-RU" altLang="ru-RU" sz="2400" b="1" dirty="0" smtClean="0"/>
              <a:t>240 </a:t>
            </a:r>
            <a:r>
              <a:rPr lang="ru-RU" altLang="ru-RU" sz="2400" b="1" dirty="0"/>
              <a:t>рублей</a:t>
            </a:r>
            <a:endParaRPr lang="ru-RU" altLang="ru-RU" sz="2400" b="1" dirty="0" smtClean="0"/>
          </a:p>
        </p:txBody>
      </p:sp>
      <p:sp>
        <p:nvSpPr>
          <p:cNvPr id="6148" name="Rectangle 18"/>
          <p:cNvSpPr>
            <a:spLocks noChangeArrowheads="1"/>
          </p:cNvSpPr>
          <p:nvPr/>
        </p:nvSpPr>
        <p:spPr bwMode="auto">
          <a:xfrm>
            <a:off x="1619250" y="981075"/>
            <a:ext cx="73136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ru-RU" altLang="ru-RU" sz="2400" b="1">
              <a:solidFill>
                <a:schemeClr val="tx2"/>
              </a:solidFill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8814465"/>
              </p:ext>
            </p:extLst>
          </p:nvPr>
        </p:nvGraphicFramePr>
        <p:xfrm>
          <a:off x="939976" y="1125000"/>
          <a:ext cx="7992887" cy="5342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628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000" y="405000"/>
            <a:ext cx="7632848" cy="850106"/>
          </a:xfrm>
        </p:spPr>
        <p:txBody>
          <a:bodyPr/>
          <a:lstStyle/>
          <a:p>
            <a:pPr algn="ctr"/>
            <a:r>
              <a:rPr lang="ru-RU" sz="3200" b="1" i="1" dirty="0" smtClean="0">
                <a:ln>
                  <a:solidFill>
                    <a:schemeClr val="accent4"/>
                  </a:solidFill>
                </a:ln>
                <a:solidFill>
                  <a:schemeClr val="accent2">
                    <a:lumMod val="50000"/>
                  </a:schemeClr>
                </a:solidFill>
              </a:rPr>
              <a:t>Основные направления      бюджетной политики</a:t>
            </a:r>
            <a:endParaRPr lang="ru-RU" sz="3200" b="1" i="1" dirty="0">
              <a:ln>
                <a:solidFill>
                  <a:schemeClr val="accent4"/>
                </a:solidFill>
              </a:ln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50854" y="3385564"/>
            <a:ext cx="792000" cy="839008"/>
          </a:xfrm>
          <a:prstGeom prst="ellipse">
            <a:avLst/>
          </a:prstGeom>
          <a:blipFill rotWithShape="0">
            <a:blip r:embed="rId4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Овал 4"/>
          <p:cNvSpPr/>
          <p:nvPr/>
        </p:nvSpPr>
        <p:spPr>
          <a:xfrm>
            <a:off x="1044000" y="5340521"/>
            <a:ext cx="805708" cy="720000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Овал 5"/>
          <p:cNvSpPr/>
          <p:nvPr/>
        </p:nvSpPr>
        <p:spPr>
          <a:xfrm>
            <a:off x="1013261" y="2455905"/>
            <a:ext cx="844132" cy="775250"/>
          </a:xfrm>
          <a:prstGeom prst="ellipse">
            <a:avLst/>
          </a:prstGeom>
          <a:blipFill rotWithShape="0">
            <a:blip r:embed="rId6" cstate="print"/>
            <a:stretch>
              <a:fillRect/>
            </a:stretch>
          </a:blipFill>
          <a:ln>
            <a:solidFill>
              <a:srgbClr val="D9EDEF"/>
            </a:solidFill>
          </a:ln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744" y="1424098"/>
            <a:ext cx="965388" cy="7240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80" y="4491585"/>
            <a:ext cx="811315" cy="54117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1976919" y="1375408"/>
            <a:ext cx="6699929" cy="89825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и эффективности реализации муниципальных программ и расширение их использования в бюджетном планировании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76917" y="2405758"/>
            <a:ext cx="6699929" cy="884936"/>
          </a:xfrm>
          <a:prstGeom prst="roundRect">
            <a:avLst/>
          </a:prstGeom>
          <a:solidFill>
            <a:schemeClr val="accent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в сфере прозрачности и открытости бюджетного процесса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76917" y="3422786"/>
            <a:ext cx="6699929" cy="7645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tabLst>
                <a:tab pos="450215" algn="l"/>
              </a:tabLst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 бюджетными расходами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76917" y="4398649"/>
            <a:ext cx="6699929" cy="727042"/>
          </a:xfrm>
          <a:prstGeom prst="roundRect">
            <a:avLst/>
          </a:prstGeom>
          <a:solidFill>
            <a:schemeClr val="accent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  <a:tabLst>
                <a:tab pos="567055" algn="l"/>
              </a:tabLst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оказания муниципальных услуг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980847" y="5301000"/>
            <a:ext cx="6696000" cy="7990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eaLnBrk="0" hangingPunct="0">
              <a:spcBef>
                <a:spcPct val="20000"/>
              </a:spcBef>
              <a:spcAft>
                <a:spcPts val="1200"/>
              </a:spcAft>
              <a:buFontTx/>
              <a:buChar char="•"/>
            </a:pPr>
            <a:r>
              <a:rPr lang="ru-RU" sz="2000" b="1" kern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федеральных и региональных проектах и программах </a:t>
            </a:r>
            <a:endParaRPr lang="ru-RU" sz="2000" b="1" kern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89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52" name="Group 1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7089197"/>
              </p:ext>
            </p:extLst>
          </p:nvPr>
        </p:nvGraphicFramePr>
        <p:xfrm>
          <a:off x="16892" y="0"/>
          <a:ext cx="9117623" cy="6795408"/>
        </p:xfrm>
        <a:graphic>
          <a:graphicData uri="http://schemas.openxmlformats.org/drawingml/2006/table">
            <a:tbl>
              <a:tblPr/>
              <a:tblGrid>
                <a:gridCol w="80655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2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75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Непрограммные расходы </a:t>
                      </a:r>
                    </a:p>
                  </a:txBody>
                  <a:tcPr marT="45716" marB="45716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Проектные бюджетные назначения, тыс. руб.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Функционирование представительного органа местного самоуправления Совет депутатов МО «Светогорское городского поселения» 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1 576,2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органов местного самоуправления администрации МО «Светогорское городское поселение» 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23 621,3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 отдела по управлению имуществом МО «Светогорское городское поселение» 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3 918,3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8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Реализация функций в области управления муниципальной собственностью 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2 264,9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charset="0"/>
                          <a:ea typeface="+mn-ea"/>
                          <a:cs typeface="+mn-cs"/>
                        </a:rPr>
                        <a:t>Расходы, связанные с оформлением, содержанием, обслуживанием и ремонтом объектов муниципального имущества</a:t>
                      </a:r>
                      <a:endParaRPr kumimoji="0" lang="en-US" sz="13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2 827,8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8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Мероприятия в области информационно-коммуникационных технологий и связи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601,8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 на обеспечение деятельности муниципального учреждения казенного типа «Бюро административно-хозяйственного обеспечения»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11 836,7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8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Организация и содержание территорий поселения (МУ «БАХО»)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2 800,0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8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Межбюджетные трансферты бюджету Выборгского муниципального района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1 427,5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производимые за счет средств Областного бюджета, в сфере профилактики безнадзорности  и правонарушений несовершеннолетних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1 262,7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производимые за счет средств Областного бюджета в сфере административных правоотношений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7,0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700726601"/>
                  </a:ext>
                </a:extLst>
              </a:tr>
              <a:tr h="4951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Расходы, производимые за счет средств областного бюджета, в сфере </a:t>
                      </a:r>
                      <a:r>
                        <a:rPr kumimoji="0" lang="ru-RU" sz="13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военно</a:t>
                      </a: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–учетного стола (ВУС)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963,2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8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Резервный фонд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1 200,0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894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Доплаты к пенсиям муниципальным служащим</a:t>
                      </a:r>
                      <a:endParaRPr kumimoji="0" lang="en-US" sz="13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2 854,9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989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</a:t>
                      </a:r>
                      <a:endParaRPr kumimoji="0" lang="en-US" sz="14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57 162,3</a:t>
                      </a:r>
                    </a:p>
                  </a:txBody>
                  <a:tcPr marT="45716" marB="4571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FFFFFF">
                            <a:gamma/>
                            <a:shade val="84706"/>
                            <a:invGamma/>
                          </a:srgbClr>
                        </a:gs>
                        <a:gs pos="100000">
                          <a:srgbClr val="FFFFFF"/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2"/>
          <p:cNvSpPr>
            <a:spLocks noChangeArrowheads="1" noChangeShapeType="1" noTextEdit="1"/>
          </p:cNvSpPr>
          <p:nvPr/>
        </p:nvSpPr>
        <p:spPr bwMode="gray">
          <a:xfrm>
            <a:off x="1980000" y="2420938"/>
            <a:ext cx="6264000" cy="1296062"/>
          </a:xfrm>
          <a:prstGeom prst="rect">
            <a:avLst/>
          </a:prstGeom>
          <a:noFill/>
        </p:spPr>
        <p:txBody>
          <a:bodyPr wrap="none" fromWordArt="1">
            <a:prstTxWarp prst="textDeflate">
              <a:avLst>
                <a:gd name="adj" fmla="val 0"/>
              </a:avLst>
            </a:prstTxWarp>
          </a:bodyPr>
          <a:lstStyle/>
          <a:p>
            <a:pPr algn="ctr"/>
            <a:r>
              <a:rPr lang="ru-RU" sz="5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3">
                    <a:lumMod val="25000"/>
                  </a:schemeClr>
                </a:solidFill>
                <a:effectLst>
                  <a:outerShdw dist="71842" dir="2700000" algn="ctr" rotWithShape="0">
                    <a:schemeClr val="bg2">
                      <a:alpha val="50000"/>
                    </a:schemeClr>
                  </a:outerShdw>
                </a:effectLst>
                <a:latin typeface="Verdana"/>
                <a:ea typeface="Verdana"/>
                <a:cs typeface="Verdana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24000" y="6368613"/>
            <a:ext cx="8655799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dirty="0" smtClean="0">
                <a:solidFill>
                  <a:srgbClr val="000000"/>
                </a:solidFill>
              </a:rPr>
              <a:t>27.11.2018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/>
            </a:r>
            <a:br>
              <a:rPr lang="ru-RU" altLang="ru-RU" smtClean="0"/>
            </a:br>
            <a:endParaRPr lang="ru-RU" altLang="ru-RU" smtClean="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000" y="1236708"/>
            <a:ext cx="8585693" cy="3312000"/>
          </a:xfrm>
          <a:effectLst>
            <a:reflection endPos="0" dir="5400000" sy="-100000" algn="bl" rotWithShape="0"/>
          </a:effectLst>
        </p:spPr>
        <p:txBody>
          <a:bodyPr/>
          <a:lstStyle/>
          <a:p>
            <a:pPr eaLnBrk="1" hangingPunct="1"/>
            <a:endParaRPr lang="ru-RU" altLang="ru-RU" sz="2400" dirty="0" smtClean="0"/>
          </a:p>
          <a:p>
            <a:pPr algn="ctr" eaLnBrk="1" hangingPunct="1"/>
            <a:r>
              <a:rPr lang="ru-RU" altLang="ru-RU" sz="2400" b="1" dirty="0" smtClean="0"/>
              <a:t>ПРОЕКТ БЮДЖЕТА</a:t>
            </a:r>
            <a:r>
              <a:rPr lang="ru-RU" altLang="ru-RU" sz="2400" dirty="0" smtClean="0"/>
              <a:t> </a:t>
            </a:r>
          </a:p>
          <a:p>
            <a:pPr algn="ctr" eaLnBrk="1" hangingPunct="1"/>
            <a:r>
              <a:rPr lang="ru-RU" altLang="ru-RU" sz="2400" dirty="0" smtClean="0"/>
              <a:t>МУНИЦИПАЛЬНОГО ОБРАЗОВАНИЯ «СВЕТОГОРСКОЕ ГОРОДСКОЕ ПОСЕЛЕНИЕ» ВЫБОРГСКОГО РАЙОНА ЛЕНИНГРАДСКОЙ ОБЛАСТИ НА 2019 ГОД И ПЛАНОВЫЙ ПЕРИОД 2020 И 2021 ГОДОВ»</a:t>
            </a:r>
          </a:p>
          <a:p>
            <a:pPr algn="ctr" eaLnBrk="1" hangingPunct="1"/>
            <a:r>
              <a:rPr lang="ru-RU" altLang="ru-RU" sz="2400" dirty="0" smtClean="0"/>
              <a:t>Публичные слушания</a:t>
            </a:r>
          </a:p>
        </p:txBody>
      </p:sp>
      <p:pic>
        <p:nvPicPr>
          <p:cNvPr id="11268" name="Picture 4" descr="\\admfs\doc\Мягкова О\от Коноваловой О\фото для презент\герб3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678" y="384321"/>
            <a:ext cx="1254441" cy="115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000" y="92831"/>
            <a:ext cx="2681693" cy="207827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797" y="4149000"/>
            <a:ext cx="2928009" cy="221961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" y="4149000"/>
            <a:ext cx="2952000" cy="259360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603" y="4149000"/>
            <a:ext cx="2954839" cy="2593605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" y="21927"/>
            <a:ext cx="3223765" cy="2149176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259883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38" y="261000"/>
            <a:ext cx="1425762" cy="208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5000"/>
            <a:ext cx="7272000" cy="850106"/>
          </a:xfrm>
        </p:spPr>
        <p:txBody>
          <a:bodyPr/>
          <a:lstStyle/>
          <a:p>
            <a:pPr algn="ctr"/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Основные направления налоговой политики</a:t>
            </a:r>
            <a:endParaRPr lang="ru-RU" sz="3200" b="1" i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24000" y="1629000"/>
            <a:ext cx="6406940" cy="4608000"/>
          </a:xfrm>
        </p:spPr>
        <p:txBody>
          <a:bodyPr/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по наращиванию доходной базы бюджета поселения за счет расширения налогового потенциала поселения, стимулирования развития малого предпринимательства и повышения инвестиционной активности;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осуществление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дальнейшего развития земельных и имущественных отношений путём проведения мероприятий по выявлению незарегистрированных объектов недвижимости с целью вовлечения их в налогообложение;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повысить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эффективность управления муниципальным имуществом, обеспечение качественного учета имущества, входящего в состав муниципальной казны, осуществление контроля за использованием объектов муниципальной собственности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560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19405" y="364234"/>
            <a:ext cx="7313613" cy="634362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/>
              <a:t>ОСНОВНЫЕ ХАРАКТЕРИСТИКИ БЮДЖЕТА</a:t>
            </a:r>
            <a:endParaRPr lang="en-US" altLang="ru-RU" sz="2400" b="1" dirty="0" smtClean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5606536"/>
              </p:ext>
            </p:extLst>
          </p:nvPr>
        </p:nvGraphicFramePr>
        <p:xfrm>
          <a:off x="972001" y="1196999"/>
          <a:ext cx="7487998" cy="3456001"/>
        </p:xfrm>
        <a:graphic>
          <a:graphicData uri="http://schemas.openxmlformats.org/drawingml/2006/table">
            <a:tbl>
              <a:tblPr/>
              <a:tblGrid>
                <a:gridCol w="1372800">
                  <a:extLst>
                    <a:ext uri="{9D8B030D-6E8A-4147-A177-3AD203B41FA5}">
                      <a16:colId xmlns:a16="http://schemas.microsoft.com/office/drawing/2014/main" val="2491756170"/>
                    </a:ext>
                  </a:extLst>
                </a:gridCol>
                <a:gridCol w="1563670">
                  <a:extLst>
                    <a:ext uri="{9D8B030D-6E8A-4147-A177-3AD203B41FA5}">
                      <a16:colId xmlns:a16="http://schemas.microsoft.com/office/drawing/2014/main" val="1198771906"/>
                    </a:ext>
                  </a:extLst>
                </a:gridCol>
                <a:gridCol w="1468235">
                  <a:extLst>
                    <a:ext uri="{9D8B030D-6E8A-4147-A177-3AD203B41FA5}">
                      <a16:colId xmlns:a16="http://schemas.microsoft.com/office/drawing/2014/main" val="70023324"/>
                    </a:ext>
                  </a:extLst>
                </a:gridCol>
                <a:gridCol w="1541647">
                  <a:extLst>
                    <a:ext uri="{9D8B030D-6E8A-4147-A177-3AD203B41FA5}">
                      <a16:colId xmlns:a16="http://schemas.microsoft.com/office/drawing/2014/main" val="3274667654"/>
                    </a:ext>
                  </a:extLst>
                </a:gridCol>
                <a:gridCol w="1541646">
                  <a:extLst>
                    <a:ext uri="{9D8B030D-6E8A-4147-A177-3AD203B41FA5}">
                      <a16:colId xmlns:a16="http://schemas.microsoft.com/office/drawing/2014/main" val="1927526536"/>
                    </a:ext>
                  </a:extLst>
                </a:gridCol>
              </a:tblGrid>
              <a:tr h="599317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2018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3705950"/>
                  </a:ext>
                </a:extLst>
              </a:tr>
              <a:tr h="5056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704212"/>
                  </a:ext>
                </a:extLst>
              </a:tr>
              <a:tr h="766472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144 517 400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166 198 240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164 427 740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163 487 940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971573"/>
                  </a:ext>
                </a:extLst>
              </a:tr>
              <a:tr h="68629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144 517 400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166 198 240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164 427 740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163 487 940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962361"/>
                  </a:ext>
                </a:extLst>
              </a:tr>
              <a:tr h="898296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(профицит)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95000"/>
                        <a:alpha val="53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2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CC6C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2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6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4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914400" rtl="0" eaLnBrk="1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 typeface="Georgia" panose="02040502050405020303" pitchFamily="18" charset="0"/>
                        <a:defRPr sz="12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kumimoji="0" lang="ru-RU" alt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075697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6000" y="4653001"/>
            <a:ext cx="4896000" cy="1836328"/>
          </a:xfrm>
          <a:prstGeom prst="rect">
            <a:avLst/>
          </a:prstGeom>
          <a:effectLst>
            <a:softEdge rad="254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>
          <a:xfrm>
            <a:off x="1142569" y="245033"/>
            <a:ext cx="7776864" cy="469894"/>
          </a:xfrm>
        </p:spPr>
        <p:txBody>
          <a:bodyPr/>
          <a:lstStyle/>
          <a:p>
            <a:pPr algn="ctr" eaLnBrk="1" hangingPunct="1"/>
            <a:r>
              <a:rPr lang="ru-RU" altLang="ru-RU" sz="2400" b="1" dirty="0" smtClean="0"/>
              <a:t>СТРУКТУРА ДОХОДОВ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34707" y="736486"/>
            <a:ext cx="3533632" cy="4529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920000">
            <a:off x="3082438" y="1247245"/>
            <a:ext cx="409231" cy="420212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Овал 1030"/>
          <p:cNvSpPr/>
          <p:nvPr/>
        </p:nvSpPr>
        <p:spPr>
          <a:xfrm>
            <a:off x="809743" y="1676329"/>
            <a:ext cx="4221258" cy="140294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</a:rPr>
              <a:t>Собственные </a:t>
            </a:r>
            <a:r>
              <a:rPr lang="ru-RU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108 914,0 тыс. руб.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65,6 %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36" name="Прямоугольник 1035"/>
          <p:cNvSpPr/>
          <p:nvPr/>
        </p:nvSpPr>
        <p:spPr>
          <a:xfrm>
            <a:off x="1618757" y="5024059"/>
            <a:ext cx="1018196" cy="31485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40,9%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920000">
            <a:off x="2410886" y="3140552"/>
            <a:ext cx="345828" cy="399509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02073" y="3566165"/>
            <a:ext cx="2612280" cy="132912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Налоговые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доходы </a:t>
            </a:r>
            <a:endParaRPr lang="ru-RU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67 847,4 тыс. руб.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27425" y="4040677"/>
            <a:ext cx="4517962" cy="1284602"/>
          </a:xfrm>
          <a:prstGeom prst="roundRect">
            <a:avLst/>
          </a:prstGeom>
          <a:solidFill>
            <a:schemeClr val="accent3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solidFill>
                  <a:srgbClr val="7030A0"/>
                </a:solidFill>
                <a:latin typeface="Arial" charset="0"/>
              </a:rPr>
              <a:t>Федеральные и региональные налоги и сборы:</a:t>
            </a: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Налог на доходы физических </a:t>
            </a:r>
            <a:r>
              <a:rPr lang="ru-RU" sz="1600" b="1" dirty="0" smtClean="0">
                <a:solidFill>
                  <a:srgbClr val="000000"/>
                </a:solidFill>
                <a:latin typeface="Arial" charset="0"/>
              </a:rPr>
              <a:t>лиц</a:t>
            </a:r>
            <a:endParaRPr lang="ru-RU" sz="1600" b="1" dirty="0">
              <a:solidFill>
                <a:srgbClr val="000000"/>
              </a:solidFill>
              <a:latin typeface="Arial" charset="0"/>
            </a:endParaRP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Акцизы на нефтепродукты</a:t>
            </a:r>
          </a:p>
          <a:p>
            <a:pPr marL="285750" lvl="0" indent="-285750">
              <a:buFontTx/>
              <a:buChar char="-"/>
            </a:pPr>
            <a:r>
              <a:rPr lang="ru-RU" sz="1600" b="1" dirty="0">
                <a:solidFill>
                  <a:srgbClr val="000000"/>
                </a:solidFill>
                <a:latin typeface="Arial" charset="0"/>
              </a:rPr>
              <a:t>Единый сельскохозяйственный налог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83672" y="5643568"/>
            <a:ext cx="4490809" cy="85996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Местные налоги: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</a:rPr>
              <a:t>Земельный налог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>
                <a:solidFill>
                  <a:schemeClr val="tx1"/>
                </a:solidFill>
              </a:rPr>
              <a:t>Налог на имущество физических лиц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25" name="Стрелка вниз 24"/>
          <p:cNvSpPr/>
          <p:nvPr/>
        </p:nvSpPr>
        <p:spPr>
          <a:xfrm rot="-2820000">
            <a:off x="3670634" y="4782360"/>
            <a:ext cx="365950" cy="108583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21594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 rot="-5400000">
            <a:off x="3738431" y="4101684"/>
            <a:ext cx="381999" cy="640083"/>
          </a:xfrm>
          <a:prstGeom prst="downArrow">
            <a:avLst/>
          </a:prstGeom>
          <a:solidFill>
            <a:schemeClr val="accent3">
              <a:lumMod val="90000"/>
            </a:schemeClr>
          </a:solidFill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148281188"/>
              </p:ext>
            </p:extLst>
          </p:nvPr>
        </p:nvGraphicFramePr>
        <p:xfrm>
          <a:off x="5236577" y="795280"/>
          <a:ext cx="3712285" cy="319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" y="5338918"/>
            <a:ext cx="3587443" cy="1469264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8" grpId="0" animBg="1"/>
      <p:bldP spid="3" grpId="0" animBg="1"/>
      <p:bldP spid="4" grpId="0" animBg="1"/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FE7F7"/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75000"/>
                <a:alpha val="28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pPr algn="ctr"/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4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6121723"/>
              </p:ext>
            </p:extLst>
          </p:nvPr>
        </p:nvGraphicFramePr>
        <p:xfrm>
          <a:off x="323528" y="548680"/>
          <a:ext cx="8640472" cy="5904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6235628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2673147" y="360743"/>
            <a:ext cx="3881347" cy="45295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 бюджета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05946" y="2863720"/>
            <a:ext cx="2946953" cy="96448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Налоговые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доходы </a:t>
            </a:r>
            <a:endParaRPr lang="ru-RU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67 847,4 тыс. руб.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40000" y="1619610"/>
            <a:ext cx="3096000" cy="11043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Неналоговые доходы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41 066,6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тыс. руб. </a:t>
            </a:r>
            <a:endParaRPr lang="ru-RU" b="1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Стрелка вниз 22"/>
          <p:cNvSpPr/>
          <p:nvPr/>
        </p:nvSpPr>
        <p:spPr>
          <a:xfrm rot="1920000">
            <a:off x="3574627" y="923003"/>
            <a:ext cx="383325" cy="356163"/>
          </a:xfrm>
          <a:prstGeom prst="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31" name="Овал 1030"/>
          <p:cNvSpPr/>
          <p:nvPr/>
        </p:nvSpPr>
        <p:spPr>
          <a:xfrm>
            <a:off x="932843" y="1318191"/>
            <a:ext cx="4655798" cy="10445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>
                <a:solidFill>
                  <a:schemeClr val="tx1"/>
                </a:solidFill>
                <a:latin typeface="Arial Black" panose="020B0A04020102020204" pitchFamily="34" charset="0"/>
              </a:rPr>
              <a:t>Собственные </a:t>
            </a:r>
            <a:r>
              <a:rPr lang="ru-RU" i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доходы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108 914,0 тыс. руб.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65,6 %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36" name="Прямоугольник 1035"/>
          <p:cNvSpPr/>
          <p:nvPr/>
        </p:nvSpPr>
        <p:spPr>
          <a:xfrm>
            <a:off x="2075366" y="3961360"/>
            <a:ext cx="1008112" cy="31485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40,9%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7092000" y="2812206"/>
            <a:ext cx="985996" cy="314859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24,7%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920000">
            <a:off x="2500233" y="2459634"/>
            <a:ext cx="345828" cy="338146"/>
          </a:xfrm>
          <a:prstGeom prst="down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-1860000">
            <a:off x="5529304" y="2013666"/>
            <a:ext cx="324752" cy="423801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4957340"/>
              </p:ext>
            </p:extLst>
          </p:nvPr>
        </p:nvGraphicFramePr>
        <p:xfrm>
          <a:off x="1105946" y="4581000"/>
          <a:ext cx="2952000" cy="2225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157494822"/>
              </p:ext>
            </p:extLst>
          </p:nvPr>
        </p:nvGraphicFramePr>
        <p:xfrm>
          <a:off x="4860000" y="3450190"/>
          <a:ext cx="3990178" cy="32334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28935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1" animBg="1"/>
      <p:bldP spid="1031" grpId="0" animBg="1"/>
      <p:bldP spid="1036" grpId="0" animBg="1"/>
      <p:bldP spid="49" grpId="0" animBg="1"/>
      <p:bldGraphic spid="4" grpId="0">
        <p:bldAsOne/>
      </p:bldGraphic>
      <p:bldGraphic spid="1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75000"/>
                <a:alpha val="2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pPr algn="ctr"/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СТРУКТУРА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НЕ</a:t>
            </a:r>
            <a:r>
              <a:rPr lang="ru-RU" sz="2400" b="1" kern="0" dirty="0" smtClean="0">
                <a:solidFill>
                  <a:schemeClr val="tx2">
                    <a:lumMod val="75000"/>
                  </a:schemeClr>
                </a:solidFill>
                <a:effectLst/>
              </a:rPr>
              <a:t>НАЛОГОВЫХ </a:t>
            </a:r>
            <a:r>
              <a:rPr lang="ru-RU" sz="2400" b="1" kern="0" dirty="0">
                <a:solidFill>
                  <a:schemeClr val="tx2">
                    <a:lumMod val="75000"/>
                  </a:schemeClr>
                </a:solidFill>
                <a:effectLst/>
              </a:rPr>
              <a:t>ДОХОДОВ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1827743"/>
              </p:ext>
            </p:extLst>
          </p:nvPr>
        </p:nvGraphicFramePr>
        <p:xfrm>
          <a:off x="323528" y="548680"/>
          <a:ext cx="871296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61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Проект 04.12.2012">
  <a:themeElements>
    <a:clrScheme name="Проект 04.12.2012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Проект 04.12.201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ект 04.12.201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ект 04.12.201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ект 04.12.201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Проект 04.12.2012</Template>
  <TotalTime>8753</TotalTime>
  <Words>1825</Words>
  <Application>Microsoft Office PowerPoint</Application>
  <PresentationFormat>Экран (4:3)</PresentationFormat>
  <Paragraphs>281</Paragraphs>
  <Slides>32</Slides>
  <Notes>18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0" baseType="lpstr">
      <vt:lpstr>Arial</vt:lpstr>
      <vt:lpstr>Arial Black</vt:lpstr>
      <vt:lpstr>Calibri</vt:lpstr>
      <vt:lpstr>Times New Roman</vt:lpstr>
      <vt:lpstr>Verdana</vt:lpstr>
      <vt:lpstr>Wingdings</vt:lpstr>
      <vt:lpstr>Проект 04.12.2012</vt:lpstr>
      <vt:lpstr>Acrobat Document</vt:lpstr>
      <vt:lpstr> </vt:lpstr>
      <vt:lpstr>Проект бюджета МО «Светогорское городское поселение» на 2019 год и плановый период 2020-2021 годов подготовлен в соответствии:</vt:lpstr>
      <vt:lpstr>Основные направления      бюджетной политики</vt:lpstr>
      <vt:lpstr>Основные направления налоговой политики</vt:lpstr>
      <vt:lpstr>ОСНОВНЫЕ ХАРАКТЕРИСТИКИ БЮДЖЕТА</vt:lpstr>
      <vt:lpstr>СТРУКТУРА ДОХОДОВ</vt:lpstr>
      <vt:lpstr>СТРУКТУРА НАЛОГОВЫХ ДОХОДОВ</vt:lpstr>
      <vt:lpstr>Презентация PowerPoint</vt:lpstr>
      <vt:lpstr>СТРУКТУРА НЕНАЛОГОВЫХ ДОХОДОВ</vt:lpstr>
      <vt:lpstr>Презентация PowerPoint</vt:lpstr>
      <vt:lpstr>СТРУКТУРА БЕЗВОЗМЕЗДНЫХ ПОСТУПЛЕНИЙ</vt:lpstr>
      <vt:lpstr>СТРУКТУРА РАСХОДОВ  166 миллионов 198 тысяч 240 рублей</vt:lpstr>
      <vt:lpstr>РАСХОДЫ ПО МУНИЦИПАЛЬНЫМ ПРОГРАММАМ 109 миллионов 035 тысяч 900 рублей </vt:lpstr>
      <vt:lpstr>Муниципальная программа «Информационное обеспечение деятельности администрации МО «Светогорское городское поселение»</vt:lpstr>
      <vt:lpstr>Муниципальная программа «Информатизация администрации МО «Светогорское городское поселение»</vt:lpstr>
      <vt:lpstr>Муниципальная программа «Развитие форм местного самоуправления и социальной активности населения на территории администрации МО «Светогорское городское поселение»</vt:lpstr>
      <vt:lpstr>Муниципальная программа «Молодежь» МО «Светогорское городское поселение»</vt:lpstr>
      <vt:lpstr>Муниципальная программа «Культура МО «Светогорское городское поселение»</vt:lpstr>
      <vt:lpstr>Муниципальная программа «Развитие муниципальной службы в МО «Светогорское городское поселение»</vt:lpstr>
      <vt:lpstr>Муниципальная программа «Обеспечение устойчивого функционирования и развития коммунальной и инженерной инфраструктуры и повышение энергоэффективности на территории  МО «Светогорское городское поселение»</vt:lpstr>
      <vt:lpstr>Муниципальная программа «Обеспечение правопорядка, профилактика правонарушений, терроризма, экстремизма и межнациональных отношений в МО «Светогорское городское поселение»</vt:lpstr>
      <vt:lpstr>Муниципальная программа «Обеспечение пожарной безопасности в МО «Светогорское городское поселение»</vt:lpstr>
      <vt:lpstr>Муниципальная программа «Защита населения и территорий от чрезвычайных ситуаций природного и техногенного характера, развитие гражданской обороны и обеспечение безопасности людей на водных объектах  в МО «Светогорское городское поселение»</vt:lpstr>
      <vt:lpstr>Муниципальная программа «Развитие физической культуры и массового спорта в МО «Светогорское городское поселение»</vt:lpstr>
      <vt:lpstr>Муниципальная программа «Развитие и поддержка малого и среднего предпринимательства в МО «Светогорское городское поселение»</vt:lpstr>
      <vt:lpstr>Муниципальная программа «Повышение уровня благоустройства территорий населенных пунктов в МО «Светогорское городское поселение»</vt:lpstr>
      <vt:lpstr>Муниципальная программа «Обеспечение качественным жильем на территории  МО «Светогорское городское поселение»</vt:lpstr>
      <vt:lpstr>Муниципальная программа «Формирование комфортной городской среды на территории  МО «Светогорское городское поселение»</vt:lpstr>
      <vt:lpstr>СТРУКТУРА РАСХОДОВ  166 миллионов 198 тысяч 240 рублей</vt:lpstr>
      <vt:lpstr>Презентация PowerPoint</vt:lpstr>
      <vt:lpstr>Презентация PowerPoint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Elena</dc:creator>
  <cp:lastModifiedBy>Ирина А. Лаврова</cp:lastModifiedBy>
  <cp:revision>614</cp:revision>
  <dcterms:created xsi:type="dcterms:W3CDTF">2012-12-03T08:13:49Z</dcterms:created>
  <dcterms:modified xsi:type="dcterms:W3CDTF">2018-12-10T11:35:41Z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TC011594371049</vt:lpwstr>
  </property>
</Properties>
</file>