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rts/chart1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charts/chart1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8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6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9.xml" ContentType="application/vnd.openxmlformats-officedocument.drawingml.chartshapes+xml"/>
  <Override PartName="/ppt/charts/chart1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0.xml" ContentType="application/vnd.openxmlformats-officedocument.drawingml.chartshapes+xml"/>
  <Override PartName="/ppt/charts/chart18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1.xml" ContentType="application/vnd.openxmlformats-officedocument.drawingml.chartshape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19" r:id="rId3"/>
    <p:sldId id="311" r:id="rId4"/>
    <p:sldId id="258" r:id="rId5"/>
    <p:sldId id="324" r:id="rId6"/>
    <p:sldId id="312" r:id="rId7"/>
    <p:sldId id="322" r:id="rId8"/>
    <p:sldId id="313" r:id="rId9"/>
    <p:sldId id="321" r:id="rId10"/>
    <p:sldId id="325" r:id="rId11"/>
    <p:sldId id="315" r:id="rId12"/>
    <p:sldId id="317" r:id="rId13"/>
    <p:sldId id="268" r:id="rId14"/>
    <p:sldId id="288" r:id="rId15"/>
    <p:sldId id="291" r:id="rId16"/>
    <p:sldId id="292" r:id="rId17"/>
    <p:sldId id="293" r:id="rId18"/>
    <p:sldId id="295" r:id="rId19"/>
    <p:sldId id="296" r:id="rId20"/>
    <p:sldId id="294" r:id="rId21"/>
    <p:sldId id="297" r:id="rId22"/>
    <p:sldId id="298" r:id="rId23"/>
    <p:sldId id="299" r:id="rId24"/>
    <p:sldId id="300" r:id="rId25"/>
    <p:sldId id="323" r:id="rId26"/>
    <p:sldId id="279" r:id="rId27"/>
    <p:sldId id="282" r:id="rId28"/>
    <p:sldId id="310" r:id="rId29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98F2"/>
    <a:srgbClr val="FFE7F7"/>
    <a:srgbClr val="FEC4EB"/>
    <a:srgbClr val="FDB08D"/>
    <a:srgbClr val="D5FC8E"/>
    <a:srgbClr val="FFCC99"/>
    <a:srgbClr val="EEDC9C"/>
    <a:srgbClr val="FFD757"/>
    <a:srgbClr val="FFDB69"/>
    <a:srgbClr val="E6C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4600"/>
  </p:normalViewPr>
  <p:slideViewPr>
    <p:cSldViewPr>
      <p:cViewPr varScale="1">
        <p:scale>
          <a:sx n="110" d="100"/>
          <a:sy n="110" d="100"/>
        </p:scale>
        <p:origin x="1632" y="10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8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9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0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731061258891533E-2"/>
          <c:y val="5.1832958748946327E-2"/>
          <c:w val="0.89019149451718349"/>
          <c:h val="0.920717620827058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ln w="53975" cap="sq" cmpd="sng">
              <a:solidFill>
                <a:schemeClr val="accent3">
                  <a:lumMod val="2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Лист1!$A$2:$A$5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133113.4</c:v>
                </c:pt>
                <c:pt idx="1">
                  <c:v>173012.9</c:v>
                </c:pt>
                <c:pt idx="2">
                  <c:v>145432.1</c:v>
                </c:pt>
                <c:pt idx="3">
                  <c:v>135384.5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18D-4FA0-9F32-F6D4265E8B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ln w="5080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Лист1!$A$2:$A$5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138113.4</c:v>
                </c:pt>
                <c:pt idx="1">
                  <c:v>176512.9</c:v>
                </c:pt>
                <c:pt idx="2">
                  <c:v>145432.1</c:v>
                </c:pt>
                <c:pt idx="3">
                  <c:v>135384.5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18D-4FA0-9F32-F6D4265E8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401648"/>
        <c:axId val="223402040"/>
      </c:lineChart>
      <c:catAx>
        <c:axId val="223401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3402040"/>
        <c:crosses val="autoZero"/>
        <c:auto val="1"/>
        <c:lblAlgn val="ctr"/>
        <c:lblOffset val="100"/>
        <c:noMultiLvlLbl val="0"/>
      </c:catAx>
      <c:valAx>
        <c:axId val="223402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3401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467309670781881"/>
          <c:y val="0.90149097222222219"/>
          <c:w val="0.30474845679012347"/>
          <c:h val="6.77830645161290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rgbClr val="7030A0"/>
                </a:solidFill>
                <a:latin typeface="+mj-lt"/>
              </a:defRPr>
            </a:pPr>
            <a:r>
              <a:rPr lang="ru-RU" sz="1400" dirty="0" smtClean="0">
                <a:solidFill>
                  <a:srgbClr val="7030A0"/>
                </a:solidFill>
                <a:latin typeface="+mj-lt"/>
              </a:rPr>
              <a:t>26 миллионов 610 тысяч </a:t>
            </a:r>
            <a:r>
              <a:rPr lang="ru-RU" sz="1400" dirty="0">
                <a:solidFill>
                  <a:srgbClr val="7030A0"/>
                </a:solidFill>
                <a:latin typeface="+mj-lt"/>
              </a:rPr>
              <a:t>рублей</a:t>
            </a:r>
          </a:p>
        </c:rich>
      </c:tx>
      <c:layout>
        <c:manualLayout>
          <c:xMode val="edge"/>
          <c:yMode val="edge"/>
          <c:x val="0.14848046373172649"/>
          <c:y val="3.7260802469135804E-3"/>
        </c:manualLayout>
      </c:layout>
      <c:overlay val="0"/>
    </c:title>
    <c:autoTitleDeleted val="0"/>
    <c:view3D>
      <c:rotX val="40"/>
      <c:rotY val="18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454566854990584"/>
          <c:y val="5.2826774691358026E-2"/>
          <c:w val="0.6983151028619663"/>
          <c:h val="0.901388503086419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7"/>
          <c:dPt>
            <c:idx val="0"/>
            <c:bubble3D val="0"/>
            <c:explosion val="34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EEA-4B06-8A03-1FD63C139C98}"/>
              </c:ext>
            </c:extLst>
          </c:dPt>
          <c:dPt>
            <c:idx val="1"/>
            <c:bubble3D val="0"/>
            <c:spPr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EEA-4B06-8A03-1FD63C139C98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EEA-4B06-8A03-1FD63C139C98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EEA-4B06-8A03-1FD63C139C98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EEA-4B06-8A03-1FD63C139C98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EEA-4B06-8A03-1FD63C139C98}"/>
              </c:ext>
            </c:extLst>
          </c:dPt>
          <c:dPt>
            <c:idx val="6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EEA-4B06-8A03-1FD63C139C98}"/>
              </c:ext>
            </c:extLst>
          </c:dPt>
          <c:dLbls>
            <c:dLbl>
              <c:idx val="0"/>
              <c:layout>
                <c:manualLayout>
                  <c:x val="0.19338547008547002"/>
                  <c:y val="0.100764274691357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4123589743589743"/>
                  <c:y val="-0.100516589506172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3362542735042734"/>
                  <c:y val="-0.21552160493827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7992799145299146"/>
                  <c:y val="-2.52866512345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2623504273504275E-2"/>
                  <c:y val="2.7724537037037037E-2"/>
                </c:manualLayout>
              </c:layout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/>
                <a:lstStyle/>
                <a:p>
                  <a:pPr>
                    <a:defRPr sz="1300">
                      <a:latin typeface="Arial Black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4581214689265534E-2"/>
                  <c:y val="0.104733410493826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12034102564102564"/>
                  <c:y val="5.189043209876543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0.71</c:v>
                </c:pt>
                <c:pt idx="1">
                  <c:v>0.113</c:v>
                </c:pt>
                <c:pt idx="2">
                  <c:v>0.15</c:v>
                </c:pt>
                <c:pt idx="3">
                  <c:v>2E-3</c:v>
                </c:pt>
                <c:pt idx="4">
                  <c:v>4.0000000000000001E-3</c:v>
                </c:pt>
                <c:pt idx="5" formatCode="0.00%">
                  <c:v>1E-4</c:v>
                </c:pt>
                <c:pt idx="6">
                  <c:v>2.1000000000000001E-2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EEA-4B06-8A03-1FD63C139C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depthPercent val="140"/>
      <c:rAngAx val="1"/>
    </c:view3D>
    <c:floor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floor>
    <c:sideWall>
      <c:thickness val="0"/>
      <c:spPr>
        <a:noFill/>
        <a:ln>
          <a:solidFill>
            <a:schemeClr val="bg2"/>
          </a:solidFill>
        </a:ln>
        <a:effectLst/>
        <a:sp3d>
          <a:contourClr>
            <a:schemeClr val="bg2"/>
          </a:contourClr>
        </a:sp3d>
      </c:spPr>
    </c:sideWall>
    <c:backWall>
      <c:thickness val="0"/>
      <c:spPr>
        <a:noFill/>
        <a:ln>
          <a:solidFill>
            <a:schemeClr val="bg2"/>
          </a:solidFill>
        </a:ln>
        <a:effectLst/>
        <a:sp3d>
          <a:contourClr>
            <a:schemeClr val="bg2"/>
          </a:contourClr>
        </a:sp3d>
      </c:spPr>
    </c:backWall>
    <c:plotArea>
      <c:layout>
        <c:manualLayout>
          <c:layoutTarget val="inner"/>
          <c:xMode val="edge"/>
          <c:yMode val="edge"/>
          <c:x val="0.15724953399327715"/>
          <c:y val="9.541457857868943E-2"/>
          <c:w val="0.7259011341968844"/>
          <c:h val="0.62337335744989586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2020 год </c:v>
                </c:pt>
                <c:pt idx="1">
                  <c:v>2021 год </c:v>
                </c:pt>
                <c:pt idx="2">
                  <c:v>2022 год </c:v>
                </c:pt>
                <c:pt idx="3">
                  <c:v>2023 год </c:v>
                </c:pt>
              </c:strCache>
            </c:strRef>
          </c:cat>
          <c:val>
            <c:numRef>
              <c:f>Лист1!$B$2:$B$5</c:f>
              <c:numCache>
                <c:formatCode>_-* #,##0.0_р_._-;\-* #,##0.0_р_._-;_-* "-"?_р_._-;_-@_-</c:formatCode>
                <c:ptCount val="4"/>
                <c:pt idx="0">
                  <c:v>69267.7</c:v>
                </c:pt>
                <c:pt idx="1">
                  <c:v>67646.100000000006</c:v>
                </c:pt>
                <c:pt idx="2">
                  <c:v>68518.3</c:v>
                </c:pt>
                <c:pt idx="3">
                  <c:v>69103.600000000006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DB8-4320-9B62-54139CEFA7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2020 год </c:v>
                </c:pt>
                <c:pt idx="1">
                  <c:v>2021 год </c:v>
                </c:pt>
                <c:pt idx="2">
                  <c:v>2022 год </c:v>
                </c:pt>
                <c:pt idx="3">
                  <c:v>2023 год </c:v>
                </c:pt>
              </c:strCache>
            </c:strRef>
          </c:cat>
          <c:val>
            <c:numRef>
              <c:f>Лист1!$C$2:$C$5</c:f>
              <c:numCache>
                <c:formatCode>_-* #,##0.0_р_._-;\-* #,##0.0_р_._-;_-* "-"?_р_._-;_-@_-</c:formatCode>
                <c:ptCount val="4"/>
                <c:pt idx="0">
                  <c:v>31590.799999999999</c:v>
                </c:pt>
                <c:pt idx="1">
                  <c:v>26794</c:v>
                </c:pt>
                <c:pt idx="2">
                  <c:v>26490</c:v>
                </c:pt>
                <c:pt idx="3">
                  <c:v>26610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DB8-4320-9B62-54139CEFA74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 </c:v>
                </c:pt>
                <c:pt idx="1">
                  <c:v>2021 год </c:v>
                </c:pt>
                <c:pt idx="2">
                  <c:v>2022 год </c:v>
                </c:pt>
                <c:pt idx="3">
                  <c:v>2023 год 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32519.7</c:v>
                </c:pt>
                <c:pt idx="1">
                  <c:v>78572.7</c:v>
                </c:pt>
                <c:pt idx="2">
                  <c:v>50423.8</c:v>
                </c:pt>
                <c:pt idx="3">
                  <c:v>39670.9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DB8-4320-9B62-54139CEFA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gapDepth val="8"/>
        <c:shape val="box"/>
        <c:axId val="242458904"/>
        <c:axId val="242459296"/>
        <c:axId val="0"/>
      </c:bar3DChart>
      <c:catAx>
        <c:axId val="2424589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2459296"/>
        <c:crosses val="autoZero"/>
        <c:auto val="1"/>
        <c:lblAlgn val="ctr"/>
        <c:lblOffset val="100"/>
        <c:noMultiLvlLbl val="0"/>
      </c:catAx>
      <c:valAx>
        <c:axId val="242459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р_._-;\-* #,##0.0_р_._-;_-* &quot;-&quot;?_р_.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2458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46937051420328E-2"/>
          <c:y val="0.80964944621922341"/>
          <c:w val="0.9"/>
          <c:h val="6.78616666666666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 smtClean="0"/>
              <a:t>Структура безвозмездных поступлений  </a:t>
            </a:r>
            <a:endParaRPr lang="ru-RU" sz="1200" b="1" dirty="0"/>
          </a:p>
        </c:rich>
      </c:tx>
      <c:layout>
        <c:manualLayout>
          <c:xMode val="edge"/>
          <c:yMode val="edge"/>
          <c:x val="0.34141162380399298"/>
          <c:y val="5.56647203880906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4678956186045016"/>
          <c:y val="9.7461944980327953E-2"/>
          <c:w val="0.51892287576362739"/>
          <c:h val="0.829669654396697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7030A0">
                <a:alpha val="76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27078120201976547"/>
                  <c:y val="-3.97824549830507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D3C-41B8-BA89-571840E7B59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515571530486319"/>
                  <c:y val="-3.59652479082159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ED3C-41B8-BA89-571840E7B59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45652299642441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ED3C-41B8-BA89-571840E7B59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8165774752186118E-2"/>
                  <c:y val="-1.798188332334660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D3C-41B8-BA89-571840E7B597}"/>
                </c:ext>
                <c:ext xmlns:c15="http://schemas.microsoft.com/office/drawing/2012/chart" uri="{CE6537A1-D6FC-4f65-9D91-7224C49458BB}">
                  <c15:layout>
                    <c:manualLayout>
                      <c:w val="4.268080121477278E-2"/>
                      <c:h val="6.3871649564526914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1.5842397066945183E-2"/>
                  <c:y val="-3.59637666466934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D3C-41B8-BA89-571840E7B59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 на выравнивание бюджетной обеспеченности</c:v>
                </c:pt>
                <c:pt idx="1">
                  <c:v>Прочие субсидии бюджетам городских поселенией</c:v>
                </c:pt>
                <c:pt idx="2">
                  <c:v>Субвенции бюджетам поселений на выполнение передоваемых полномочий</c:v>
                </c:pt>
              </c:strCache>
            </c:strRef>
          </c:cat>
          <c:val>
            <c:numRef>
              <c:f>Лист1!$B$2:$B$4</c:f>
              <c:numCache>
                <c:formatCode>#,##0.0_р_.</c:formatCode>
                <c:ptCount val="3"/>
                <c:pt idx="0">
                  <c:v>37439.199999999997</c:v>
                </c:pt>
                <c:pt idx="1">
                  <c:v>38327.599999999999</c:v>
                </c:pt>
                <c:pt idx="2">
                  <c:v>2806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3C-41B8-BA89-571840E7B5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20453068971067823"/>
                  <c:y val="-7.1927513623403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D3C-41B8-BA89-571840E7B59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777558088448749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ED3C-41B8-BA89-571840E7B59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7228328972987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D3C-41B8-BA89-571840E7B59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2826149821220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D3C-41B8-BA89-571840E7B59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 на выравнивание бюджетной обеспеченности</c:v>
                </c:pt>
                <c:pt idx="1">
                  <c:v>Прочие субсидии бюджетам городских поселенией</c:v>
                </c:pt>
                <c:pt idx="2">
                  <c:v>Субвенции бюджетам поселений на выполнение передоваемых полномочий</c:v>
                </c:pt>
              </c:strCache>
            </c:strRef>
          </c:cat>
          <c:val>
            <c:numRef>
              <c:f>Лист1!$C$2:$C$4</c:f>
              <c:numCache>
                <c:formatCode>#,##0.0_р_.</c:formatCode>
                <c:ptCount val="3"/>
                <c:pt idx="0">
                  <c:v>38585.4</c:v>
                </c:pt>
                <c:pt idx="1">
                  <c:v>8910.6</c:v>
                </c:pt>
                <c:pt idx="2">
                  <c:v>2927.8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D3C-41B8-BA89-571840E7B59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3107444303366839"/>
                  <c:y val="-3.59652479082152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D3C-41B8-BA89-571840E7B59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2961930939884267E-3"/>
                  <c:y val="-1.1171295079948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D3C-41B8-BA89-571840E7B59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8812955030577993E-3"/>
                  <c:y val="-3.7873851445632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Дотации на выравнивание бюджетной обеспеченности</c:v>
                </c:pt>
                <c:pt idx="1">
                  <c:v>Прочие субсидии бюджетам городских поселенией</c:v>
                </c:pt>
                <c:pt idx="2">
                  <c:v>Субвенции бюджетам поселений на выполнение передоваемых полномочий</c:v>
                </c:pt>
              </c:strCache>
            </c:strRef>
          </c:cat>
          <c:val>
            <c:numRef>
              <c:f>Лист1!$D$2:$D$4</c:f>
              <c:numCache>
                <c:formatCode>#,##0.0_р_.</c:formatCode>
                <c:ptCount val="3"/>
                <c:pt idx="0">
                  <c:v>39670.9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D3C-41B8-BA89-571840E7B5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axId val="242460472"/>
        <c:axId val="242460864"/>
      </c:barChart>
      <c:catAx>
        <c:axId val="242460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2460864"/>
        <c:crosses val="autoZero"/>
        <c:auto val="1"/>
        <c:lblAlgn val="ctr"/>
        <c:lblOffset val="100"/>
        <c:noMultiLvlLbl val="0"/>
      </c:catAx>
      <c:valAx>
        <c:axId val="242460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_р_.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2460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4.5367926121768331E-3"/>
          <c:y val="0.89975059919713396"/>
          <c:w val="0.38606920849110971"/>
          <c:h val="8.97956213652658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1698113207547177E-3"/>
          <c:y val="0.10872449862798633"/>
          <c:w val="0.73190814989517816"/>
          <c:h val="0.672140324175720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explosion val="10"/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480-4923-AFCC-2CF024970B5D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480-4923-AFCC-2CF024970B5D}"/>
              </c:ext>
            </c:extLst>
          </c:dPt>
          <c:dLbls>
            <c:dLbl>
              <c:idx val="0"/>
              <c:layout>
                <c:manualLayout>
                  <c:x val="-0.17985416666666668"/>
                  <c:y val="-8.580664291137704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67,2%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860584667342351"/>
                  <c:y val="3.32772794027635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0.55300000000000005</c:v>
                </c:pt>
                <c:pt idx="1">
                  <c:v>0.44700000000000001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80-4923-AFCC-2CF024970B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940053479261253E-2"/>
          <c:y val="0.12889784241684893"/>
          <c:w val="0.73190814989517816"/>
          <c:h val="0.672140324175720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EF2-4581-BAB1-8F7F7E49844C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EF2-4581-BAB1-8F7F7E49844C}"/>
              </c:ext>
            </c:extLst>
          </c:dPt>
          <c:dLbls>
            <c:dLbl>
              <c:idx val="0"/>
              <c:layout>
                <c:manualLayout>
                  <c:x val="-0.29311323219374086"/>
                  <c:y val="-0.1272712760127520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57,0%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EF2-4581-BAB1-8F7F7E49844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860584667342351"/>
                  <c:y val="3.32772794027635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EF2-4581-BAB1-8F7F7E49844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0.57899999999999996</c:v>
                </c:pt>
                <c:pt idx="1">
                  <c:v>0.42099999999999999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EF2-4581-BAB1-8F7F7E4984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1698113207547177E-3"/>
          <c:y val="0.10872449862798633"/>
          <c:w val="0.73190814989517816"/>
          <c:h val="0.672140324175720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00B0F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A8-402B-A806-3C26A46C97F8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A8-402B-A806-3C26A46C97F8}"/>
              </c:ext>
            </c:extLst>
          </c:dPt>
          <c:dLbls>
            <c:dLbl>
              <c:idx val="0"/>
              <c:layout>
                <c:manualLayout>
                  <c:x val="-0.29311323219374086"/>
                  <c:y val="-0.1272712760127520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59,6%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0A8-402B-A806-3C26A46C97F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860584667342351"/>
                  <c:y val="3.32772794027635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0A8-402B-A806-3C26A46C97F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0.59599999999999997</c:v>
                </c:pt>
                <c:pt idx="1">
                  <c:v>0.41599999999999998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0A8-402B-A806-3C26A46C9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6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815405412285504"/>
          <c:y val="0.33253133074935398"/>
          <c:w val="0.69860675324878785"/>
          <c:h val="0.642123666414923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00B0F0">
                  <a:alpha val="95000"/>
                </a:srgbClr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480-4923-AFCC-2CF024970B5D}"/>
              </c:ext>
            </c:extLst>
          </c:dPt>
          <c:dPt>
            <c:idx val="1"/>
            <c:bubble3D val="0"/>
            <c:explosion val="13"/>
            <c:spPr>
              <a:solidFill>
                <a:srgbClr val="92D050"/>
              </a:solidFill>
              <a:ln w="85725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 contourW="85725">
                <a:bevelT prst="relaxedInset"/>
                <a:contourClr>
                  <a:schemeClr val="tx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480-4923-AFCC-2CF024970B5D}"/>
              </c:ext>
            </c:extLst>
          </c:dPt>
          <c:dLbls>
            <c:dLbl>
              <c:idx val="0"/>
              <c:layout>
                <c:manualLayout>
                  <c:x val="-0.18904662218438611"/>
                  <c:y val="-0.1294237373737373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480-4923-AFCC-2CF024970B5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4788003812636166"/>
                  <c:y val="3.63436547826766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32,8%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480-4923-AFCC-2CF024970B5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0.55200000000000005</c:v>
                </c:pt>
                <c:pt idx="1">
                  <c:v>0.44800000000000001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80-4923-AFCC-2CF024970B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510181069786918E-2"/>
          <c:y val="0.11376791565999042"/>
          <c:w val="0.73190814989517816"/>
          <c:h val="0.672140324175720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rgbClr val="0070C0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prst="relaxedInset"/>
                <a:contourClr>
                  <a:srgbClr val="0070C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A4A-4352-B6AB-1F590CB00B0D}"/>
              </c:ext>
            </c:extLst>
          </c:dPt>
          <c:dPt>
            <c:idx val="1"/>
            <c:bubble3D val="0"/>
            <c:explosion val="20"/>
            <c:spPr>
              <a:solidFill>
                <a:srgbClr val="92D050"/>
              </a:solidFill>
              <a:ln w="25400">
                <a:solidFill>
                  <a:srgbClr val="0070C0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prst="relaxedInset"/>
                <a:contourClr>
                  <a:srgbClr val="0070C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A4A-4352-B6AB-1F590CB00B0D}"/>
              </c:ext>
            </c:extLst>
          </c:dPt>
          <c:dLbls>
            <c:dLbl>
              <c:idx val="0"/>
              <c:layout>
                <c:manualLayout>
                  <c:x val="0.14215533859834587"/>
                  <c:y val="0.1299374788538424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4A5CC47-F020-4416-B763-095485E58662}" type="VALUE">
                      <a:rPr lang="en-US" dirty="0">
                        <a:solidFill>
                          <a:srgbClr val="00B0F0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solidFill>
                  <a:srgbClr val="00B0F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A4A-4352-B6AB-1F590CB00B0D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25694286262974414"/>
                  <c:y val="-0.173498563252624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43,0%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A4A-4352-B6AB-1F590CB00B0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0.57899999999999996</c:v>
                </c:pt>
                <c:pt idx="1">
                  <c:v>0.42099999999999999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A4A-4352-B6AB-1F590CB00B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6757823056827E-2"/>
          <c:y val="0.13898446025475461"/>
          <c:w val="0.71009912707238432"/>
          <c:h val="0.651967208167142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accent4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accent4">
                    <a:lumMod val="50000"/>
                    <a:lumOff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prst="relaxedInset"/>
                <a:contourClr>
                  <a:schemeClr val="accent4">
                    <a:lumMod val="50000"/>
                    <a:lumOff val="5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D3-49DC-AC09-D9F0FBBAC8CE}"/>
              </c:ext>
            </c:extLst>
          </c:dPt>
          <c:dPt>
            <c:idx val="1"/>
            <c:bubble3D val="0"/>
            <c:explosion val="17"/>
            <c:spPr>
              <a:solidFill>
                <a:srgbClr val="92D050"/>
              </a:solidFill>
              <a:ln w="25400">
                <a:solidFill>
                  <a:schemeClr val="accent4">
                    <a:lumMod val="50000"/>
                    <a:lumOff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prst="relaxedInset"/>
                <a:contourClr>
                  <a:schemeClr val="accent4">
                    <a:lumMod val="50000"/>
                    <a:lumOff val="5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1D3-49DC-AC09-D9F0FBBAC8CE}"/>
              </c:ext>
            </c:extLst>
          </c:dPt>
          <c:dLbls>
            <c:dLbl>
              <c:idx val="0"/>
              <c:layout>
                <c:manualLayout>
                  <c:x val="0.1402012568803491"/>
                  <c:y val="8.95910075022198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A2B8842-7766-424F-9DC1-F1C201E2C0B2}" type="VALUE">
                      <a:rPr lang="en-US">
                        <a:solidFill>
                          <a:srgbClr val="00B0F0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1D3-49DC-AC09-D9F0FBBAC8CE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24342482412965682"/>
                  <c:y val="-0.158368636495765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92D05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40,4%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92D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1D3-49DC-AC09-D9F0FBBAC8C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0.58399999999999996</c:v>
                </c:pt>
                <c:pt idx="1">
                  <c:v>0.41599999999999998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1D3-49DC-AC09-D9F0FBBAC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2">
          <a:lumMod val="50000"/>
          <a:lumOff val="5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1600" b="1" strike="noStrike" dirty="0" smtClean="0">
                <a:effectLst/>
              </a:rPr>
              <a:t>Собственные доходы</a:t>
            </a:r>
            <a:endParaRPr lang="ru-RU" sz="1600" b="1" strike="noStrike" dirty="0">
              <a:effectLst/>
            </a:endParaRPr>
          </a:p>
        </c:rich>
      </c:tx>
      <c:layout>
        <c:manualLayout>
          <c:xMode val="edge"/>
          <c:yMode val="edge"/>
          <c:x val="0.23079750975443561"/>
          <c:y val="4.9737450396162631E-4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0"/>
      <c:rotY val="10"/>
      <c:depthPercent val="140"/>
      <c:rAngAx val="1"/>
    </c:view3D>
    <c:floor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floor>
    <c:sideWall>
      <c:thickness val="0"/>
      <c:spPr>
        <a:noFill/>
        <a:ln>
          <a:solidFill>
            <a:schemeClr val="bg2"/>
          </a:solidFill>
        </a:ln>
        <a:effectLst/>
        <a:sp3d>
          <a:contourClr>
            <a:schemeClr val="bg2"/>
          </a:contourClr>
        </a:sp3d>
      </c:spPr>
    </c:sideWall>
    <c:backWall>
      <c:thickness val="0"/>
      <c:spPr>
        <a:noFill/>
        <a:ln>
          <a:solidFill>
            <a:schemeClr val="bg2"/>
          </a:solidFill>
        </a:ln>
        <a:effectLst/>
        <a:sp3d>
          <a:contourClr>
            <a:schemeClr val="bg2"/>
          </a:contourClr>
        </a:sp3d>
      </c:spPr>
    </c:backWall>
    <c:plotArea>
      <c:layout>
        <c:manualLayout>
          <c:layoutTarget val="inner"/>
          <c:xMode val="edge"/>
          <c:yMode val="edge"/>
          <c:x val="0.15724953399327715"/>
          <c:y val="9.541457857868943E-2"/>
          <c:w val="0.7259011341968844"/>
          <c:h val="0.62337335744989586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Lbl>
              <c:idx val="0"/>
              <c:layout>
                <c:manualLayout>
                  <c:x val="-8.5429622009518285E-5"/>
                  <c:y val="3.70836292848785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F22-4BBF-88FB-1F74207FD106}"/>
                </c:ext>
                <c:ext xmlns:c15="http://schemas.microsoft.com/office/drawing/2012/chart" uri="{CE6537A1-D6FC-4f65-9D91-7224C49458BB}">
                  <c15:layout>
                    <c:manualLayout>
                      <c:w val="0.31623851001247033"/>
                      <c:h val="0.1113123869155572"/>
                    </c:manualLayout>
                  </c15:layout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F22-4BBF-88FB-1F74207FD106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3"/>
              <c:layout>
                <c:manualLayout>
                  <c:x val="-1.1301627078342558E-2"/>
                  <c:y val="-1.7721368735724654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F22-4BBF-88FB-1F74207FD106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6005043907266145"/>
                      <c:h val="0.1361016841304717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 </c:v>
                </c:pt>
                <c:pt idx="1">
                  <c:v>2021 год </c:v>
                </c:pt>
                <c:pt idx="2">
                  <c:v>2022 год </c:v>
                </c:pt>
                <c:pt idx="3">
                  <c:v>2023 год </c:v>
                </c:pt>
              </c:strCache>
            </c:strRef>
          </c:cat>
          <c:val>
            <c:numRef>
              <c:f>Лист1!$B$2:$B$5</c:f>
              <c:numCache>
                <c:formatCode>_-* #,##0.0_р_._-;\-* #,##0.0_р_._-;_-* "-"?_р_._-;_-@_-</c:formatCode>
                <c:ptCount val="4"/>
                <c:pt idx="0">
                  <c:v>69267.7</c:v>
                </c:pt>
                <c:pt idx="1">
                  <c:v>67646.100000000006</c:v>
                </c:pt>
                <c:pt idx="2">
                  <c:v>68518.3</c:v>
                </c:pt>
                <c:pt idx="3">
                  <c:v>69103.600000000006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22-4BBF-88FB-1F74207FD10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2020 год </c:v>
                </c:pt>
                <c:pt idx="1">
                  <c:v>2021 год </c:v>
                </c:pt>
                <c:pt idx="2">
                  <c:v>2022 год </c:v>
                </c:pt>
                <c:pt idx="3">
                  <c:v>2023 год </c:v>
                </c:pt>
              </c:strCache>
            </c:strRef>
          </c:cat>
          <c:val>
            <c:numRef>
              <c:f>Лист1!$C$2:$C$5</c:f>
              <c:numCache>
                <c:formatCode>_-* #,##0.0_р_._-;\-* #,##0.0_р_._-;_-* "-"?_р_._-;_-@_-</c:formatCode>
                <c:ptCount val="4"/>
                <c:pt idx="0">
                  <c:v>31590.799999999999</c:v>
                </c:pt>
                <c:pt idx="1">
                  <c:v>26794</c:v>
                </c:pt>
                <c:pt idx="2">
                  <c:v>26490</c:v>
                </c:pt>
                <c:pt idx="3">
                  <c:v>26610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F22-4BBF-88FB-1F74207FD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gapDepth val="8"/>
        <c:shape val="box"/>
        <c:axId val="49677152"/>
        <c:axId val="223402432"/>
        <c:axId val="0"/>
      </c:bar3DChart>
      <c:catAx>
        <c:axId val="496771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3402432"/>
        <c:crosses val="autoZero"/>
        <c:auto val="1"/>
        <c:lblAlgn val="ctr"/>
        <c:lblOffset val="100"/>
        <c:noMultiLvlLbl val="0"/>
      </c:catAx>
      <c:valAx>
        <c:axId val="223402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р_._-;\-* #,##0.0_р_._-;_-* &quot;-&quot;?_р_.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677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46937051420328E-2"/>
          <c:y val="0.80964944621922341"/>
          <c:w val="0.7650187055276525"/>
          <c:h val="0.13484677481886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+mj-lt"/>
              </a:defRPr>
            </a:pPr>
            <a:r>
              <a:rPr lang="ru-RU" sz="1800" dirty="0" smtClean="0">
                <a:latin typeface="+mj-lt"/>
              </a:rPr>
              <a:t>67 миллионов 646 </a:t>
            </a:r>
            <a:r>
              <a:rPr lang="ru-RU" sz="1800" dirty="0">
                <a:latin typeface="+mj-lt"/>
              </a:rPr>
              <a:t>тысяч </a:t>
            </a:r>
            <a:r>
              <a:rPr lang="ru-RU" sz="1800" dirty="0" smtClean="0">
                <a:latin typeface="+mj-lt"/>
              </a:rPr>
              <a:t>100 </a:t>
            </a:r>
            <a:r>
              <a:rPr lang="ru-RU" sz="1800" dirty="0">
                <a:latin typeface="+mj-lt"/>
              </a:rPr>
              <a:t>рублей</a:t>
            </a:r>
          </a:p>
        </c:rich>
      </c:tx>
      <c:layout>
        <c:manualLayout>
          <c:xMode val="edge"/>
          <c:yMode val="edge"/>
          <c:x val="6.5331616143192175E-2"/>
          <c:y val="0"/>
        </c:manualLayout>
      </c:layout>
      <c:overlay val="0"/>
    </c:title>
    <c:autoTitleDeleted val="0"/>
    <c:view3D>
      <c:rotX val="30"/>
      <c:rotY val="2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277803342224812E-4"/>
          <c:y val="7.3240676510198055E-2"/>
          <c:w val="0.57479973316272537"/>
          <c:h val="0.747315873464770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131-4397-8F8B-73637F859E9D}"/>
              </c:ext>
            </c:extLst>
          </c:dPt>
          <c:dPt>
            <c:idx val="1"/>
            <c:bubble3D val="0"/>
            <c:spPr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131-4397-8F8B-73637F859E9D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131-4397-8F8B-73637F859E9D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131-4397-8F8B-73637F859E9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131-4397-8F8B-73637F859E9D}"/>
              </c:ext>
            </c:extLst>
          </c:dPt>
          <c:dLbls>
            <c:dLbl>
              <c:idx val="0"/>
              <c:layout>
                <c:manualLayout>
                  <c:x val="-7.6397732666985574E-2"/>
                  <c:y val="0.115089346441181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131-4397-8F8B-73637F859E9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490499219095031E-2"/>
                  <c:y val="-1.3591138924943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131-4397-8F8B-73637F859E9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4836175999118734E-2"/>
                  <c:y val="4.6707208684129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131-4397-8F8B-73637F859E9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7268811240867402E-2"/>
                  <c:y val="-0.269683762928248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131-4397-8F8B-73637F859E9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3372571114880793E-2"/>
                  <c:y val="3.6740328310404538E-2"/>
                </c:manualLayout>
              </c:layout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/>
                <a:lstStyle/>
                <a:p>
                  <a:pPr>
                    <a:defRPr sz="1700">
                      <a:latin typeface="Arial Black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131-4397-8F8B-73637F859E9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- 56 961,1 тыс. руб.</c:v>
                </c:pt>
                <c:pt idx="1">
                  <c:v>Акцизы на нефтепродукты - 2 758 тыс. руб. </c:v>
                </c:pt>
                <c:pt idx="2">
                  <c:v>Единый сельскохозяйственный налог - 17 тыс. руб. </c:v>
                </c:pt>
                <c:pt idx="3">
                  <c:v>Земельный налог - 6 678 тыс. руб.  </c:v>
                </c:pt>
                <c:pt idx="4">
                  <c:v>Налог на имущество физических лиц - 1 232 тыс. руб.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0.84199999999999997</c:v>
                </c:pt>
                <c:pt idx="1">
                  <c:v>4.1000000000000002E-2</c:v>
                </c:pt>
                <c:pt idx="2" formatCode="0.00%">
                  <c:v>1E-4</c:v>
                </c:pt>
                <c:pt idx="3">
                  <c:v>9.9000000000000005E-2</c:v>
                </c:pt>
                <c:pt idx="4">
                  <c:v>1.7999999999999999E-2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131-4397-8F8B-73637F859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 b="1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600" b="1"/>
            </a:pPr>
            <a:endParaRPr lang="ru-RU"/>
          </a:p>
        </c:txPr>
      </c:legendEntry>
      <c:layout>
        <c:manualLayout>
          <c:xMode val="edge"/>
          <c:yMode val="edge"/>
          <c:x val="0.55657271963846422"/>
          <c:y val="8.4584436417633829E-2"/>
          <c:w val="0.44194530113632685"/>
          <c:h val="0.799777262627125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dirty="0" smtClean="0">
                <a:solidFill>
                  <a:srgbClr val="7030A0"/>
                </a:solidFill>
              </a:rPr>
              <a:t>68 миллионов 518 тысяч 300 рублей</a:t>
            </a:r>
            <a:endParaRPr lang="ru-RU" sz="1200" dirty="0">
              <a:solidFill>
                <a:srgbClr val="7030A0"/>
              </a:solidFill>
            </a:endParaRPr>
          </a:p>
        </c:rich>
      </c:tx>
      <c:layout>
        <c:manualLayout>
          <c:xMode val="edge"/>
          <c:yMode val="edge"/>
          <c:x val="0.1121398891966759"/>
          <c:y val="9.998955012575636E-2"/>
        </c:manualLayout>
      </c:layout>
      <c:overlay val="0"/>
    </c:title>
    <c:autoTitleDeleted val="0"/>
    <c:view3D>
      <c:rotX val="30"/>
      <c:rotY val="2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282343285113377E-4"/>
          <c:y val="6.4469640252342988E-2"/>
          <c:w val="0.77611470195957732"/>
          <c:h val="0.926440400645315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47-4EAC-9DA1-4E43CDA53FE1}"/>
              </c:ext>
            </c:extLst>
          </c:dPt>
          <c:dPt>
            <c:idx val="1"/>
            <c:bubble3D val="0"/>
            <c:spPr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47-4EAC-9DA1-4E43CDA53FE1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D47-4EAC-9DA1-4E43CDA53FE1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D47-4EAC-9DA1-4E43CDA53FE1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D47-4EAC-9DA1-4E43CDA53FE1}"/>
              </c:ext>
            </c:extLst>
          </c:dPt>
          <c:dLbls>
            <c:dLbl>
              <c:idx val="0"/>
              <c:layout>
                <c:manualLayout>
                  <c:x val="-0.17953613932492049"/>
                  <c:y val="0.198023864363495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D47-4EAC-9DA1-4E43CDA53FE1}"/>
                </c:ext>
                <c:ext xmlns:c15="http://schemas.microsoft.com/office/drawing/2012/chart" uri="{CE6537A1-D6FC-4f65-9D91-7224C49458BB}">
                  <c15:layout>
                    <c:manualLayout>
                      <c:w val="0.24558246574165321"/>
                      <c:h val="0.1458296529968454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7233148661126502"/>
                  <c:y val="-2.7226216873540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D47-4EAC-9DA1-4E43CDA53FE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6009156663588825E-2"/>
                  <c:y val="1.789362028019977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D47-4EAC-9DA1-4E43CDA53FE1}"/>
                </c:ext>
                <c:ext xmlns:c15="http://schemas.microsoft.com/office/drawing/2012/chart" uri="{CE6537A1-D6FC-4f65-9D91-7224C49458BB}">
                  <c15:layout>
                    <c:manualLayout>
                      <c:w val="0.26388298963783724"/>
                      <c:h val="0.14434855054518281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14241715399610139"/>
                  <c:y val="-0.278773657155372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D47-4EAC-9DA1-4E43CDA53FE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539755822304289E-3"/>
                  <c:y val="3.2195275225352087E-2"/>
                </c:manualLayout>
              </c:layout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/>
                <a:lstStyle/>
                <a:p>
                  <a:pPr>
                    <a:defRPr sz="1600">
                      <a:latin typeface="Arial Black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D47-4EAC-9DA1-4E43CDA53FE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- 57 миллионов 527 тысяч 200 рублей</c:v>
                </c:pt>
                <c:pt idx="1">
                  <c:v>Акцизы на нефтепродукты - 2 миллиона 655 тысяч рублей </c:v>
                </c:pt>
                <c:pt idx="2">
                  <c:v>Единый сельскохозяйственный налог - 48 тысяч 200 рублей </c:v>
                </c:pt>
                <c:pt idx="3">
                  <c:v>Земельный налог - 6 миллионов 393 тысяч рублей  </c:v>
                </c:pt>
                <c:pt idx="4">
                  <c:v>Налог на имущество физических лиц - 1 миллион 224 тысячи рублей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0.83599999999999997</c:v>
                </c:pt>
                <c:pt idx="1">
                  <c:v>4.5999999999999999E-2</c:v>
                </c:pt>
                <c:pt idx="2" formatCode="0.00%">
                  <c:v>1E-4</c:v>
                </c:pt>
                <c:pt idx="3">
                  <c:v>9.9000000000000005E-2</c:v>
                </c:pt>
                <c:pt idx="4">
                  <c:v>1.7999999999999999E-2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D47-4EAC-9DA1-4E43CDA53F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dirty="0" smtClean="0">
                <a:solidFill>
                  <a:srgbClr val="7030A0"/>
                </a:solidFill>
              </a:rPr>
              <a:t>72</a:t>
            </a:r>
            <a:r>
              <a:rPr lang="ru-RU" sz="1200" baseline="0" dirty="0" smtClean="0">
                <a:solidFill>
                  <a:srgbClr val="7030A0"/>
                </a:solidFill>
              </a:rPr>
              <a:t> миллиона 987 тысяч 700 рублей</a:t>
            </a:r>
            <a:endParaRPr lang="ru-RU" sz="1200" dirty="0">
              <a:solidFill>
                <a:srgbClr val="7030A0"/>
              </a:solidFill>
            </a:endParaRPr>
          </a:p>
        </c:rich>
      </c:tx>
      <c:layout>
        <c:manualLayout>
          <c:xMode val="edge"/>
          <c:yMode val="edge"/>
          <c:x val="0.13310108054626896"/>
          <c:y val="0.10211988304093567"/>
        </c:manualLayout>
      </c:layout>
      <c:overlay val="0"/>
    </c:title>
    <c:autoTitleDeleted val="0"/>
    <c:view3D>
      <c:rotX val="30"/>
      <c:rotY val="223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023448652240817E-2"/>
          <c:y val="0.12274524853801169"/>
          <c:w val="0.71702556482256652"/>
          <c:h val="0.851493421052631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B21-4CA6-A633-0DB47ACF3AD6}"/>
              </c:ext>
            </c:extLst>
          </c:dPt>
          <c:dPt>
            <c:idx val="1"/>
            <c:bubble3D val="0"/>
            <c:spPr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B21-4CA6-A633-0DB47ACF3AD6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B21-4CA6-A633-0DB47ACF3AD6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B21-4CA6-A633-0DB47ACF3AD6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B21-4CA6-A633-0DB47ACF3AD6}"/>
              </c:ext>
            </c:extLst>
          </c:dPt>
          <c:dLbls>
            <c:dLbl>
              <c:idx val="0"/>
              <c:layout>
                <c:manualLayout>
                  <c:x val="-0.22511755117604887"/>
                  <c:y val="0.168528040658955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B21-4CA6-A633-0DB47ACF3AD6}"/>
                </c:ext>
                <c:ext xmlns:c15="http://schemas.microsoft.com/office/drawing/2012/chart" uri="{CE6537A1-D6FC-4f65-9D91-7224C49458BB}">
                  <c15:layout>
                    <c:manualLayout>
                      <c:w val="0.26263443531127223"/>
                      <c:h val="0.2393101997896950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0940134111370582"/>
                  <c:y val="-1.8358483483483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B21-4CA6-A633-0DB47ACF3AD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0459468599033814"/>
                  <c:y val="2.1604532163742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B21-4CA6-A633-0DB47ACF3AD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3552573904179405"/>
                  <c:y val="-0.307910414404489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B21-4CA6-A633-0DB47ACF3AD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5886850152905193E-3"/>
                  <c:y val="3.2921494839038348E-3"/>
                </c:manualLayout>
              </c:layout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/>
                <a:lstStyle/>
                <a:p>
                  <a:pPr>
                    <a:defRPr sz="1600">
                      <a:latin typeface="Arial Black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B21-4CA6-A633-0DB47ACF3AD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- 57 миллионов 527 тысяч 200 рублей</c:v>
                </c:pt>
                <c:pt idx="1">
                  <c:v>Акцизы на нефтепродукты - 2 миллиона 655 тысяч рублей </c:v>
                </c:pt>
                <c:pt idx="2">
                  <c:v>Единый сельскохозяйственный налог - 48 тысяч 200 рублей </c:v>
                </c:pt>
                <c:pt idx="3">
                  <c:v>Земельный налог - 6 миллионов 393 тысяч рублей  </c:v>
                </c:pt>
                <c:pt idx="4">
                  <c:v>Налог на имущество физических лиц - 1 миллион 224 тысячи рублей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0.83399999999999996</c:v>
                </c:pt>
                <c:pt idx="1">
                  <c:v>4.8000000000000001E-2</c:v>
                </c:pt>
                <c:pt idx="2" formatCode="0.00%">
                  <c:v>1E-4</c:v>
                </c:pt>
                <c:pt idx="3">
                  <c:v>0.1</c:v>
                </c:pt>
                <c:pt idx="4">
                  <c:v>1.7999999999999999E-2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B21-4CA6-A633-0DB47ACF3A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chemeClr val="tx1"/>
                </a:solidFill>
              </a:rPr>
              <a:t>Собственные доходы</a:t>
            </a:r>
            <a:endParaRPr lang="ru-RU" sz="1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89621572871572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"/>
      <c:rotY val="5"/>
      <c:depthPercent val="140"/>
      <c:rAngAx val="1"/>
    </c:view3D>
    <c:floor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floor>
    <c:sideWall>
      <c:thickness val="0"/>
      <c:spPr>
        <a:noFill/>
        <a:ln>
          <a:solidFill>
            <a:schemeClr val="bg2"/>
          </a:solidFill>
        </a:ln>
        <a:effectLst/>
        <a:sp3d>
          <a:contourClr>
            <a:schemeClr val="bg2"/>
          </a:contourClr>
        </a:sp3d>
      </c:spPr>
    </c:sideWall>
    <c:backWall>
      <c:thickness val="0"/>
      <c:spPr>
        <a:noFill/>
        <a:ln>
          <a:solidFill>
            <a:schemeClr val="bg2"/>
          </a:solidFill>
        </a:ln>
        <a:effectLst/>
        <a:sp3d>
          <a:contourClr>
            <a:schemeClr val="bg2"/>
          </a:contourClr>
        </a:sp3d>
      </c:spPr>
    </c:backWall>
    <c:plotArea>
      <c:layout>
        <c:manualLayout>
          <c:layoutTarget val="inner"/>
          <c:xMode val="edge"/>
          <c:yMode val="edge"/>
          <c:x val="0.18273362068965518"/>
          <c:y val="9.541457857868943E-2"/>
          <c:w val="0.79536982758620689"/>
          <c:h val="0.6784386212637398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2020 год </c:v>
                </c:pt>
                <c:pt idx="1">
                  <c:v>2021 год </c:v>
                </c:pt>
                <c:pt idx="2">
                  <c:v>2022 год </c:v>
                </c:pt>
                <c:pt idx="3">
                  <c:v>2023 год </c:v>
                </c:pt>
              </c:strCache>
            </c:strRef>
          </c:cat>
          <c:val>
            <c:numRef>
              <c:f>Лист1!$B$2:$B$5</c:f>
              <c:numCache>
                <c:formatCode>_-* #,##0.0_р_._-;\-* #,##0.0_р_._-;_-* "-"?_р_._-;_-@_-</c:formatCode>
                <c:ptCount val="4"/>
                <c:pt idx="0">
                  <c:v>69267.7</c:v>
                </c:pt>
                <c:pt idx="1">
                  <c:v>67646.100000000006</c:v>
                </c:pt>
                <c:pt idx="2">
                  <c:v>68518.3</c:v>
                </c:pt>
                <c:pt idx="3">
                  <c:v>69103.600000000006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75-4ADD-A6BE-289DDA3B9BE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 </c:v>
                </c:pt>
                <c:pt idx="1">
                  <c:v>2021 год </c:v>
                </c:pt>
                <c:pt idx="2">
                  <c:v>2022 год </c:v>
                </c:pt>
                <c:pt idx="3">
                  <c:v>2023 год </c:v>
                </c:pt>
              </c:strCache>
            </c:strRef>
          </c:cat>
          <c:val>
            <c:numRef>
              <c:f>Лист1!$C$2:$C$5</c:f>
              <c:numCache>
                <c:formatCode>_-* #,##0.0_р_._-;\-* #,##0.0_р_._-;_-* "-"?_р_._-;_-@_-</c:formatCode>
                <c:ptCount val="4"/>
                <c:pt idx="0">
                  <c:v>31590.799999999999</c:v>
                </c:pt>
                <c:pt idx="1">
                  <c:v>26794</c:v>
                </c:pt>
                <c:pt idx="2">
                  <c:v>26490</c:v>
                </c:pt>
                <c:pt idx="3">
                  <c:v>26610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875-4ADD-A6BE-289DDA3B9B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7"/>
        <c:gapDepth val="8"/>
        <c:shape val="box"/>
        <c:axId val="224734096"/>
        <c:axId val="224734488"/>
        <c:axId val="0"/>
      </c:bar3DChart>
      <c:catAx>
        <c:axId val="224734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4734488"/>
        <c:crosses val="autoZero"/>
        <c:auto val="1"/>
        <c:lblAlgn val="ctr"/>
        <c:lblOffset val="100"/>
        <c:noMultiLvlLbl val="0"/>
      </c:catAx>
      <c:valAx>
        <c:axId val="224734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р_._-;\-* #,##0.0_р_._-;_-* &quot;-&quot;?_р_.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473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500" dirty="0" smtClean="0"/>
              <a:t>Доходы бюджета 2020-2023 годов</a:t>
            </a:r>
            <a:endParaRPr lang="ru-RU" sz="1500" dirty="0"/>
          </a:p>
        </c:rich>
      </c:tx>
      <c:layout>
        <c:manualLayout>
          <c:xMode val="edge"/>
          <c:yMode val="edge"/>
          <c:x val="0.10460271317829457"/>
          <c:y val="2.37688271604938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5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1166448643410854"/>
          <c:y val="7.9429320987654317E-2"/>
          <c:w val="0.57667102713178298"/>
          <c:h val="0.8935803303303303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C1-4BBF-80C5-40D18154DF5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C1-4BBF-80C5-40D18154DF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C1-4BBF-80C5-40D18154DF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C1-4BBF-80C5-40D18154DF5E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52</c:v>
                </c:pt>
                <c:pt idx="1">
                  <c:v>23.5</c:v>
                </c:pt>
                <c:pt idx="2">
                  <c:v>24.5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BC-4BCB-931D-3060F6E7611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C1-4BBF-80C5-40D18154DF5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9C1-4BBF-80C5-40D18154DF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9C1-4BBF-80C5-40D18154DF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9C1-4BBF-80C5-40D18154DF5E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39.1</c:v>
                </c:pt>
                <c:pt idx="1">
                  <c:v>28.4</c:v>
                </c:pt>
                <c:pt idx="2">
                  <c:v>45.4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CBC-4BCB-931D-3060F6E7611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9C1-4BBF-80C5-40D18154DF5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9C1-4BBF-80C5-40D18154DF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9C1-4BBF-80C5-40D18154DF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9C1-4BBF-80C5-40D18154DF5E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47.1</c:v>
                </c:pt>
                <c:pt idx="1">
                  <c:v>27.9</c:v>
                </c:pt>
                <c:pt idx="2">
                  <c:v>34.700000000000003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CBC-4BCB-931D-3060F6E7611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9C1-4BBF-80C5-40D18154DF5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9C1-4BBF-80C5-40D18154DF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59C1-4BBF-80C5-40D18154DF5E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51</c:v>
                </c:pt>
                <c:pt idx="1">
                  <c:v>27.8</c:v>
                </c:pt>
                <c:pt idx="2">
                  <c:v>29.3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59C1-4BBF-80C5-40D18154D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5"/>
        <c:holeSize val="17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+mj-lt"/>
              </a:defRPr>
            </a:pPr>
            <a:r>
              <a:rPr lang="ru-RU" sz="1600" dirty="0" smtClean="0">
                <a:latin typeface="+mj-lt"/>
              </a:rPr>
              <a:t>26 миллионов 794 тысячи рублей</a:t>
            </a:r>
            <a:endParaRPr lang="ru-RU" sz="1600" dirty="0">
              <a:latin typeface="+mj-lt"/>
            </a:endParaRPr>
          </a:p>
        </c:rich>
      </c:tx>
      <c:layout>
        <c:manualLayout>
          <c:xMode val="edge"/>
          <c:yMode val="edge"/>
          <c:x val="0.5243699809300385"/>
          <c:y val="9.0725806451613249E-5"/>
        </c:manualLayout>
      </c:layout>
      <c:overlay val="0"/>
    </c:title>
    <c:autoTitleDeleted val="0"/>
    <c:view3D>
      <c:rotX val="40"/>
      <c:rotY val="17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2710725806010952"/>
          <c:y val="5.0788530465949819E-2"/>
          <c:w val="0.54807572341088207"/>
          <c:h val="0.708196460573476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131-4397-8F8B-73637F859E9D}"/>
              </c:ext>
            </c:extLst>
          </c:dPt>
          <c:dPt>
            <c:idx val="1"/>
            <c:bubble3D val="0"/>
            <c:spPr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131-4397-8F8B-73637F859E9D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131-4397-8F8B-73637F859E9D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131-4397-8F8B-73637F859E9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131-4397-8F8B-73637F859E9D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B5F-410A-9817-FB05AB71678D}"/>
              </c:ext>
            </c:extLst>
          </c:dPt>
          <c:dPt>
            <c:idx val="6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5F-410A-9817-FB05AB71678D}"/>
              </c:ext>
            </c:extLst>
          </c:dPt>
          <c:dLbls>
            <c:dLbl>
              <c:idx val="0"/>
              <c:layout>
                <c:manualLayout>
                  <c:x val="0.13574479858344402"/>
                  <c:y val="6.0610101010100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131-4397-8F8B-73637F859E9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4337787848045123E-2"/>
                  <c:y val="2.7823700716845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131-4397-8F8B-73637F859E9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0264675400842586"/>
                  <c:y val="-0.16383781362007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131-4397-8F8B-73637F859E9D}"/>
                </c:ext>
                <c:ext xmlns:c15="http://schemas.microsoft.com/office/drawing/2012/chart" uri="{CE6537A1-D6FC-4f65-9D91-7224C49458BB}">
                  <c15:layout>
                    <c:manualLayout>
                      <c:w val="8.578955468816879E-2"/>
                      <c:h val="7.2732078853046597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"/>
                  <c:y val="4.3151209677419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131-4397-8F8B-73637F859E9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9393536963258081E-2"/>
                  <c:y val="-0.19766010101010101"/>
                </c:manualLayout>
              </c:layout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/>
                <a:lstStyle/>
                <a:p>
                  <a:pPr>
                    <a:defRPr sz="1500">
                      <a:latin typeface="Arial Black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131-4397-8F8B-73637F859E9D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2674493789968039E-2"/>
                  <c:y val="-2.2500448028673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B5F-410A-9817-FB05AB71678D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10751669759995337"/>
                  <c:y val="-4.6423387096774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B5F-410A-9817-FB05AB71678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Арендная плата за зельные участки - 18 500,0 тыс. руб.</c:v>
                </c:pt>
                <c:pt idx="1">
                  <c:v>Арендная плата за муниципальное имущество - 3 200,0 тыс. руб.</c:v>
                </c:pt>
                <c:pt idx="2">
                  <c:v>Плата за пользование жилыми помещениями - 4 000 тыс. руб.</c:v>
                </c:pt>
                <c:pt idx="3">
                  <c:v>Доходы от оказания платных услуг и компенсации затрат госудаства - 50 тыс. руб.</c:v>
                </c:pt>
                <c:pt idx="4">
                  <c:v>Доходы от реализации муниципального имуществ - 434 тыс.руб.</c:v>
                </c:pt>
                <c:pt idx="5">
                  <c:v>Доходы от продажи земли - 100 тыс.руб.</c:v>
                </c:pt>
                <c:pt idx="6">
                  <c:v>Штрафы, санкции, возмещение ущерба - 10 тыс. руб.</c:v>
                </c:pt>
                <c:pt idx="7">
                  <c:v>Прочие неналоговые доходы - 500 тыс. руб.</c:v>
                </c:pt>
              </c:strCache>
            </c:strRef>
          </c:cat>
          <c:val>
            <c:numRef>
              <c:f>Лист1!$B$2:$B$9</c:f>
              <c:numCache>
                <c:formatCode>0.0%</c:formatCode>
                <c:ptCount val="8"/>
                <c:pt idx="0">
                  <c:v>0.69</c:v>
                </c:pt>
                <c:pt idx="1">
                  <c:v>0.11899999999999999</c:v>
                </c:pt>
                <c:pt idx="2">
                  <c:v>0.14899999999999999</c:v>
                </c:pt>
                <c:pt idx="3">
                  <c:v>2E-3</c:v>
                </c:pt>
                <c:pt idx="4">
                  <c:v>1.6E-2</c:v>
                </c:pt>
                <c:pt idx="5">
                  <c:v>4.0000000000000001E-3</c:v>
                </c:pt>
                <c:pt idx="6" formatCode="0.00%">
                  <c:v>1E-4</c:v>
                </c:pt>
                <c:pt idx="7">
                  <c:v>1.9E-2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131-4397-8F8B-73637F859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 b="1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="1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 b="1" baseline="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 b="1" baseline="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 b="1" baseline="0"/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400" b="1" cap="none" spc="0" baseline="0">
                <a:ln/>
                <a:solidFill>
                  <a:schemeClr val="accent4"/>
                </a:solidFill>
                <a:effectLst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"/>
          <c:w val="0.47508156263833556"/>
          <c:h val="1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solidFill>
                  <a:srgbClr val="7030A0"/>
                </a:solidFill>
                <a:latin typeface="+mj-lt"/>
              </a:defRPr>
            </a:pPr>
            <a:r>
              <a:rPr lang="ru-RU" sz="1400" dirty="0" smtClean="0">
                <a:solidFill>
                  <a:srgbClr val="7030A0"/>
                </a:solidFill>
                <a:latin typeface="+mj-lt"/>
              </a:rPr>
              <a:t>26 миллионов 490 </a:t>
            </a:r>
            <a:r>
              <a:rPr lang="ru-RU" sz="1400" dirty="0">
                <a:solidFill>
                  <a:srgbClr val="7030A0"/>
                </a:solidFill>
                <a:latin typeface="+mj-lt"/>
              </a:rPr>
              <a:t>тысяч </a:t>
            </a:r>
            <a:r>
              <a:rPr lang="ru-RU" sz="1400" dirty="0" smtClean="0">
                <a:solidFill>
                  <a:srgbClr val="7030A0"/>
                </a:solidFill>
                <a:latin typeface="+mj-lt"/>
              </a:rPr>
              <a:t>рублей</a:t>
            </a:r>
            <a:endParaRPr lang="ru-RU" sz="1400" dirty="0">
              <a:solidFill>
                <a:srgbClr val="7030A0"/>
              </a:solidFill>
              <a:latin typeface="+mj-lt"/>
            </a:endParaRPr>
          </a:p>
        </c:rich>
      </c:tx>
      <c:layout>
        <c:manualLayout>
          <c:xMode val="edge"/>
          <c:yMode val="edge"/>
          <c:x val="0.15776472122379787"/>
          <c:y val="3.7261252293153816E-3"/>
        </c:manualLayout>
      </c:layout>
      <c:overlay val="0"/>
    </c:title>
    <c:autoTitleDeleted val="0"/>
    <c:view3D>
      <c:rotX val="40"/>
      <c:rotY val="18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1566168138131"/>
          <c:y val="2.9065070582142381E-2"/>
          <c:w val="0.6983151028619663"/>
          <c:h val="0.901388503086419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0"/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B38-4BF5-B356-7FDCBD1AA567}"/>
              </c:ext>
            </c:extLst>
          </c:dPt>
          <c:dPt>
            <c:idx val="1"/>
            <c:bubble3D val="0"/>
            <c:spPr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B38-4BF5-B356-7FDCBD1AA567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B38-4BF5-B356-7FDCBD1AA567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B38-4BF5-B356-7FDCBD1AA567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B38-4BF5-B356-7FDCBD1AA567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B38-4BF5-B356-7FDCBD1AA567}"/>
              </c:ext>
            </c:extLst>
          </c:dPt>
          <c:dPt>
            <c:idx val="6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B38-4BF5-B356-7FDCBD1AA567}"/>
              </c:ext>
            </c:extLst>
          </c:dPt>
          <c:dLbls>
            <c:dLbl>
              <c:idx val="0"/>
              <c:layout>
                <c:manualLayout>
                  <c:x val="0.20100455673325754"/>
                  <c:y val="0.122248262987118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B38-4BF5-B356-7FDCBD1AA56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345926030683106"/>
                  <c:y val="-9.3607100034209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B38-4BF5-B356-7FDCBD1AA56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5419932080614324"/>
                  <c:y val="-0.228813846330059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B38-4BF5-B356-7FDCBD1AA56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4725907260101126"/>
                  <c:y val="-7.4350506158647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B38-4BF5-B356-7FDCBD1AA567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6075157630645531E-2"/>
                  <c:y val="0"/>
                </c:manualLayout>
              </c:layout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/>
                <a:lstStyle/>
                <a:p>
                  <a:pPr>
                    <a:defRPr sz="1300">
                      <a:latin typeface="Arial Black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B38-4BF5-B356-7FDCBD1AA567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2006633986507955E-2"/>
                  <c:y val="2.2922595760695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1B38-4BF5-B356-7FDCBD1AA567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17657111791488589"/>
                  <c:y val="-3.4059113424210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1B38-4BF5-B356-7FDCBD1AA56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>
                    <a:latin typeface="Arial Black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0.70599999999999996</c:v>
                </c:pt>
                <c:pt idx="1">
                  <c:v>0.11700000000000001</c:v>
                </c:pt>
                <c:pt idx="2">
                  <c:v>0.151</c:v>
                </c:pt>
                <c:pt idx="3">
                  <c:v>2E-3</c:v>
                </c:pt>
                <c:pt idx="4">
                  <c:v>4.0000000000000001E-3</c:v>
                </c:pt>
                <c:pt idx="5" formatCode="0.00%">
                  <c:v>1E-4</c:v>
                </c:pt>
                <c:pt idx="6">
                  <c:v>2.1000000000000001E-2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1B38-4BF5-B356-7FDCBD1AA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0.72299</cdr:x>
      <cdr:y>0.00201</cdr:y>
    </cdr:from>
    <cdr:to>
      <cdr:x>1</cdr:x>
      <cdr:y>0.10295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18800" y="5624"/>
          <a:ext cx="1080000" cy="282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2022 год</a:t>
          </a:r>
          <a:endParaRPr lang="ru-RU" sz="16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0.26509</cdr:x>
      <cdr:y>0.74267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90776" y="1870188"/>
          <a:ext cx="3023999" cy="648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Непрограммные расходы</a:t>
          </a:r>
        </a:p>
        <a:p xmlns:a="http://schemas.openxmlformats.org/drawingml/2006/main">
          <a:pPr algn="ctr"/>
          <a:r>
            <a:rPr lang="ru-RU" sz="1200" b="1" dirty="0" smtClean="0"/>
            <a:t>60 миллионов 998 тысяч </a:t>
          </a:r>
          <a:br>
            <a:rPr lang="ru-RU" sz="1200" b="1" dirty="0" smtClean="0"/>
          </a:br>
          <a:r>
            <a:rPr lang="ru-RU" sz="1200" b="1" dirty="0" smtClean="0"/>
            <a:t>700 рублей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0.13913</cdr:x>
      <cdr:y>0.01347</cdr:y>
    </cdr:from>
    <cdr:to>
      <cdr:x>0.61655</cdr:x>
      <cdr:y>0.08086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12024" y="71975"/>
          <a:ext cx="3816000" cy="36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0.00795</cdr:x>
      <cdr:y>0</cdr:y>
    </cdr:from>
    <cdr:to>
      <cdr:x>1</cdr:x>
      <cdr:y>0.10637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703" y="0"/>
          <a:ext cx="4082072" cy="267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 smtClean="0">
              <a:latin typeface="Arial Black" panose="020B0A04020102020204" pitchFamily="34" charset="0"/>
            </a:rPr>
            <a:t>141 миллион 796 тысяч 300 рублей</a:t>
          </a:r>
          <a:endParaRPr lang="ru-RU" sz="1300" b="1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0.03954</cdr:x>
      <cdr:y>0.85776</cdr:y>
    </cdr:from>
    <cdr:to>
      <cdr:x>0.31278</cdr:x>
      <cdr:y>0.98115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57109" y="2160000"/>
          <a:ext cx="1085612" cy="310719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9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 smtClean="0">
              <a:solidFill>
                <a:srgbClr val="7030A0"/>
              </a:solidFill>
              <a:latin typeface="Arial Black" panose="020B0A04020102020204" pitchFamily="34" charset="0"/>
            </a:rPr>
            <a:t>2022 год</a:t>
          </a:r>
          <a:endParaRPr lang="ru-RU" sz="1400" b="1" i="1" dirty="0">
            <a:solidFill>
              <a:srgbClr val="7030A0"/>
            </a:solidFill>
            <a:latin typeface="Arial Black" panose="020B0A04020102020204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0.25173</cdr:x>
      <cdr:y>0.74267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08000" y="1870183"/>
          <a:ext cx="2996283" cy="6480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Непрограммные расходы</a:t>
          </a:r>
        </a:p>
        <a:p xmlns:a="http://schemas.openxmlformats.org/drawingml/2006/main">
          <a:pPr algn="ctr"/>
          <a:r>
            <a:rPr lang="ru-RU" sz="1200" b="1" dirty="0" smtClean="0"/>
            <a:t>52 миллиона 021 тысяча </a:t>
          </a:r>
          <a:br>
            <a:rPr lang="ru-RU" sz="1200" b="1" dirty="0" smtClean="0"/>
          </a:br>
          <a:r>
            <a:rPr lang="ru-RU" sz="1200" b="1" dirty="0" smtClean="0"/>
            <a:t>300 рублей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0.13913</cdr:x>
      <cdr:y>0.01347</cdr:y>
    </cdr:from>
    <cdr:to>
      <cdr:x>0.61655</cdr:x>
      <cdr:y>0.08086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12024" y="71975"/>
          <a:ext cx="3816000" cy="36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0.00795</cdr:x>
      <cdr:y>0</cdr:y>
    </cdr:from>
    <cdr:to>
      <cdr:x>1</cdr:x>
      <cdr:y>0.10637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703" y="0"/>
          <a:ext cx="4082072" cy="267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 smtClean="0">
              <a:latin typeface="Arial Black" panose="020B0A04020102020204" pitchFamily="34" charset="0"/>
            </a:rPr>
            <a:t>128 миллионов 615 тысяч 300 рублей</a:t>
          </a:r>
          <a:endParaRPr lang="ru-RU" sz="1300" b="1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0.03708</cdr:x>
      <cdr:y>0.85776</cdr:y>
    </cdr:from>
    <cdr:to>
      <cdr:x>0.30679</cdr:x>
      <cdr:y>0.98116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51140" y="2160000"/>
          <a:ext cx="1099414" cy="31074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9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 smtClean="0">
              <a:solidFill>
                <a:srgbClr val="7030A0"/>
              </a:solidFill>
              <a:latin typeface="Arial Black" panose="020B0A04020102020204" pitchFamily="34" charset="0"/>
            </a:rPr>
            <a:t>2023 год</a:t>
          </a:r>
          <a:endParaRPr lang="ru-RU" sz="1400" b="1" i="1" dirty="0">
            <a:solidFill>
              <a:srgbClr val="7030A0"/>
            </a:solidFill>
            <a:latin typeface="Arial Black" panose="020B0A040201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0.74442</cdr:x>
      <cdr:y>0</cdr:y>
    </cdr:from>
    <cdr:to>
      <cdr:x>1</cdr:x>
      <cdr:y>0.10094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08194" y="0"/>
          <a:ext cx="1101478" cy="2761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accent2">
                  <a:lumMod val="50000"/>
                </a:schemeClr>
              </a:solidFill>
            </a:rPr>
            <a:t>2023 год</a:t>
          </a:r>
          <a:endParaRPr lang="ru-RU" sz="16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0.4193</cdr:x>
      <cdr:y>0.82222</cdr:y>
    </cdr:from>
    <cdr:to>
      <cdr:x>0.62867</cdr:x>
      <cdr:y>0.88889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30853" y="2664000"/>
          <a:ext cx="864285" cy="216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900" dirty="0" smtClean="0"/>
            <a:t>2023 год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0.4193</cdr:x>
      <cdr:y>0.73333</cdr:y>
    </cdr:from>
    <cdr:to>
      <cdr:x>0.62867</cdr:x>
      <cdr:y>0.8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730853" y="2376000"/>
          <a:ext cx="864285" cy="216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2022 год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0.4193</cdr:x>
      <cdr:y>0.66667</cdr:y>
    </cdr:from>
    <cdr:to>
      <cdr:x>0.62867</cdr:x>
      <cdr:y>0.73333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730853" y="2160000"/>
          <a:ext cx="864285" cy="216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2021 год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0.42151</cdr:x>
      <cdr:y>0.6</cdr:y>
    </cdr:from>
    <cdr:to>
      <cdr:x>0.59371</cdr:x>
      <cdr:y>0.68889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739993" y="1944000"/>
          <a:ext cx="710860" cy="288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2020 год</a:t>
          </a:r>
          <a:endParaRPr lang="ru-RU" sz="9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0.01754</cdr:x>
      <cdr:y>0.88889</cdr:y>
    </cdr:from>
    <cdr:to>
      <cdr:x>0.26317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0" y="2304000"/>
          <a:ext cx="1008000" cy="288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 smtClean="0"/>
            <a:t>2022 год</a:t>
          </a:r>
          <a:endParaRPr lang="ru-RU" sz="1400" b="1" i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0.04747</cdr:x>
      <cdr:y>0.86685</cdr:y>
    </cdr:from>
    <cdr:to>
      <cdr:x>0.2931</cdr:x>
      <cdr:y>0.97796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4800" y="2246869"/>
          <a:ext cx="1008000" cy="288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i="1" dirty="0" smtClean="0"/>
            <a:t>2023 год</a:t>
          </a:r>
          <a:endParaRPr lang="ru-RU" sz="1400" b="1" i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0.4434</cdr:x>
      <cdr:y>0.65447</cdr:y>
    </cdr:from>
    <cdr:to>
      <cdr:x>0.98113</cdr:x>
      <cdr:y>0.86527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84000" y="1909245"/>
          <a:ext cx="4104000" cy="6149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/>
            <a:t>Программные расходы</a:t>
          </a:r>
        </a:p>
        <a:p xmlns:a="http://schemas.openxmlformats.org/drawingml/2006/main">
          <a:pPr algn="ctr"/>
          <a:r>
            <a:rPr lang="ru-RU" sz="1600" b="1" dirty="0" smtClean="0"/>
            <a:t>118 миллионов 581 тысяча 100 рублей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0.13913</cdr:x>
      <cdr:y>0.01347</cdr:y>
    </cdr:from>
    <cdr:to>
      <cdr:x>0.61655</cdr:x>
      <cdr:y>0.08086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12024" y="71975"/>
          <a:ext cx="3816000" cy="36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0.0919</cdr:x>
      <cdr:y>0.00104</cdr:y>
    </cdr:from>
    <cdr:to>
      <cdr:x>0.75049</cdr:x>
      <cdr:y>0.10741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01386" y="3038"/>
          <a:ext cx="5026384" cy="3103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Arial Black" panose="020B0A04020102020204" pitchFamily="34" charset="0"/>
            </a:rPr>
            <a:t>176 миллионов 512 тысяч 900 рублей</a:t>
          </a:r>
          <a:endParaRPr lang="ru-RU" sz="1600" b="1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0.0283</cdr:x>
      <cdr:y>0.85192</cdr:y>
    </cdr:from>
    <cdr:to>
      <cdr:x>0.22642</cdr:x>
      <cdr:y>0.97532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16000" y="2485245"/>
          <a:ext cx="1512000" cy="36000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9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i="1" dirty="0" smtClean="0">
              <a:latin typeface="Arial Black" panose="020B0A04020102020204" pitchFamily="34" charset="0"/>
            </a:rPr>
            <a:t>2021 год</a:t>
          </a:r>
          <a:endParaRPr lang="ru-RU" sz="1800" b="1" i="1" dirty="0">
            <a:latin typeface="Arial Black" panose="020B0A0402010202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0.26509</cdr:x>
      <cdr:y>0.79136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65728" y="1992796"/>
          <a:ext cx="2954522" cy="5253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Программные расходы</a:t>
          </a:r>
        </a:p>
        <a:p xmlns:a="http://schemas.openxmlformats.org/drawingml/2006/main">
          <a:pPr algn="ctr"/>
          <a:r>
            <a:rPr lang="ru-RU" sz="1200" b="1" dirty="0" smtClean="0"/>
            <a:t>80 миллионов 797 тысяч 600 рублей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0.13913</cdr:x>
      <cdr:y>0.01347</cdr:y>
    </cdr:from>
    <cdr:to>
      <cdr:x>0.61655</cdr:x>
      <cdr:y>0.08086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12024" y="71975"/>
          <a:ext cx="3816000" cy="36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0.08955</cdr:x>
      <cdr:y>0.00027</cdr:y>
    </cdr:from>
    <cdr:to>
      <cdr:x>0.97706</cdr:x>
      <cdr:y>0.10664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0000" y="692"/>
          <a:ext cx="3568039" cy="267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latin typeface="Arial Black" panose="020B0A04020102020204" pitchFamily="34" charset="0"/>
            </a:rPr>
            <a:t>141 миллион 796 тысяч 300 рублей</a:t>
          </a:r>
          <a:endParaRPr lang="ru-RU" sz="1300" b="1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0.00458</cdr:x>
      <cdr:y>0.84855</cdr:y>
    </cdr:from>
    <cdr:to>
      <cdr:x>0.27782</cdr:x>
      <cdr:y>0.97194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8423" y="2136796"/>
          <a:ext cx="1098493" cy="31072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9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 smtClean="0">
              <a:solidFill>
                <a:srgbClr val="7030A0"/>
              </a:solidFill>
              <a:latin typeface="Arial Black" panose="020B0A04020102020204" pitchFamily="34" charset="0"/>
            </a:rPr>
            <a:t>2022 год</a:t>
          </a:r>
          <a:endParaRPr lang="ru-RU" sz="1400" b="1" i="1" dirty="0">
            <a:solidFill>
              <a:srgbClr val="7030A0"/>
            </a:solidFill>
            <a:latin typeface="Arial Black" panose="020B0A0402010202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0.25173</cdr:x>
      <cdr:y>0.79136</cdr:y>
    </cdr:from>
    <cdr:to>
      <cdr:x>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26123" y="1992796"/>
          <a:ext cx="3050160" cy="5253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/>
            <a:t>Программные расходы</a:t>
          </a:r>
        </a:p>
        <a:p xmlns:a="http://schemas.openxmlformats.org/drawingml/2006/main">
          <a:pPr algn="ctr"/>
          <a:r>
            <a:rPr lang="ru-RU" sz="1200" b="1" dirty="0" smtClean="0"/>
            <a:t>76 миллионов 594 тысячи рублей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0.13913</cdr:x>
      <cdr:y>0.01347</cdr:y>
    </cdr:from>
    <cdr:to>
      <cdr:x>0.61655</cdr:x>
      <cdr:y>0.08086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12024" y="71975"/>
          <a:ext cx="3816000" cy="36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0.00795</cdr:x>
      <cdr:y>0</cdr:y>
    </cdr:from>
    <cdr:to>
      <cdr:x>1</cdr:x>
      <cdr:y>0.10637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703" y="0"/>
          <a:ext cx="4082072" cy="267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latin typeface="Arial Black" panose="020B0A04020102020204" pitchFamily="34" charset="0"/>
            </a:rPr>
            <a:t>128 миллионов 615 тысяч 300 рублей</a:t>
          </a:r>
          <a:endParaRPr lang="ru-RU" sz="1300" b="1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2.49733E-7</cdr:x>
      <cdr:y>0.85192</cdr:y>
    </cdr:from>
    <cdr:to>
      <cdr:x>0.26971</cdr:x>
      <cdr:y>0.97532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" y="2145295"/>
          <a:ext cx="1080000" cy="31074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9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i="1" dirty="0" smtClean="0">
              <a:solidFill>
                <a:srgbClr val="7030A0"/>
              </a:solidFill>
              <a:latin typeface="Arial Black" panose="020B0A04020102020204" pitchFamily="34" charset="0"/>
            </a:rPr>
            <a:t>2023 год</a:t>
          </a:r>
          <a:endParaRPr lang="ru-RU" sz="1400" b="1" i="1" dirty="0">
            <a:solidFill>
              <a:srgbClr val="7030A0"/>
            </a:solidFill>
            <a:latin typeface="Arial Black" panose="020B0A04020102020204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0.04505</cdr:x>
      <cdr:y>0.04442</cdr:y>
    </cdr:from>
    <cdr:to>
      <cdr:x>0.34234</cdr:x>
      <cdr:y>0.1491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244325"/>
          <a:ext cx="2376264" cy="575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0.17253</cdr:y>
    </cdr:from>
    <cdr:to>
      <cdr:x>0.46078</cdr:x>
      <cdr:y>0.3917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-933059" y="534166"/>
          <a:ext cx="3529684" cy="67852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Непрограммные расходы</a:t>
          </a:r>
        </a:p>
        <a:p xmlns:a="http://schemas.openxmlformats.org/drawingml/2006/main">
          <a:pPr algn="ctr"/>
          <a:r>
            <a:rPr lang="ru-RU" sz="1400" b="1" dirty="0" smtClean="0"/>
            <a:t>57 миллионов 931 тысяча 800 рублей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0.01865</cdr:x>
      <cdr:y>0.87568</cdr:y>
    </cdr:from>
    <cdr:to>
      <cdr:x>0.16822</cdr:x>
      <cdr:y>0.98357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36943" y="2521883"/>
          <a:ext cx="1098493" cy="31072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accent5">
              <a:lumMod val="95000"/>
            </a:schemeClr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i="1" dirty="0" smtClean="0">
              <a:solidFill>
                <a:srgbClr val="7030A0"/>
              </a:solidFill>
              <a:latin typeface="Arial Black" panose="020B0A04020102020204" pitchFamily="34" charset="0"/>
            </a:rPr>
            <a:t>2021 год</a:t>
          </a:r>
          <a:endParaRPr lang="ru-RU" sz="1400" b="1" i="1" dirty="0">
            <a:solidFill>
              <a:srgbClr val="7030A0"/>
            </a:solidFill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0.21863</cdr:x>
      <cdr:y>0.01042</cdr:y>
    </cdr:from>
    <cdr:to>
      <cdr:x>0.82662</cdr:x>
      <cdr:y>0.11816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674706" y="32266"/>
          <a:ext cx="4657304" cy="333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latin typeface="Arial Black" panose="020B0A04020102020204" pitchFamily="34" charset="0"/>
            </a:rPr>
            <a:t>176 миллионов 512 тысяч 900 рублей</a:t>
          </a:r>
          <a:endParaRPr lang="ru-RU" sz="1600" b="1" dirty="0">
            <a:latin typeface="Arial Black" panose="020B0A040201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762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3661"/>
            <a:ext cx="2929837" cy="4971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762" y="9443661"/>
            <a:ext cx="2929837" cy="4971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8F78B94-2666-4ACF-880A-7B5F1C1211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658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2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46125"/>
            <a:ext cx="497046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3661"/>
            <a:ext cx="2929837" cy="4971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2" y="9443661"/>
            <a:ext cx="2929837" cy="4971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045990-8948-4CED-916A-D021F68E19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045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5001E7-71A1-4344-8695-74CEAD92971E}" type="slidenum">
              <a:rPr lang="ru-RU" altLang="ru-RU" smtClean="0"/>
              <a:pPr eaLnBrk="1" hangingPunct="1"/>
              <a:t>1</a:t>
            </a:fld>
            <a:endParaRPr lang="ru-RU" alt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90077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F91DC9-5E75-44EE-9C54-004D986946E0}" type="slidenum">
              <a:rPr lang="ru-RU" altLang="ru-RU" smtClean="0"/>
              <a:pPr eaLnBrk="1" hangingPunct="1"/>
              <a:t>19</a:t>
            </a:fld>
            <a:endParaRPr lang="ru-RU" altLang="ru-RU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26573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2A9F2E-18D7-4BB2-9E6B-7E84F373A5BA}" type="slidenum">
              <a:rPr lang="ru-RU" altLang="ru-RU" smtClean="0"/>
              <a:pPr eaLnBrk="1" hangingPunct="1"/>
              <a:t>20</a:t>
            </a:fld>
            <a:endParaRPr lang="ru-RU" altLang="ru-R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7461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842C6F-4003-4603-B743-A67009368462}" type="slidenum">
              <a:rPr lang="ru-RU" altLang="ru-RU" smtClean="0"/>
              <a:pPr eaLnBrk="1" hangingPunct="1"/>
              <a:t>21</a:t>
            </a:fld>
            <a:endParaRPr lang="ru-RU" altLang="ru-RU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880447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405FA2-9E66-4F91-B059-76BAA91811EE}" type="slidenum">
              <a:rPr lang="ru-RU" altLang="ru-RU" smtClean="0"/>
              <a:pPr eaLnBrk="1" hangingPunct="1"/>
              <a:t>22</a:t>
            </a:fld>
            <a:endParaRPr lang="ru-RU" alt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7273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5A3BAF-5B34-4E3D-A0C3-02A09EF334A5}" type="slidenum">
              <a:rPr lang="ru-RU" altLang="ru-RU" smtClean="0"/>
              <a:pPr eaLnBrk="1" hangingPunct="1"/>
              <a:t>23</a:t>
            </a:fld>
            <a:endParaRPr lang="ru-RU" alt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522416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D1F039-9B39-4B19-8E9E-67B0AD674E38}" type="slidenum">
              <a:rPr lang="ru-RU" altLang="ru-RU" smtClean="0"/>
              <a:pPr eaLnBrk="1" hangingPunct="1"/>
              <a:t>24</a:t>
            </a:fld>
            <a:endParaRPr lang="ru-RU" alt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49937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5001E7-71A1-4344-8695-74CEAD92971E}" type="slidenum">
              <a:rPr lang="ru-RU" altLang="ru-RU" smtClean="0">
                <a:solidFill>
                  <a:prstClr val="black"/>
                </a:solidFill>
              </a:rPr>
              <a:pPr eaLnBrk="1" hangingPunct="1"/>
              <a:t>28</a:t>
            </a:fld>
            <a:endParaRPr lang="ru-RU" altLang="ru-RU" smtClean="0">
              <a:solidFill>
                <a:prstClr val="black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2245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45990-8948-4CED-916A-D021F68E1974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642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045990-8948-4CED-916A-D021F68E1974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642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33F85E-0C03-45BF-BDBD-8E8279BB48FA}" type="slidenum">
              <a:rPr lang="ru-RU" altLang="ru-RU" smtClean="0"/>
              <a:pPr eaLnBrk="1" hangingPunct="1"/>
              <a:t>13</a:t>
            </a:fld>
            <a:endParaRPr lang="ru-RU" alt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73113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B6E991-C4CE-422B-9B00-78EBB03F4221}" type="slidenum">
              <a:rPr lang="ru-RU" altLang="ru-RU" smtClean="0"/>
              <a:pPr eaLnBrk="1" hangingPunct="1"/>
              <a:t>14</a:t>
            </a:fld>
            <a:endParaRPr lang="ru-RU" alt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87243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1AE63A-F917-4B6B-8EB3-E30263652A9F}" type="slidenum">
              <a:rPr lang="ru-RU" altLang="ru-RU" smtClean="0"/>
              <a:pPr eaLnBrk="1" hangingPunct="1"/>
              <a:t>15</a:t>
            </a:fld>
            <a:endParaRPr lang="ru-RU" alt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30346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38E559-B402-4A87-AD88-AF90340D6AA8}" type="slidenum">
              <a:rPr lang="ru-RU" altLang="ru-RU" smtClean="0"/>
              <a:pPr eaLnBrk="1" hangingPunct="1"/>
              <a:t>16</a:t>
            </a:fld>
            <a:endParaRPr lang="ru-RU" alt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88252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F92F5D-D40D-4610-8FAE-E6C15452E442}" type="slidenum">
              <a:rPr lang="ru-RU" altLang="ru-RU" smtClean="0"/>
              <a:pPr eaLnBrk="1" hangingPunct="1"/>
              <a:t>17</a:t>
            </a:fld>
            <a:endParaRPr lang="ru-RU" alt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44202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C0E113-8A24-4269-AFE1-E186F32C8AEF}" type="slidenum">
              <a:rPr lang="ru-RU" altLang="ru-RU" smtClean="0"/>
              <a:pPr eaLnBrk="1" hangingPunct="1"/>
              <a:t>18</a:t>
            </a:fld>
            <a:endParaRPr lang="ru-RU" altLang="ru-RU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42144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17E3B-4F1C-4DCB-A669-05BBA1EC66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70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83177-5489-48FB-A19F-D4CEC8A311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81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2E1F4-DD4D-443D-B751-E83C5BB6EE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337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31361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447800" y="1600200"/>
            <a:ext cx="7313613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89D77-6A82-4F8C-AC71-AF8B51EE83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031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161455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184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14CC4-F340-4006-AFAE-D06F0EB424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65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507A6-08F7-4E17-9414-14DA323137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5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B1EA6-A966-4B3F-9A15-DDE536B2B5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12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0DAD6-713F-4D73-A1DA-A02ECC5F3F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2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38F02-515C-44EC-BAE5-5B59A95EAF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4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2AC2D-CC84-4D01-8EE8-1265B617FD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02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2E242-8EFE-496E-977E-16941152FE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41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49093-61FE-4139-B923-F434B6719E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16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E12F5E-A030-4408-A0FA-97D90E5A16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1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2.jpe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1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3.jp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5.gif"/><Relationship Id="rId9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hdphoto" Target="../media/hdphoto2.wdp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alphaModFix amt="4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 trans="2000" size="74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00" y="766412"/>
            <a:ext cx="6120000" cy="5362985"/>
          </a:xfrm>
          <a:prstGeom prst="rect">
            <a:avLst/>
          </a:prstGeom>
          <a:noFill/>
          <a:effectLst>
            <a:glow>
              <a:schemeClr val="accent1"/>
            </a:glow>
            <a:reflection endPos="0" dist="50800" dir="5400000" sy="-100000" algn="bl" rotWithShape="0"/>
            <a:softEdge rad="1104900"/>
          </a:effectLst>
          <a:scene3d>
            <a:camera prst="orthographicFront"/>
            <a:lightRig rig="threePt" dir="t"/>
          </a:scene3d>
          <a:sp3d/>
        </p:spPr>
      </p:pic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5913" y="3069000"/>
            <a:ext cx="7313612" cy="990600"/>
          </a:xfrm>
        </p:spPr>
        <p:txBody>
          <a:bodyPr/>
          <a:lstStyle/>
          <a:p>
            <a:pPr eaLnBrk="1" hangingPunct="1"/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1843" y="1485000"/>
            <a:ext cx="8042499" cy="2952225"/>
          </a:xfrm>
        </p:spPr>
        <p:txBody>
          <a:bodyPr/>
          <a:lstStyle/>
          <a:p>
            <a:pPr algn="ctr" eaLnBrk="1" hangingPunct="1"/>
            <a:r>
              <a:rPr lang="ru-RU" altLang="ru-RU" sz="2500" b="1" dirty="0" smtClean="0">
                <a:latin typeface="Arial Black" panose="020B0A04020102020204" pitchFamily="34" charset="0"/>
              </a:rPr>
              <a:t>БЮДЖЕТ ДЛЯ ГРАЖДАН</a:t>
            </a:r>
            <a:r>
              <a:rPr lang="ru-RU" altLang="ru-RU" sz="2500" dirty="0" smtClean="0">
                <a:latin typeface="Arial Black" panose="020B0A04020102020204" pitchFamily="34" charset="0"/>
              </a:rPr>
              <a:t> </a:t>
            </a:r>
            <a:endParaRPr lang="ru-RU" altLang="ru-RU" sz="2500" dirty="0" smtClean="0">
              <a:latin typeface="Arial Black" panose="020B0A04020102020204" pitchFamily="34" charset="0"/>
            </a:endParaRPr>
          </a:p>
          <a:p>
            <a:pPr algn="ctr" eaLnBrk="1" hangingPunct="1"/>
            <a:r>
              <a:rPr lang="ru-RU" altLang="ru-RU" sz="2500" b="1" dirty="0" smtClean="0">
                <a:latin typeface="Arial Black" panose="020B0A04020102020204" pitchFamily="34" charset="0"/>
              </a:rPr>
              <a:t>МУНИЦИПАЛЬНОГО ОБРАЗОВАНИЯ «СВЕТОГОРСКОЕ ГОРОДСКОЕ ПОСЕЛЕНИЕ» ВЫБОРГСКОГО РАЙОНА ЛЕНИНГРАДСКОЙ ОБЛАСТИ НА 2021 ГОД И ПЛАНОВЫЙ ПЕРИОД 2022 И 2023 ГОДОВ»</a:t>
            </a:r>
          </a:p>
          <a:p>
            <a:pPr algn="ctr" eaLnBrk="1" hangingPunct="1"/>
            <a:endParaRPr lang="ru-RU" altLang="ru-RU" sz="2500" b="1" dirty="0" smtClean="0">
              <a:latin typeface="Arial Black" panose="020B0A04020102020204" pitchFamily="34" charset="0"/>
            </a:endParaRPr>
          </a:p>
          <a:p>
            <a:pPr algn="ctr" eaLnBrk="1" hangingPunct="1"/>
            <a:endParaRPr lang="ru-RU" altLang="ru-RU" sz="2500" b="1" dirty="0">
              <a:latin typeface="Arial Black" panose="020B0A04020102020204" pitchFamily="34" charset="0"/>
            </a:endParaRPr>
          </a:p>
          <a:p>
            <a:pPr algn="ctr" eaLnBrk="1" hangingPunct="1"/>
            <a:r>
              <a:rPr lang="ru-RU" altLang="ru-RU" sz="2500" b="1" dirty="0" smtClean="0">
                <a:latin typeface="Arial Black" panose="020B0A04020102020204" pitchFamily="34" charset="0"/>
              </a:rPr>
              <a:t>Публичные слушания</a:t>
            </a:r>
          </a:p>
        </p:txBody>
      </p:sp>
      <p:pic>
        <p:nvPicPr>
          <p:cNvPr id="11268" name="Picture 4" descr="\\admfs\doc\Мягкова О\от Коноваловой О\фото для презент\герб33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78" y="196467"/>
            <a:ext cx="1254441" cy="1151851"/>
          </a:xfrm>
          <a:prstGeom prst="rect">
            <a:avLst/>
          </a:prstGeom>
          <a:noFill/>
          <a:extLst/>
        </p:spPr>
      </p:pic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4000" y="6368613"/>
            <a:ext cx="8655799" cy="333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 smtClean="0">
                <a:solidFill>
                  <a:srgbClr val="000000"/>
                </a:solidFill>
              </a:rPr>
              <a:t>17.11.2020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64579" y="618490"/>
            <a:ext cx="3233453" cy="2655505"/>
            <a:chOff x="1514" y="1446"/>
            <a:chExt cx="3670" cy="2106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4" name="Freeform 17"/>
            <p:cNvSpPr>
              <a:spLocks/>
            </p:cNvSpPr>
            <p:nvPr/>
          </p:nvSpPr>
          <p:spPr bwMode="gray">
            <a:xfrm>
              <a:off x="4817" y="1446"/>
              <a:ext cx="363" cy="533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gray">
            <a:xfrm>
              <a:off x="3078" y="1446"/>
              <a:ext cx="2106" cy="341"/>
            </a:xfrm>
            <a:custGeom>
              <a:avLst/>
              <a:gdLst/>
              <a:ahLst/>
              <a:cxnLst>
                <a:cxn ang="0">
                  <a:pos x="1478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786" y="0"/>
                </a:cxn>
                <a:cxn ang="0">
                  <a:pos x="1478" y="284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39 670,9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Freeform 19"/>
            <p:cNvSpPr>
              <a:spLocks/>
            </p:cNvSpPr>
            <p:nvPr/>
          </p:nvSpPr>
          <p:spPr bwMode="gray">
            <a:xfrm>
              <a:off x="4452" y="1970"/>
              <a:ext cx="363" cy="530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2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gray">
            <a:xfrm>
              <a:off x="2555" y="1970"/>
              <a:ext cx="2264" cy="340"/>
            </a:xfrm>
            <a:custGeom>
              <a:avLst/>
              <a:gdLst/>
              <a:ahLst/>
              <a:cxnLst>
                <a:cxn ang="0">
                  <a:pos x="161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920" y="0"/>
                </a:cxn>
                <a:cxn ang="0">
                  <a:pos x="1612" y="284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chemeClr val="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38 585,4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Freeform 21"/>
            <p:cNvSpPr>
              <a:spLocks/>
            </p:cNvSpPr>
            <p:nvPr/>
          </p:nvSpPr>
          <p:spPr bwMode="gray">
            <a:xfrm>
              <a:off x="4086" y="2494"/>
              <a:ext cx="361" cy="532"/>
            </a:xfrm>
            <a:custGeom>
              <a:avLst/>
              <a:gdLst/>
              <a:ahLst/>
              <a:cxnLst>
                <a:cxn ang="0">
                  <a:pos x="306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6" y="0"/>
                </a:cxn>
                <a:cxn ang="0">
                  <a:pos x="306" y="122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gray">
            <a:xfrm>
              <a:off x="3722" y="3019"/>
              <a:ext cx="364" cy="533"/>
            </a:xfrm>
            <a:custGeom>
              <a:avLst/>
              <a:gdLst/>
              <a:ahLst/>
              <a:cxnLst>
                <a:cxn ang="0">
                  <a:pos x="308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2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" name="Freeform 23"/>
            <p:cNvSpPr>
              <a:spLocks/>
            </p:cNvSpPr>
            <p:nvPr/>
          </p:nvSpPr>
          <p:spPr bwMode="gray">
            <a:xfrm>
              <a:off x="1515" y="3022"/>
              <a:ext cx="2571" cy="340"/>
            </a:xfrm>
            <a:custGeom>
              <a:avLst/>
              <a:gdLst/>
              <a:ahLst/>
              <a:cxnLst>
                <a:cxn ang="0">
                  <a:pos x="187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2180" y="0"/>
                </a:cxn>
                <a:cxn ang="0">
                  <a:pos x="1872" y="284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gradFill rotWithShape="1">
              <a:gsLst>
                <a:gs pos="0">
                  <a:srgbClr val="7030A0"/>
                </a:gs>
                <a:gs pos="100000">
                  <a:srgbClr val="7030A0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29 760,6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25"/>
            <p:cNvSpPr>
              <a:spLocks noChangeArrowheads="1"/>
            </p:cNvSpPr>
            <p:nvPr/>
          </p:nvSpPr>
          <p:spPr bwMode="gray">
            <a:xfrm>
              <a:off x="3082" y="1787"/>
              <a:ext cx="1743" cy="192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72549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2023 год</a:t>
              </a:r>
              <a:endParaRPr lang="en-US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26"/>
            <p:cNvSpPr>
              <a:spLocks noChangeArrowheads="1"/>
            </p:cNvSpPr>
            <p:nvPr/>
          </p:nvSpPr>
          <p:spPr bwMode="gray">
            <a:xfrm>
              <a:off x="2556" y="2310"/>
              <a:ext cx="1900" cy="188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72549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2022 год</a:t>
              </a:r>
              <a:endParaRPr lang="en-US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Freeform 27"/>
            <p:cNvSpPr>
              <a:spLocks/>
            </p:cNvSpPr>
            <p:nvPr/>
          </p:nvSpPr>
          <p:spPr bwMode="gray">
            <a:xfrm>
              <a:off x="2036" y="2494"/>
              <a:ext cx="2415" cy="340"/>
            </a:xfrm>
            <a:custGeom>
              <a:avLst/>
              <a:gdLst/>
              <a:ahLst/>
              <a:cxnLst>
                <a:cxn ang="0">
                  <a:pos x="1742" y="286"/>
                </a:cxn>
                <a:cxn ang="0">
                  <a:pos x="0" y="286"/>
                </a:cxn>
                <a:cxn ang="0">
                  <a:pos x="446" y="0"/>
                </a:cxn>
                <a:cxn ang="0">
                  <a:pos x="2048" y="0"/>
                </a:cxn>
                <a:cxn ang="0">
                  <a:pos x="1742" y="286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37 439,2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28"/>
            <p:cNvSpPr>
              <a:spLocks noChangeArrowheads="1"/>
            </p:cNvSpPr>
            <p:nvPr/>
          </p:nvSpPr>
          <p:spPr bwMode="gray">
            <a:xfrm>
              <a:off x="2038" y="2836"/>
              <a:ext cx="2056" cy="188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72549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2021 год</a:t>
              </a:r>
              <a:endParaRPr lang="en-US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29"/>
            <p:cNvSpPr>
              <a:spLocks noChangeArrowheads="1"/>
            </p:cNvSpPr>
            <p:nvPr/>
          </p:nvSpPr>
          <p:spPr bwMode="gray">
            <a:xfrm>
              <a:off x="1514" y="3363"/>
              <a:ext cx="2213" cy="187"/>
            </a:xfrm>
            <a:prstGeom prst="rect">
              <a:avLst/>
            </a:prstGeom>
            <a:gradFill rotWithShape="1">
              <a:gsLst>
                <a:gs pos="0">
                  <a:schemeClr val="tx2">
                    <a:gamma/>
                    <a:shade val="72549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2020 год</a:t>
              </a:r>
              <a:endParaRPr lang="en-US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5" name="Group 16"/>
          <p:cNvGrpSpPr>
            <a:grpSpLocks/>
          </p:cNvGrpSpPr>
          <p:nvPr/>
        </p:nvGrpSpPr>
        <p:grpSpPr bwMode="auto">
          <a:xfrm>
            <a:off x="3274446" y="618120"/>
            <a:ext cx="5005452" cy="2658400"/>
            <a:chOff x="1514" y="1446"/>
            <a:chExt cx="5776" cy="2106"/>
          </a:xfrm>
        </p:grpSpPr>
        <p:sp>
          <p:nvSpPr>
            <p:cNvPr id="46" name="Freeform 17"/>
            <p:cNvSpPr>
              <a:spLocks/>
            </p:cNvSpPr>
            <p:nvPr/>
          </p:nvSpPr>
          <p:spPr bwMode="gray">
            <a:xfrm>
              <a:off x="4817" y="1446"/>
              <a:ext cx="363" cy="533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gray">
            <a:xfrm>
              <a:off x="3078" y="1446"/>
              <a:ext cx="2106" cy="341"/>
            </a:xfrm>
            <a:custGeom>
              <a:avLst/>
              <a:gdLst/>
              <a:ahLst/>
              <a:cxnLst>
                <a:cxn ang="0">
                  <a:pos x="1478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786" y="0"/>
                </a:cxn>
                <a:cxn ang="0">
                  <a:pos x="1478" y="284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0,0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Freeform 19"/>
            <p:cNvSpPr>
              <a:spLocks/>
            </p:cNvSpPr>
            <p:nvPr/>
          </p:nvSpPr>
          <p:spPr bwMode="gray">
            <a:xfrm>
              <a:off x="4452" y="1970"/>
              <a:ext cx="363" cy="530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2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9" name="Freeform 20"/>
            <p:cNvSpPr>
              <a:spLocks/>
            </p:cNvSpPr>
            <p:nvPr/>
          </p:nvSpPr>
          <p:spPr bwMode="gray">
            <a:xfrm>
              <a:off x="2555" y="1970"/>
              <a:ext cx="2264" cy="340"/>
            </a:xfrm>
            <a:custGeom>
              <a:avLst/>
              <a:gdLst/>
              <a:ahLst/>
              <a:cxnLst>
                <a:cxn ang="0">
                  <a:pos x="161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920" y="0"/>
                </a:cxn>
                <a:cxn ang="0">
                  <a:pos x="1612" y="284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chemeClr val="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2 927,8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Freeform 21"/>
            <p:cNvSpPr>
              <a:spLocks/>
            </p:cNvSpPr>
            <p:nvPr/>
          </p:nvSpPr>
          <p:spPr bwMode="gray">
            <a:xfrm>
              <a:off x="4086" y="2494"/>
              <a:ext cx="361" cy="532"/>
            </a:xfrm>
            <a:custGeom>
              <a:avLst/>
              <a:gdLst/>
              <a:ahLst/>
              <a:cxnLst>
                <a:cxn ang="0">
                  <a:pos x="306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6" y="0"/>
                </a:cxn>
                <a:cxn ang="0">
                  <a:pos x="306" y="122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1" name="Freeform 22"/>
            <p:cNvSpPr>
              <a:spLocks/>
            </p:cNvSpPr>
            <p:nvPr/>
          </p:nvSpPr>
          <p:spPr bwMode="gray">
            <a:xfrm>
              <a:off x="3722" y="3019"/>
              <a:ext cx="364" cy="533"/>
            </a:xfrm>
            <a:custGeom>
              <a:avLst/>
              <a:gdLst/>
              <a:ahLst/>
              <a:cxnLst>
                <a:cxn ang="0">
                  <a:pos x="308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2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2" name="Freeform 23"/>
            <p:cNvSpPr>
              <a:spLocks/>
            </p:cNvSpPr>
            <p:nvPr/>
          </p:nvSpPr>
          <p:spPr bwMode="gray">
            <a:xfrm>
              <a:off x="1515" y="3022"/>
              <a:ext cx="2571" cy="340"/>
            </a:xfrm>
            <a:custGeom>
              <a:avLst/>
              <a:gdLst/>
              <a:ahLst/>
              <a:cxnLst>
                <a:cxn ang="0">
                  <a:pos x="187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2180" y="0"/>
                </a:cxn>
                <a:cxn ang="0">
                  <a:pos x="1872" y="284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gradFill rotWithShape="1">
              <a:gsLst>
                <a:gs pos="0">
                  <a:srgbClr val="7030A0"/>
                </a:gs>
                <a:gs pos="100000">
                  <a:srgbClr val="7030A0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2 759,1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Rectangle 25"/>
            <p:cNvSpPr>
              <a:spLocks noChangeArrowheads="1"/>
            </p:cNvSpPr>
            <p:nvPr/>
          </p:nvSpPr>
          <p:spPr bwMode="gray">
            <a:xfrm>
              <a:off x="3082" y="1787"/>
              <a:ext cx="1743" cy="192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72549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2023 год</a:t>
              </a:r>
              <a:endParaRPr lang="en-US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Rectangle 26"/>
            <p:cNvSpPr>
              <a:spLocks noChangeArrowheads="1"/>
            </p:cNvSpPr>
            <p:nvPr/>
          </p:nvSpPr>
          <p:spPr bwMode="gray">
            <a:xfrm>
              <a:off x="2556" y="2310"/>
              <a:ext cx="1900" cy="188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72549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2022 год</a:t>
              </a:r>
              <a:endParaRPr lang="en-US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Freeform 27"/>
            <p:cNvSpPr>
              <a:spLocks/>
            </p:cNvSpPr>
            <p:nvPr/>
          </p:nvSpPr>
          <p:spPr bwMode="gray">
            <a:xfrm>
              <a:off x="2038" y="2487"/>
              <a:ext cx="2415" cy="352"/>
            </a:xfrm>
            <a:custGeom>
              <a:avLst/>
              <a:gdLst/>
              <a:ahLst/>
              <a:cxnLst>
                <a:cxn ang="0">
                  <a:pos x="1742" y="286"/>
                </a:cxn>
                <a:cxn ang="0">
                  <a:pos x="0" y="286"/>
                </a:cxn>
                <a:cxn ang="0">
                  <a:pos x="446" y="0"/>
                </a:cxn>
                <a:cxn ang="0">
                  <a:pos x="2048" y="0"/>
                </a:cxn>
                <a:cxn ang="0">
                  <a:pos x="1742" y="286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2 806,0</a:t>
              </a:r>
            </a:p>
          </p:txBody>
        </p:sp>
        <p:sp>
          <p:nvSpPr>
            <p:cNvPr id="57" name="Rectangle 28"/>
            <p:cNvSpPr>
              <a:spLocks noChangeArrowheads="1"/>
            </p:cNvSpPr>
            <p:nvPr/>
          </p:nvSpPr>
          <p:spPr bwMode="gray">
            <a:xfrm>
              <a:off x="2038" y="2836"/>
              <a:ext cx="2056" cy="188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72549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2021 год</a:t>
              </a:r>
              <a:endParaRPr lang="en-US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Rectangle 29"/>
            <p:cNvSpPr>
              <a:spLocks noChangeArrowheads="1"/>
            </p:cNvSpPr>
            <p:nvPr/>
          </p:nvSpPr>
          <p:spPr bwMode="gray">
            <a:xfrm>
              <a:off x="1514" y="3363"/>
              <a:ext cx="2213" cy="187"/>
            </a:xfrm>
            <a:prstGeom prst="rect">
              <a:avLst/>
            </a:prstGeom>
            <a:gradFill rotWithShape="1">
              <a:gsLst>
                <a:gs pos="0">
                  <a:schemeClr val="tx2">
                    <a:gamma/>
                    <a:shade val="72549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2020 год</a:t>
              </a:r>
              <a:endParaRPr lang="en-US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Freeform 23"/>
            <p:cNvSpPr>
              <a:spLocks/>
            </p:cNvSpPr>
            <p:nvPr/>
          </p:nvSpPr>
          <p:spPr bwMode="gray">
            <a:xfrm>
              <a:off x="1515" y="3024"/>
              <a:ext cx="2571" cy="340"/>
            </a:xfrm>
            <a:custGeom>
              <a:avLst/>
              <a:gdLst/>
              <a:ahLst/>
              <a:cxnLst>
                <a:cxn ang="0">
                  <a:pos x="187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2180" y="0"/>
                </a:cxn>
                <a:cxn ang="0">
                  <a:pos x="1872" y="284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gradFill rotWithShape="1">
              <a:gsLst>
                <a:gs pos="0">
                  <a:srgbClr val="7030A0"/>
                </a:gs>
                <a:gs pos="100000">
                  <a:srgbClr val="7030A0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2 759,1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Freeform 23"/>
            <p:cNvSpPr>
              <a:spLocks/>
            </p:cNvSpPr>
            <p:nvPr/>
          </p:nvSpPr>
          <p:spPr bwMode="gray">
            <a:xfrm>
              <a:off x="4860" y="3158"/>
              <a:ext cx="2430" cy="340"/>
            </a:xfrm>
            <a:custGeom>
              <a:avLst/>
              <a:gdLst/>
              <a:ahLst/>
              <a:cxnLst>
                <a:cxn ang="0">
                  <a:pos x="187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2180" y="0"/>
                </a:cxn>
                <a:cxn ang="0">
                  <a:pos x="1872" y="284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gradFill rotWithShape="1">
              <a:gsLst>
                <a:gs pos="0">
                  <a:srgbClr val="7030A0"/>
                </a:gs>
                <a:gs pos="100000">
                  <a:srgbClr val="7030A0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0,0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Freeform 22"/>
            <p:cNvSpPr>
              <a:spLocks/>
            </p:cNvSpPr>
            <p:nvPr/>
          </p:nvSpPr>
          <p:spPr bwMode="gray">
            <a:xfrm>
              <a:off x="3706" y="3019"/>
              <a:ext cx="364" cy="533"/>
            </a:xfrm>
            <a:custGeom>
              <a:avLst/>
              <a:gdLst/>
              <a:ahLst/>
              <a:cxnLst>
                <a:cxn ang="0">
                  <a:pos x="308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2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2069648" y="12260"/>
            <a:ext cx="51910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Безвозмездные перечисления, тыс.руб. 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 rot="16200000">
            <a:off x="-677087" y="1367812"/>
            <a:ext cx="2928960" cy="400110"/>
          </a:xfrm>
          <a:prstGeom prst="rect">
            <a:avLst/>
          </a:prstGeom>
          <a:scene3d>
            <a:camera prst="orthographicFront">
              <a:rot lat="0" lon="0" rev="1980000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 rot="16200000">
            <a:off x="2480289" y="1536805"/>
            <a:ext cx="2928960" cy="400110"/>
          </a:xfrm>
          <a:prstGeom prst="rect">
            <a:avLst/>
          </a:prstGeom>
          <a:scene3d>
            <a:camera prst="orthographicFront">
              <a:rot lat="0" lon="0" rev="1980000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 defTabSz="957263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 rot="18345138">
            <a:off x="2935308" y="796781"/>
            <a:ext cx="976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+ 1 085,5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 rot="18345138">
            <a:off x="2582658" y="1511403"/>
            <a:ext cx="897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+ 1 146,2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 rot="18345138">
            <a:off x="2201548" y="2143790"/>
            <a:ext cx="985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+ 7 678,6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 rot="18345138">
            <a:off x="5711631" y="1616404"/>
            <a:ext cx="830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+ 121,8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 rot="18345138">
            <a:off x="5362817" y="2245128"/>
            <a:ext cx="854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+ 46,9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5" name="Диаграмма 64"/>
          <p:cNvGraphicFramePr/>
          <p:nvPr>
            <p:extLst>
              <p:ext uri="{D42A27DB-BD31-4B8C-83A1-F6EECF244321}">
                <p14:modId xmlns:p14="http://schemas.microsoft.com/office/powerpoint/2010/main" val="950847611"/>
              </p:ext>
            </p:extLst>
          </p:nvPr>
        </p:nvGraphicFramePr>
        <p:xfrm>
          <a:off x="187254" y="3305781"/>
          <a:ext cx="8815479" cy="3353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9" name="Group 16"/>
          <p:cNvGrpSpPr>
            <a:grpSpLocks/>
          </p:cNvGrpSpPr>
          <p:nvPr/>
        </p:nvGrpSpPr>
        <p:grpSpPr bwMode="auto">
          <a:xfrm>
            <a:off x="6598465" y="652307"/>
            <a:ext cx="2554462" cy="2162572"/>
            <a:chOff x="2038" y="1446"/>
            <a:chExt cx="3146" cy="1580"/>
          </a:xfrm>
        </p:grpSpPr>
        <p:sp>
          <p:nvSpPr>
            <p:cNvPr id="40" name="Freeform 17"/>
            <p:cNvSpPr>
              <a:spLocks/>
            </p:cNvSpPr>
            <p:nvPr/>
          </p:nvSpPr>
          <p:spPr bwMode="gray">
            <a:xfrm>
              <a:off x="4817" y="1446"/>
              <a:ext cx="363" cy="533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" name="Freeform 18"/>
            <p:cNvSpPr>
              <a:spLocks/>
            </p:cNvSpPr>
            <p:nvPr/>
          </p:nvSpPr>
          <p:spPr bwMode="gray">
            <a:xfrm>
              <a:off x="3078" y="1446"/>
              <a:ext cx="2106" cy="341"/>
            </a:xfrm>
            <a:custGeom>
              <a:avLst/>
              <a:gdLst/>
              <a:ahLst/>
              <a:cxnLst>
                <a:cxn ang="0">
                  <a:pos x="1478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786" y="0"/>
                </a:cxn>
                <a:cxn ang="0">
                  <a:pos x="1478" y="284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0,0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Freeform 19"/>
            <p:cNvSpPr>
              <a:spLocks/>
            </p:cNvSpPr>
            <p:nvPr/>
          </p:nvSpPr>
          <p:spPr bwMode="gray">
            <a:xfrm>
              <a:off x="4452" y="1970"/>
              <a:ext cx="363" cy="530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2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3" name="Freeform 20"/>
            <p:cNvSpPr>
              <a:spLocks/>
            </p:cNvSpPr>
            <p:nvPr/>
          </p:nvSpPr>
          <p:spPr bwMode="gray">
            <a:xfrm>
              <a:off x="2555" y="1970"/>
              <a:ext cx="2264" cy="340"/>
            </a:xfrm>
            <a:custGeom>
              <a:avLst/>
              <a:gdLst/>
              <a:ahLst/>
              <a:cxnLst>
                <a:cxn ang="0">
                  <a:pos x="161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920" y="0"/>
                </a:cxn>
                <a:cxn ang="0">
                  <a:pos x="1612" y="284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chemeClr val="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8 910,6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Freeform 21"/>
            <p:cNvSpPr>
              <a:spLocks/>
            </p:cNvSpPr>
            <p:nvPr/>
          </p:nvSpPr>
          <p:spPr bwMode="gray">
            <a:xfrm>
              <a:off x="4086" y="2494"/>
              <a:ext cx="361" cy="532"/>
            </a:xfrm>
            <a:custGeom>
              <a:avLst/>
              <a:gdLst/>
              <a:ahLst/>
              <a:cxnLst>
                <a:cxn ang="0">
                  <a:pos x="306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6" y="0"/>
                </a:cxn>
                <a:cxn ang="0">
                  <a:pos x="306" y="122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6" name="Rectangle 25"/>
            <p:cNvSpPr>
              <a:spLocks noChangeArrowheads="1"/>
            </p:cNvSpPr>
            <p:nvPr/>
          </p:nvSpPr>
          <p:spPr bwMode="gray">
            <a:xfrm>
              <a:off x="3082" y="1787"/>
              <a:ext cx="1743" cy="192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72549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2023 год</a:t>
              </a:r>
              <a:endParaRPr lang="en-US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Rectangle 26"/>
            <p:cNvSpPr>
              <a:spLocks noChangeArrowheads="1"/>
            </p:cNvSpPr>
            <p:nvPr/>
          </p:nvSpPr>
          <p:spPr bwMode="gray">
            <a:xfrm>
              <a:off x="2556" y="2310"/>
              <a:ext cx="1900" cy="188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72549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2022 год</a:t>
              </a:r>
              <a:endParaRPr lang="en-US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Freeform 27"/>
            <p:cNvSpPr>
              <a:spLocks/>
            </p:cNvSpPr>
            <p:nvPr/>
          </p:nvSpPr>
          <p:spPr bwMode="gray">
            <a:xfrm>
              <a:off x="2038" y="2487"/>
              <a:ext cx="2415" cy="352"/>
            </a:xfrm>
            <a:custGeom>
              <a:avLst/>
              <a:gdLst/>
              <a:ahLst/>
              <a:cxnLst>
                <a:cxn ang="0">
                  <a:pos x="1742" y="286"/>
                </a:cxn>
                <a:cxn ang="0">
                  <a:pos x="0" y="286"/>
                </a:cxn>
                <a:cxn ang="0">
                  <a:pos x="446" y="0"/>
                </a:cxn>
                <a:cxn ang="0">
                  <a:pos x="2048" y="0"/>
                </a:cxn>
                <a:cxn ang="0">
                  <a:pos x="1742" y="286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38 327,6</a:t>
              </a:r>
            </a:p>
          </p:txBody>
        </p:sp>
        <p:sp>
          <p:nvSpPr>
            <p:cNvPr id="69" name="Rectangle 28"/>
            <p:cNvSpPr>
              <a:spLocks noChangeArrowheads="1"/>
            </p:cNvSpPr>
            <p:nvPr/>
          </p:nvSpPr>
          <p:spPr bwMode="gray">
            <a:xfrm>
              <a:off x="2038" y="2836"/>
              <a:ext cx="2056" cy="188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72549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2021 год</a:t>
              </a:r>
              <a:endParaRPr lang="en-US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2" name="Прямоугольник 71"/>
          <p:cNvSpPr/>
          <p:nvPr/>
        </p:nvSpPr>
        <p:spPr>
          <a:xfrm rot="16200000">
            <a:off x="5425305" y="1449847"/>
            <a:ext cx="2928960" cy="400110"/>
          </a:xfrm>
          <a:prstGeom prst="rect">
            <a:avLst/>
          </a:prstGeom>
          <a:scene3d>
            <a:camera prst="orthographicFront">
              <a:rot lat="0" lon="0" rev="1980000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 defTabSz="957263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Субсидии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 rot="18345138">
            <a:off x="8356699" y="1695775"/>
            <a:ext cx="945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- 29 417,0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Выгнутая влево стрелка 1"/>
          <p:cNvSpPr/>
          <p:nvPr/>
        </p:nvSpPr>
        <p:spPr>
          <a:xfrm>
            <a:off x="6831113" y="923508"/>
            <a:ext cx="45719" cy="4571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072" y="3120787"/>
            <a:ext cx="1752151" cy="42895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046" y="2750526"/>
            <a:ext cx="339465" cy="67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6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1279612" y="333903"/>
            <a:ext cx="7313613" cy="431097"/>
          </a:xfrm>
        </p:spPr>
        <p:txBody>
          <a:bodyPr/>
          <a:lstStyle/>
          <a:p>
            <a:pPr algn="ctr" eaLnBrk="1" hangingPunct="1"/>
            <a:r>
              <a:rPr lang="ru-RU" altLang="ru-RU" sz="2400" b="1" dirty="0"/>
              <a:t>СТРУКТУРА </a:t>
            </a:r>
            <a:r>
              <a:rPr lang="ru-RU" altLang="ru-RU" sz="2400" b="1" dirty="0" smtClean="0"/>
              <a:t>РАСХОДОВ</a:t>
            </a:r>
          </a:p>
        </p:txBody>
      </p:sp>
      <p:sp>
        <p:nvSpPr>
          <p:cNvPr id="6148" name="Rectangle 18"/>
          <p:cNvSpPr>
            <a:spLocks noChangeArrowheads="1"/>
          </p:cNvSpPr>
          <p:nvPr/>
        </p:nvSpPr>
        <p:spPr bwMode="auto">
          <a:xfrm>
            <a:off x="1619250" y="981075"/>
            <a:ext cx="73136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2400" b="1">
              <a:solidFill>
                <a:schemeClr val="tx2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402969"/>
              </p:ext>
            </p:extLst>
          </p:nvPr>
        </p:nvGraphicFramePr>
        <p:xfrm>
          <a:off x="961225" y="822884"/>
          <a:ext cx="7632000" cy="2917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135036"/>
              </p:ext>
            </p:extLst>
          </p:nvPr>
        </p:nvGraphicFramePr>
        <p:xfrm>
          <a:off x="540000" y="3956204"/>
          <a:ext cx="4020250" cy="2518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2932599"/>
              </p:ext>
            </p:extLst>
          </p:nvPr>
        </p:nvGraphicFramePr>
        <p:xfrm>
          <a:off x="4644000" y="3956204"/>
          <a:ext cx="4076283" cy="2518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3778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5" grpId="0">
        <p:bldAsOne/>
      </p:bldGraphic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90000"/>
              </a:schemeClr>
            </a:gs>
            <a:gs pos="50000">
              <a:schemeClr val="accent1">
                <a:lumMod val="85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/>
          <p:cNvSpPr>
            <a:spLocks noGrp="1" noChangeArrowheads="1"/>
          </p:cNvSpPr>
          <p:nvPr>
            <p:ph type="title"/>
          </p:nvPr>
        </p:nvSpPr>
        <p:spPr>
          <a:xfrm>
            <a:off x="900000" y="189000"/>
            <a:ext cx="7667625" cy="360601"/>
          </a:xfrm>
          <a:noFill/>
        </p:spPr>
        <p:txBody>
          <a:bodyPr/>
          <a:lstStyle/>
          <a:p>
            <a:pPr algn="ctr" eaLnBrk="1" hangingPunct="1"/>
            <a:r>
              <a:rPr lang="ru-RU" altLang="ru-RU" sz="1800" b="1" dirty="0" smtClean="0"/>
              <a:t>РАСХОДЫ ПО МУНИЦИПАЛЬНЫМ ПРОГРАММАМ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026378"/>
              </p:ext>
            </p:extLst>
          </p:nvPr>
        </p:nvGraphicFramePr>
        <p:xfrm>
          <a:off x="439985" y="765000"/>
          <a:ext cx="8424000" cy="58364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44015"/>
                <a:gridCol w="1584000"/>
                <a:gridCol w="1512000"/>
                <a:gridCol w="1483985"/>
              </a:tblGrid>
              <a:tr h="8331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год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год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</a:t>
                      </a:r>
                      <a:endParaRPr lang="ru-RU" dirty="0"/>
                    </a:p>
                  </a:txBody>
                  <a:tcPr anchor="ctr"/>
                </a:tc>
              </a:tr>
              <a:tr h="11828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</a:rPr>
                        <a:t>«Основные направления осуществления управленческой деятельности и развития муниципальной службы в муниципальном образовании «Светогорское городское поселение» Выборгского района Ленинградской области»</a:t>
                      </a:r>
                      <a:endParaRPr lang="ru-RU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0,6%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0,7%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0,8%</a:t>
                      </a:r>
                      <a:endParaRPr lang="ru-RU" b="1" dirty="0"/>
                    </a:p>
                  </a:txBody>
                  <a:tcPr anchor="ctr"/>
                </a:tc>
              </a:tr>
              <a:tr h="83314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«Развитие форм местного самоуправления и социальной активности населения на территории    МО «Светогорское городское поселение»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r>
                        <a:rPr lang="ru-RU" baseline="0" dirty="0" smtClean="0"/>
                        <a:t>%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1,2%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1,3%</a:t>
                      </a:r>
                      <a:endParaRPr lang="ru-RU" b="1" dirty="0"/>
                    </a:p>
                  </a:txBody>
                  <a:tcPr anchor="ctr"/>
                </a:tc>
              </a:tr>
              <a:tr h="600996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«Безопасность МО «Светогорское городское поселение»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0,8%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1%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1,1%</a:t>
                      </a:r>
                      <a:endParaRPr lang="ru-RU" b="1" dirty="0"/>
                    </a:p>
                  </a:txBody>
                  <a:tcPr anchor="ctr"/>
                </a:tc>
              </a:tr>
              <a:tr h="72000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«Развитие малого, среднего предпринимательства и потребительского рынка»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0%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0%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0%</a:t>
                      </a:r>
                      <a:endParaRPr lang="ru-RU" b="1" dirty="0"/>
                    </a:p>
                  </a:txBody>
                  <a:tcPr anchor="ctr"/>
                </a:tc>
              </a:tr>
              <a:tr h="83314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«Формирование городской среды и обеспечение качественным жильём граждан на территории МО «Светогорское городское поселение»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42,2%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26,2%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25,6%</a:t>
                      </a:r>
                      <a:endParaRPr lang="ru-RU" b="1" dirty="0"/>
                    </a:p>
                  </a:txBody>
                  <a:tcPr anchor="ctr"/>
                </a:tc>
              </a:tr>
              <a:tr h="83314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«Развитие культуры, физической культуры и массового спорта, молодёжной политики МО «Светогорское городское поселение»»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22,6%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27,9%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30,8%</a:t>
                      </a:r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829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0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464" y="3225263"/>
            <a:ext cx="5157703" cy="237841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5" name="Rectangle 48"/>
          <p:cNvSpPr>
            <a:spLocks noGrp="1" noChangeArrowheads="1"/>
          </p:cNvSpPr>
          <p:nvPr>
            <p:ph type="title"/>
          </p:nvPr>
        </p:nvSpPr>
        <p:spPr>
          <a:xfrm>
            <a:off x="756000" y="328983"/>
            <a:ext cx="8136000" cy="1012017"/>
          </a:xfrm>
        </p:spPr>
        <p:txBody>
          <a:bodyPr/>
          <a:lstStyle/>
          <a:p>
            <a:pPr algn="ctr" eaLnBrk="1" hangingPunct="1"/>
            <a:r>
              <a:rPr lang="ru-RU" altLang="ru-RU" sz="1600" b="1" i="1" dirty="0" smtClean="0">
                <a:solidFill>
                  <a:srgbClr val="000000"/>
                </a:solidFill>
              </a:rPr>
              <a:t>Муниципальная программа «Основные направления осуществления управленческой деятельности и развития муниципальной службы </a:t>
            </a:r>
            <a:br>
              <a:rPr lang="ru-RU" altLang="ru-RU" sz="1600" b="1" i="1" dirty="0" smtClean="0">
                <a:solidFill>
                  <a:srgbClr val="000000"/>
                </a:solidFill>
              </a:rPr>
            </a:br>
            <a:r>
              <a:rPr lang="ru-RU" altLang="ru-RU" sz="1600" b="1" i="1" dirty="0" smtClean="0">
                <a:solidFill>
                  <a:srgbClr val="000000"/>
                </a:solidFill>
              </a:rPr>
              <a:t>в муниципальном образовании «Светогорское городское поселение» Выборгского района Ленинградской области»</a:t>
            </a:r>
          </a:p>
        </p:txBody>
      </p:sp>
      <p:sp>
        <p:nvSpPr>
          <p:cNvPr id="12" name="Прямоугольник 44"/>
          <p:cNvSpPr>
            <a:spLocks noChangeArrowheads="1"/>
          </p:cNvSpPr>
          <p:nvPr/>
        </p:nvSpPr>
        <p:spPr bwMode="auto">
          <a:xfrm>
            <a:off x="2986464" y="1404494"/>
            <a:ext cx="56175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sz="1600" dirty="0" smtClean="0"/>
              <a:t> </a:t>
            </a:r>
            <a:r>
              <a:rPr lang="ru-RU" sz="1400" i="1" dirty="0" smtClean="0"/>
              <a:t>мероприятия, направленные на </a:t>
            </a:r>
            <a:r>
              <a:rPr lang="ru-RU" sz="1400" i="1" dirty="0"/>
              <a:t>развитие профессиональных компетенций муниципальных служащих (обучение, обеспечение муниципальных служащих справочной, нормативной, аналитической, методической, правовой информацией)</a:t>
            </a:r>
            <a:r>
              <a:rPr lang="ru-RU" altLang="ru-RU" sz="1400" i="1" dirty="0" smtClean="0">
                <a:solidFill>
                  <a:srgbClr val="000000"/>
                </a:solidFill>
              </a:rPr>
              <a:t> (2021г. – 2023г. - 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85 тысяч 500 рублей</a:t>
            </a:r>
            <a:r>
              <a:rPr lang="ru-RU" altLang="ru-RU" sz="1400" i="1" dirty="0" smtClean="0">
                <a:solidFill>
                  <a:srgbClr val="000000"/>
                </a:solidFill>
              </a:rPr>
              <a:t>)</a:t>
            </a:r>
            <a:endParaRPr lang="ru-RU" altLang="ru-RU" sz="1400" i="1" dirty="0">
              <a:solidFill>
                <a:srgbClr val="000000"/>
              </a:solidFill>
            </a:endParaRPr>
          </a:p>
        </p:txBody>
      </p:sp>
      <p:sp>
        <p:nvSpPr>
          <p:cNvPr id="13" name="Прямоугольник 44"/>
          <p:cNvSpPr>
            <a:spLocks noChangeArrowheads="1"/>
          </p:cNvSpPr>
          <p:nvPr/>
        </p:nvSpPr>
        <p:spPr bwMode="auto">
          <a:xfrm>
            <a:off x="2986464" y="2637115"/>
            <a:ext cx="56175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>
                <a:solidFill>
                  <a:srgbClr val="000000"/>
                </a:solidFill>
              </a:rPr>
              <a:t>мероприятия</a:t>
            </a:r>
            <a:r>
              <a:rPr lang="ru-RU" altLang="ru-RU" sz="1400" i="1" dirty="0">
                <a:solidFill>
                  <a:srgbClr val="000000"/>
                </a:solidFill>
              </a:rPr>
              <a:t>, направленные на сохранение здоровья муниципальных служащих </a:t>
            </a:r>
            <a:r>
              <a:rPr lang="ru-RU" altLang="ru-RU" sz="1400" i="1" dirty="0" smtClean="0">
                <a:solidFill>
                  <a:srgbClr val="000000"/>
                </a:solidFill>
              </a:rPr>
              <a:t>(2021г. – 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91 тысяча 500  рублей, </a:t>
            </a:r>
            <a:r>
              <a:rPr lang="ru-RU" altLang="ru-RU" sz="1400" i="1" dirty="0" smtClean="0">
                <a:solidFill>
                  <a:srgbClr val="000000"/>
                </a:solidFill>
              </a:rPr>
              <a:t>2022г.–2023г. – 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92 тысячи рублей</a:t>
            </a:r>
            <a:r>
              <a:rPr lang="ru-RU" altLang="ru-RU" sz="1400" i="1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5" name="Прямоугольник 44"/>
          <p:cNvSpPr>
            <a:spLocks noChangeArrowheads="1"/>
          </p:cNvSpPr>
          <p:nvPr/>
        </p:nvSpPr>
        <p:spPr bwMode="auto">
          <a:xfrm>
            <a:off x="949310" y="5279537"/>
            <a:ext cx="781271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>
                <a:solidFill>
                  <a:srgbClr val="000000"/>
                </a:solidFill>
              </a:rPr>
              <a:t>материально-техническое обеспечение муниципальной </a:t>
            </a:r>
            <a:r>
              <a:rPr lang="ru-RU" altLang="ru-RU" sz="1400" i="1" dirty="0">
                <a:solidFill>
                  <a:srgbClr val="000000"/>
                </a:solidFill>
              </a:rPr>
              <a:t>службы и создание оптимальных условий для результативной и высокоэффективной служебной деятельности персонала (закупка компьютерного оборудования и комплектующих, расходных материалов, содержание оборудование) (</a:t>
            </a:r>
            <a:r>
              <a:rPr lang="ru-RU" altLang="ru-RU" sz="1400" i="1" dirty="0" smtClean="0">
                <a:solidFill>
                  <a:srgbClr val="000000"/>
                </a:solidFill>
              </a:rPr>
              <a:t>2021г.- 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823 тысячи рублей, </a:t>
            </a:r>
            <a:r>
              <a:rPr lang="ru-RU" altLang="ru-RU" sz="1400" i="1" dirty="0" smtClean="0">
                <a:solidFill>
                  <a:srgbClr val="000000"/>
                </a:solidFill>
              </a:rPr>
              <a:t>2022г. – 2023г. – 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822 тысячи 500 рублей</a:t>
            </a:r>
            <a:r>
              <a:rPr lang="ru-RU" altLang="ru-RU" sz="1400" i="1" dirty="0" smtClean="0">
                <a:solidFill>
                  <a:srgbClr val="000000"/>
                </a:solidFill>
              </a:rPr>
              <a:t>).</a:t>
            </a:r>
          </a:p>
          <a:p>
            <a:pPr eaLnBrk="1" hangingPunct="1">
              <a:buFont typeface="Wingdings" pitchFamily="2" charset="2"/>
              <a:buChar char="§"/>
            </a:pPr>
            <a:endParaRPr lang="ru-RU" altLang="ru-RU" sz="1400" i="1" dirty="0">
              <a:solidFill>
                <a:srgbClr val="0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44000" y="1447081"/>
            <a:ext cx="1798466" cy="10839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2021г.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/>
              <a:t>1 миллион </a:t>
            </a:r>
            <a:r>
              <a:rPr lang="ru-RU" altLang="ru-RU" sz="1600" b="1" i="1" dirty="0" smtClean="0"/>
              <a:t>рублей</a:t>
            </a:r>
            <a:endParaRPr lang="ru-RU" sz="1600" i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44002" y="2697067"/>
            <a:ext cx="1798464" cy="11635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2022г.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/>
              <a:t>1 миллион </a:t>
            </a:r>
            <a:r>
              <a:rPr lang="ru-RU" altLang="ru-RU" sz="1600" b="1" i="1" dirty="0" smtClean="0"/>
              <a:t>рублей</a:t>
            </a:r>
            <a:endParaRPr lang="ru-RU" sz="1600" i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44000" y="4084678"/>
            <a:ext cx="1798465" cy="11045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2023г.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/>
              <a:t>1 миллион </a:t>
            </a:r>
            <a:r>
              <a:rPr lang="ru-RU" altLang="ru-RU" sz="1600" b="1" i="1" dirty="0" smtClean="0"/>
              <a:t>рублей</a:t>
            </a:r>
            <a:endParaRPr lang="ru-RU" sz="16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0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9" name="Rectangle 48"/>
          <p:cNvSpPr>
            <a:spLocks noGrp="1" noChangeArrowheads="1"/>
          </p:cNvSpPr>
          <p:nvPr>
            <p:ph type="title"/>
          </p:nvPr>
        </p:nvSpPr>
        <p:spPr>
          <a:xfrm>
            <a:off x="972000" y="333000"/>
            <a:ext cx="7789413" cy="1080000"/>
          </a:xfrm>
        </p:spPr>
        <p:txBody>
          <a:bodyPr/>
          <a:lstStyle/>
          <a:p>
            <a:pPr algn="ctr" eaLnBrk="1" hangingPunct="1"/>
            <a:r>
              <a:rPr lang="ru-RU" altLang="ru-RU" sz="1600" b="1" i="1" dirty="0" smtClean="0">
                <a:solidFill>
                  <a:srgbClr val="000000"/>
                </a:solidFill>
              </a:rPr>
              <a:t>Муниципальная программа «Развитие форм местного самоуправления и социальной активности населения на территории </a:t>
            </a:r>
            <a:br>
              <a:rPr lang="ru-RU" altLang="ru-RU" sz="1600" b="1" i="1" dirty="0" smtClean="0">
                <a:solidFill>
                  <a:srgbClr val="000000"/>
                </a:solidFill>
              </a:rPr>
            </a:br>
            <a:r>
              <a:rPr lang="ru-RU" altLang="ru-RU" sz="1600" b="1" i="1" dirty="0" smtClean="0">
                <a:solidFill>
                  <a:srgbClr val="000000"/>
                </a:solidFill>
              </a:rPr>
              <a:t>МО «Светогорское городское поселение»</a:t>
            </a:r>
          </a:p>
        </p:txBody>
      </p:sp>
      <p:sp>
        <p:nvSpPr>
          <p:cNvPr id="12300" name="Прямоугольник 44"/>
          <p:cNvSpPr>
            <a:spLocks noChangeArrowheads="1"/>
          </p:cNvSpPr>
          <p:nvPr/>
        </p:nvSpPr>
        <p:spPr bwMode="auto">
          <a:xfrm>
            <a:off x="3173904" y="1572138"/>
            <a:ext cx="558598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sz="1400" i="1" dirty="0"/>
              <a:t>нормативное, информационное обеспечения деятельности органов местного самоуправления и участия населения в осуществлении местного самоуправления (газета «Вуокса</a:t>
            </a:r>
            <a:r>
              <a:rPr lang="ru-RU" sz="1400" i="1" dirty="0" smtClean="0"/>
              <a:t>») </a:t>
            </a:r>
            <a:r>
              <a:rPr lang="ru-RU" altLang="ru-RU" sz="1400" i="1" dirty="0" smtClean="0">
                <a:solidFill>
                  <a:srgbClr val="000000"/>
                </a:solidFill>
              </a:rPr>
              <a:t>(2021г. – 2023г. – 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1 миллион</a:t>
            </a:r>
            <a:r>
              <a:rPr lang="ru-RU" altLang="ru-RU" sz="1400" i="1" dirty="0" smtClean="0">
                <a:solidFill>
                  <a:srgbClr val="000000"/>
                </a:solidFill>
              </a:rPr>
              <a:t> 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434 тысячи рублей)</a:t>
            </a:r>
            <a:endParaRPr lang="ru-RU" altLang="ru-RU" sz="1400" i="1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44"/>
          <p:cNvSpPr>
            <a:spLocks noChangeArrowheads="1"/>
          </p:cNvSpPr>
          <p:nvPr/>
        </p:nvSpPr>
        <p:spPr bwMode="auto">
          <a:xfrm>
            <a:off x="3173903" y="2672353"/>
            <a:ext cx="558598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>
                <a:solidFill>
                  <a:srgbClr val="000000"/>
                </a:solidFill>
              </a:rPr>
              <a:t>популяризация </a:t>
            </a:r>
            <a:r>
              <a:rPr lang="ru-RU" altLang="ru-RU" sz="1400" i="1" dirty="0">
                <a:solidFill>
                  <a:srgbClr val="000000"/>
                </a:solidFill>
              </a:rPr>
              <a:t>местного самоуправления, государственных символов, стимулирование социальной активности, достижений граждан, коллективов учреждений, организаций, общественных организаций и объединений, добившихся значительных успехов в трудовой деятельности и общественной работе, внесших значительный вклад в развитие местного самоуправления (открытки, цветы, почетный гражданин</a:t>
            </a:r>
            <a:r>
              <a:rPr lang="ru-RU" altLang="ru-RU" sz="1400" i="1" dirty="0" smtClean="0">
                <a:solidFill>
                  <a:srgbClr val="000000"/>
                </a:solidFill>
              </a:rPr>
              <a:t>) (2021г. - 2023г. - </a:t>
            </a:r>
            <a:r>
              <a:rPr lang="ru-RU" altLang="ru-RU" sz="1400" b="1" i="1" dirty="0" smtClean="0">
                <a:solidFill>
                  <a:srgbClr val="000000"/>
                </a:solidFill>
              </a:rPr>
              <a:t>39 тысяч 090 рублей</a:t>
            </a:r>
            <a:r>
              <a:rPr lang="ru-RU" altLang="ru-RU" sz="1400" i="1" dirty="0" smtClean="0">
                <a:solidFill>
                  <a:srgbClr val="000000"/>
                </a:solidFill>
              </a:rPr>
              <a:t>)</a:t>
            </a:r>
            <a:endParaRPr lang="ru-RU" altLang="ru-RU" sz="1400" i="1" dirty="0">
              <a:solidFill>
                <a:srgbClr val="0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4000" y="1764126"/>
            <a:ext cx="1798466" cy="10839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2021г.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/>
              <a:t>1 миллион 700</a:t>
            </a:r>
            <a:r>
              <a:rPr lang="ru-RU" altLang="ru-RU" sz="1600" b="1" i="1" dirty="0"/>
              <a:t> тысяч рублей</a:t>
            </a:r>
            <a:endParaRPr lang="ru-RU" sz="1600" i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44000" y="3378336"/>
            <a:ext cx="1798466" cy="10839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2022г.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/>
              <a:t>1 миллион 700</a:t>
            </a:r>
            <a:r>
              <a:rPr lang="ru-RU" altLang="ru-RU" sz="1600" b="1" i="1" dirty="0"/>
              <a:t> тысяч рублей</a:t>
            </a:r>
            <a:endParaRPr lang="ru-RU" sz="1600" i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44000" y="5003659"/>
            <a:ext cx="1798466" cy="10839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2023г.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/>
              <a:t>1 миллион 700</a:t>
            </a:r>
            <a:r>
              <a:rPr lang="ru-RU" altLang="ru-RU" sz="1600" b="1" i="1" dirty="0"/>
              <a:t> тысяч рублей</a:t>
            </a:r>
            <a:endParaRPr lang="ru-RU" sz="1600" i="1" dirty="0"/>
          </a:p>
        </p:txBody>
      </p:sp>
      <p:sp>
        <p:nvSpPr>
          <p:cNvPr id="13" name="Прямоугольник 44"/>
          <p:cNvSpPr>
            <a:spLocks noChangeArrowheads="1"/>
          </p:cNvSpPr>
          <p:nvPr/>
        </p:nvSpPr>
        <p:spPr bwMode="auto">
          <a:xfrm>
            <a:off x="3146178" y="4642095"/>
            <a:ext cx="56137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 софинансирование мероприятия по реализации областного закона от 15 января 2018 года № 3-оз (2021г.- 2023г.</a:t>
            </a:r>
            <a:r>
              <a:rPr lang="ru-RU" altLang="ru-RU" sz="1400" b="1" i="1" dirty="0" smtClean="0"/>
              <a:t> – </a:t>
            </a:r>
            <a:br>
              <a:rPr lang="ru-RU" altLang="ru-RU" sz="1400" b="1" i="1" dirty="0" smtClean="0"/>
            </a:br>
            <a:r>
              <a:rPr lang="ru-RU" altLang="ru-RU" sz="1400" b="1" i="1" dirty="0" smtClean="0"/>
              <a:t>212 тысяч 030 рублей</a:t>
            </a:r>
            <a:r>
              <a:rPr lang="ru-RU" altLang="ru-RU" sz="1400" i="1" dirty="0"/>
              <a:t>)</a:t>
            </a:r>
            <a:endParaRPr lang="ru-RU" altLang="ru-RU" sz="1400" b="1" i="1" dirty="0" smtClean="0"/>
          </a:p>
        </p:txBody>
      </p:sp>
      <p:sp>
        <p:nvSpPr>
          <p:cNvPr id="15" name="Прямоугольник 44"/>
          <p:cNvSpPr>
            <a:spLocks noChangeArrowheads="1"/>
          </p:cNvSpPr>
          <p:nvPr/>
        </p:nvSpPr>
        <p:spPr bwMode="auto">
          <a:xfrm>
            <a:off x="3173903" y="5367111"/>
            <a:ext cx="560056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ru-RU" altLang="ru-RU" sz="1400" b="1" i="1" dirty="0" smtClean="0"/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 софинансирование мероприятия  </a:t>
            </a:r>
            <a:r>
              <a:rPr lang="ru-RU" altLang="ru-RU" sz="1400" i="1" dirty="0"/>
              <a:t>по реализации областного закона от 28 декабря 2018 года № 147-оз (</a:t>
            </a:r>
            <a:r>
              <a:rPr lang="ru-RU" altLang="ru-RU" sz="1400" i="1" dirty="0" smtClean="0"/>
              <a:t>2021г</a:t>
            </a:r>
            <a:r>
              <a:rPr lang="ru-RU" altLang="ru-RU" sz="1400" b="1" i="1" dirty="0"/>
              <a:t>. - </a:t>
            </a:r>
            <a:r>
              <a:rPr lang="ru-RU" altLang="ru-RU" sz="1400" b="1" i="1" dirty="0" smtClean="0"/>
              <a:t> </a:t>
            </a:r>
            <a:r>
              <a:rPr lang="ru-RU" altLang="ru-RU" sz="1400" i="1" dirty="0" smtClean="0"/>
              <a:t>2023г</a:t>
            </a:r>
            <a:r>
              <a:rPr lang="ru-RU" altLang="ru-RU" sz="1400" b="1" i="1" dirty="0"/>
              <a:t>. </a:t>
            </a:r>
            <a:r>
              <a:rPr lang="ru-RU" altLang="ru-RU" sz="1400" b="1" i="1" dirty="0" smtClean="0"/>
              <a:t>– </a:t>
            </a:r>
            <a:br>
              <a:rPr lang="ru-RU" altLang="ru-RU" sz="1400" b="1" i="1" dirty="0" smtClean="0"/>
            </a:br>
            <a:r>
              <a:rPr lang="ru-RU" altLang="ru-RU" sz="1400" b="1" i="1" dirty="0" smtClean="0"/>
              <a:t>14 </a:t>
            </a:r>
            <a:r>
              <a:rPr lang="ru-RU" altLang="ru-RU" sz="1400" b="1" i="1" dirty="0"/>
              <a:t>тысяч  </a:t>
            </a:r>
            <a:r>
              <a:rPr lang="ru-RU" altLang="ru-RU" sz="1400" b="1" i="1" dirty="0" smtClean="0"/>
              <a:t>880 рублей</a:t>
            </a:r>
            <a:r>
              <a:rPr lang="ru-RU" altLang="ru-RU" sz="1400" i="1" dirty="0"/>
              <a:t>)</a:t>
            </a:r>
            <a:endParaRPr lang="ru-RU" altLang="ru-RU" sz="1400" b="1" i="1" dirty="0"/>
          </a:p>
          <a:p>
            <a:pPr algn="just" eaLnBrk="1" hangingPunct="1">
              <a:buFont typeface="Wingdings" pitchFamily="2" charset="2"/>
              <a:buChar char="§"/>
            </a:pPr>
            <a:endParaRPr lang="ru-RU" altLang="ru-RU" sz="1400" b="1" i="1" dirty="0" smtClean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/>
      <p:bldP spid="9" grpId="0"/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0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71" name="Rectangle 48"/>
          <p:cNvSpPr>
            <a:spLocks noGrp="1" noChangeArrowheads="1"/>
          </p:cNvSpPr>
          <p:nvPr>
            <p:ph type="title"/>
          </p:nvPr>
        </p:nvSpPr>
        <p:spPr>
          <a:xfrm>
            <a:off x="1330324" y="425096"/>
            <a:ext cx="7313613" cy="634139"/>
          </a:xfrm>
        </p:spPr>
        <p:txBody>
          <a:bodyPr/>
          <a:lstStyle/>
          <a:p>
            <a:pPr algn="ctr" eaLnBrk="1" hangingPunct="1"/>
            <a:r>
              <a:rPr lang="ru-RU" altLang="ru-RU" sz="1600" b="1" i="1" dirty="0" smtClean="0">
                <a:solidFill>
                  <a:srgbClr val="000000"/>
                </a:solidFill>
              </a:rPr>
              <a:t>Муниципальная программа «Безопасность</a:t>
            </a:r>
            <a:br>
              <a:rPr lang="ru-RU" altLang="ru-RU" sz="1600" b="1" i="1" dirty="0" smtClean="0">
                <a:solidFill>
                  <a:srgbClr val="000000"/>
                </a:solidFill>
              </a:rPr>
            </a:br>
            <a:r>
              <a:rPr lang="ru-RU" altLang="ru-RU" sz="1600" b="1" i="1" dirty="0" smtClean="0">
                <a:solidFill>
                  <a:srgbClr val="000000"/>
                </a:solidFill>
              </a:rPr>
              <a:t>МО «Светогорское городское поселение»</a:t>
            </a:r>
          </a:p>
        </p:txBody>
      </p:sp>
      <p:sp>
        <p:nvSpPr>
          <p:cNvPr id="15372" name="Прямоугольник 44"/>
          <p:cNvSpPr>
            <a:spLocks noChangeArrowheads="1"/>
          </p:cNvSpPr>
          <p:nvPr/>
        </p:nvSpPr>
        <p:spPr bwMode="auto">
          <a:xfrm>
            <a:off x="3060000" y="1373301"/>
            <a:ext cx="543454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 оказание </a:t>
            </a:r>
            <a:r>
              <a:rPr lang="ru-RU" altLang="ru-RU" sz="1400" i="1" dirty="0"/>
              <a:t>услуг по обеспечению готовности к оперативному реагированию на чрезвычайные ситуации и проведению работ по их </a:t>
            </a:r>
            <a:r>
              <a:rPr lang="ru-RU" altLang="ru-RU" sz="1400" i="1" dirty="0" smtClean="0"/>
              <a:t>ликвидации:  (2021г. – </a:t>
            </a:r>
            <a:r>
              <a:rPr lang="ru-RU" altLang="ru-RU" sz="1400" b="1" i="1" dirty="0" smtClean="0"/>
              <a:t>600 тысяч рублей, </a:t>
            </a:r>
            <a:r>
              <a:rPr lang="ru-RU" altLang="ru-RU" sz="1400" i="1" dirty="0" smtClean="0"/>
              <a:t>2022г. – </a:t>
            </a:r>
            <a:r>
              <a:rPr lang="ru-RU" altLang="ru-RU" sz="1400" b="1" i="1" dirty="0" smtClean="0"/>
              <a:t>600 тысяч рублей</a:t>
            </a:r>
            <a:r>
              <a:rPr lang="ru-RU" altLang="ru-RU" sz="1400" i="1" dirty="0" smtClean="0"/>
              <a:t>,</a:t>
            </a:r>
            <a:r>
              <a:rPr lang="ru-RU" altLang="ru-RU" sz="1400" b="1" i="1" dirty="0" smtClean="0"/>
              <a:t> </a:t>
            </a:r>
            <a:r>
              <a:rPr lang="ru-RU" altLang="ru-RU" sz="1400" i="1" dirty="0" smtClean="0"/>
              <a:t>2023г. - </a:t>
            </a:r>
            <a:r>
              <a:rPr lang="ru-RU" altLang="ru-RU" sz="1400" b="1" i="1" dirty="0" smtClean="0"/>
              <a:t>630  тысяч рублей</a:t>
            </a:r>
            <a:r>
              <a:rPr lang="ru-RU" altLang="ru-RU" sz="1400" i="1" dirty="0" smtClean="0"/>
              <a:t>)</a:t>
            </a:r>
            <a:endParaRPr lang="ru-RU" altLang="ru-RU" sz="1400" i="1" dirty="0"/>
          </a:p>
        </p:txBody>
      </p:sp>
      <p:sp>
        <p:nvSpPr>
          <p:cNvPr id="15373" name="Прямоугольник 42"/>
          <p:cNvSpPr>
            <a:spLocks noChangeArrowheads="1"/>
          </p:cNvSpPr>
          <p:nvPr/>
        </p:nvSpPr>
        <p:spPr bwMode="auto">
          <a:xfrm>
            <a:off x="3060000" y="2671277"/>
            <a:ext cx="544583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 строительство </a:t>
            </a:r>
            <a:r>
              <a:rPr lang="ru-RU" altLang="ru-RU" sz="1400" i="1" dirty="0"/>
              <a:t>пожарных резервуаров (водохранилищ), содержание и ремонт, поставка и установка гидрантов наружного противопожарного </a:t>
            </a:r>
            <a:r>
              <a:rPr lang="ru-RU" altLang="ru-RU" sz="1400" i="1" dirty="0" smtClean="0"/>
              <a:t>водоснабжения (2021г. – </a:t>
            </a:r>
            <a:br>
              <a:rPr lang="ru-RU" altLang="ru-RU" sz="1400" i="1" dirty="0" smtClean="0"/>
            </a:br>
            <a:r>
              <a:rPr lang="ru-RU" altLang="ru-RU" sz="1400" b="1" i="1" dirty="0" smtClean="0"/>
              <a:t>440 </a:t>
            </a:r>
            <a:r>
              <a:rPr lang="ru-RU" altLang="ru-RU" sz="1400" b="1" i="1" dirty="0"/>
              <a:t>тысяч </a:t>
            </a:r>
            <a:r>
              <a:rPr lang="ru-RU" altLang="ru-RU" sz="1400" b="1" i="1" dirty="0" smtClean="0"/>
              <a:t>рублей</a:t>
            </a:r>
            <a:r>
              <a:rPr lang="ru-RU" altLang="ru-RU" sz="1400" i="1" dirty="0" smtClean="0"/>
              <a:t>, 2022г. – </a:t>
            </a:r>
            <a:r>
              <a:rPr lang="ru-RU" altLang="ru-RU" sz="1400" b="1" i="1" dirty="0" smtClean="0"/>
              <a:t>340 тысяч рублей</a:t>
            </a:r>
            <a:r>
              <a:rPr lang="ru-RU" altLang="ru-RU" sz="1400" i="1" dirty="0" smtClean="0"/>
              <a:t>, 2023г. – </a:t>
            </a:r>
            <a:r>
              <a:rPr lang="ru-RU" altLang="ru-RU" sz="1400" b="1" i="1" dirty="0" smtClean="0"/>
              <a:t>280 тысяч рублей</a:t>
            </a:r>
            <a:r>
              <a:rPr lang="ru-RU" altLang="ru-RU" sz="1400" i="1" dirty="0" smtClean="0"/>
              <a:t>)</a:t>
            </a:r>
            <a:endParaRPr lang="ru-RU" altLang="ru-RU" sz="1400" i="1" dirty="0"/>
          </a:p>
        </p:txBody>
      </p:sp>
      <p:sp>
        <p:nvSpPr>
          <p:cNvPr id="9" name="Прямоугольник 42"/>
          <p:cNvSpPr>
            <a:spLocks noChangeArrowheads="1"/>
          </p:cNvSpPr>
          <p:nvPr/>
        </p:nvSpPr>
        <p:spPr bwMode="auto">
          <a:xfrm>
            <a:off x="970466" y="5572074"/>
            <a:ext cx="751679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</a:pPr>
            <a:r>
              <a:rPr lang="ru-RU" altLang="ru-RU" sz="1400" i="1" dirty="0" smtClean="0"/>
              <a:t>  </a:t>
            </a:r>
            <a:r>
              <a:rPr lang="ru-RU" sz="1400" dirty="0"/>
              <a:t>расширение и обслуживание аппаратно-программного комплекса автоматизированной информационной системы «Безопасный город</a:t>
            </a:r>
            <a:r>
              <a:rPr lang="ru-RU" sz="1400" dirty="0" smtClean="0"/>
              <a:t>»;</a:t>
            </a:r>
            <a:endParaRPr lang="ru-RU" sz="1400" dirty="0"/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sz="1400" i="1" dirty="0" smtClean="0"/>
              <a:t>обеспечение </a:t>
            </a:r>
            <a:r>
              <a:rPr lang="ru-RU" sz="1400" i="1" dirty="0"/>
              <a:t>деятельности добровольной народной дружины </a:t>
            </a:r>
            <a:r>
              <a:rPr lang="ru-RU" sz="1400" i="1" dirty="0" smtClean="0"/>
              <a:t> </a:t>
            </a:r>
            <a:r>
              <a:rPr lang="ru-RU" altLang="ru-RU" sz="1400" i="1" dirty="0" smtClean="0"/>
              <a:t>(2021г. - </a:t>
            </a:r>
            <a:r>
              <a:rPr lang="ru-RU" altLang="ru-RU" sz="1400" b="1" i="1" dirty="0" smtClean="0"/>
              <a:t>315 </a:t>
            </a:r>
            <a:r>
              <a:rPr lang="ru-RU" altLang="ru-RU" sz="1400" b="1" i="1" dirty="0"/>
              <a:t>тысяч </a:t>
            </a:r>
            <a:r>
              <a:rPr lang="ru-RU" altLang="ru-RU" sz="1400" b="1" i="1" dirty="0" smtClean="0"/>
              <a:t>рублей</a:t>
            </a:r>
            <a:r>
              <a:rPr lang="ru-RU" altLang="ru-RU" sz="1400" i="1" dirty="0" smtClean="0"/>
              <a:t>, 2022г. – </a:t>
            </a:r>
            <a:r>
              <a:rPr lang="ru-RU" altLang="ru-RU" sz="1400" b="1" i="1" dirty="0" smtClean="0"/>
              <a:t>415 тысяч рублей</a:t>
            </a:r>
            <a:r>
              <a:rPr lang="ru-RU" altLang="ru-RU" sz="1400" i="1" dirty="0" smtClean="0"/>
              <a:t>, 2023г. – </a:t>
            </a:r>
            <a:r>
              <a:rPr lang="ru-RU" altLang="ru-RU" sz="1400" b="1" i="1" dirty="0" smtClean="0"/>
              <a:t>445 тысяч рублей</a:t>
            </a:r>
            <a:r>
              <a:rPr lang="ru-RU" altLang="ru-RU" sz="1400" i="1" dirty="0" smtClean="0"/>
              <a:t>)</a:t>
            </a:r>
            <a:endParaRPr lang="ru-RU" altLang="ru-RU" sz="14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0762" y="3858353"/>
            <a:ext cx="2273235" cy="176430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544" y="3923472"/>
            <a:ext cx="2489456" cy="166171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970466" y="2733758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2022г.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/>
              <a:t>1 миллион </a:t>
            </a:r>
            <a:r>
              <a:rPr lang="ru-RU" sz="1600" b="1" dirty="0"/>
              <a:t>355</a:t>
            </a:r>
            <a:r>
              <a:rPr lang="ru-RU" altLang="ru-RU" sz="1600" b="1" i="1" dirty="0"/>
              <a:t> тысяч рублей</a:t>
            </a:r>
            <a:endParaRPr lang="ru-RU" sz="1600" i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0467" y="1281580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2021г.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/>
              <a:t>1 миллион </a:t>
            </a:r>
            <a:r>
              <a:rPr lang="ru-RU" sz="1600" b="1" dirty="0"/>
              <a:t>355</a:t>
            </a:r>
            <a:r>
              <a:rPr lang="ru-RU" altLang="ru-RU" sz="1600" b="1" i="1" dirty="0"/>
              <a:t> тысяч рублей</a:t>
            </a:r>
            <a:endParaRPr lang="ru-RU" sz="1600" i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70466" y="4261705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2023г.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/>
              <a:t>1 миллион </a:t>
            </a:r>
            <a:r>
              <a:rPr lang="ru-RU" sz="1600" b="1" dirty="0"/>
              <a:t>355</a:t>
            </a:r>
            <a:r>
              <a:rPr lang="ru-RU" altLang="ru-RU" sz="1600" b="1" i="1" dirty="0"/>
              <a:t> тысяч рублей</a:t>
            </a:r>
            <a:endParaRPr lang="ru-RU" sz="1600" i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/>
      <p:bldP spid="15373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95" name="Rectangle 48"/>
          <p:cNvSpPr>
            <a:spLocks noGrp="1" noChangeArrowheads="1"/>
          </p:cNvSpPr>
          <p:nvPr>
            <p:ph type="title"/>
          </p:nvPr>
        </p:nvSpPr>
        <p:spPr>
          <a:xfrm>
            <a:off x="1223999" y="451351"/>
            <a:ext cx="6984000" cy="714375"/>
          </a:xfrm>
        </p:spPr>
        <p:txBody>
          <a:bodyPr/>
          <a:lstStyle/>
          <a:p>
            <a:pPr algn="ctr" eaLnBrk="1" hangingPunct="1"/>
            <a:r>
              <a:rPr lang="ru-RU" altLang="ru-RU" sz="1600" b="1" i="1" dirty="0" smtClean="0">
                <a:solidFill>
                  <a:srgbClr val="000000"/>
                </a:solidFill>
              </a:rPr>
              <a:t>Муниципальная программа «Развитие </a:t>
            </a:r>
            <a:r>
              <a:rPr lang="ru-RU" altLang="ru-RU" sz="1600" b="1" i="1" dirty="0">
                <a:solidFill>
                  <a:srgbClr val="000000"/>
                </a:solidFill>
              </a:rPr>
              <a:t>малого, среднего предпринимательства и потребительского рынка</a:t>
            </a:r>
            <a:r>
              <a:rPr lang="ru-RU" altLang="ru-RU" sz="1600" b="1" i="1" dirty="0" smtClean="0">
                <a:solidFill>
                  <a:srgbClr val="000000"/>
                </a:solidFill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06105" y="3138324"/>
            <a:ext cx="5534710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содействие росту конкурентоспособности и продвижению продукции субъектов малого и среднего предпринимательства на рынки товаров и услуг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altLang="ru-RU" sz="1400" i="1" dirty="0" smtClean="0"/>
              <a:t>(</a:t>
            </a:r>
            <a:r>
              <a:rPr lang="ru-RU" altLang="ru-RU" sz="1400" i="1" dirty="0"/>
              <a:t>2021г. – </a:t>
            </a:r>
            <a:r>
              <a:rPr lang="ru-RU" altLang="ru-RU" sz="1400" b="1" i="1" dirty="0" smtClean="0"/>
              <a:t>20</a:t>
            </a:r>
            <a:r>
              <a:rPr lang="ru-RU" altLang="ru-RU" sz="1400" i="1" dirty="0" smtClean="0"/>
              <a:t> </a:t>
            </a:r>
            <a:r>
              <a:rPr lang="ru-RU" altLang="ru-RU" sz="1400" b="1" i="1" dirty="0" smtClean="0"/>
              <a:t>тысяч рублей, </a:t>
            </a:r>
            <a:r>
              <a:rPr lang="ru-RU" altLang="ru-RU" sz="1400" i="1" dirty="0"/>
              <a:t>2022г. – </a:t>
            </a:r>
            <a:r>
              <a:rPr lang="ru-RU" altLang="ru-RU" sz="1400" b="1" i="1" dirty="0" smtClean="0"/>
              <a:t>20 </a:t>
            </a:r>
            <a:r>
              <a:rPr lang="ru-RU" altLang="ru-RU" sz="1400" b="1" i="1" dirty="0"/>
              <a:t>тысяч рублей </a:t>
            </a:r>
            <a:r>
              <a:rPr lang="ru-RU" altLang="ru-RU" sz="1400" i="1" dirty="0"/>
              <a:t>2023г. </a:t>
            </a:r>
            <a:r>
              <a:rPr lang="ru-RU" altLang="ru-RU" sz="1400" i="1" dirty="0" smtClean="0"/>
              <a:t>– </a:t>
            </a:r>
            <a:br>
              <a:rPr lang="ru-RU" altLang="ru-RU" sz="1400" i="1" dirty="0" smtClean="0"/>
            </a:br>
            <a:r>
              <a:rPr lang="ru-RU" altLang="ru-RU" sz="1400" b="1" i="1" dirty="0" smtClean="0"/>
              <a:t>20  </a:t>
            </a:r>
            <a:r>
              <a:rPr lang="ru-RU" altLang="ru-RU" sz="1400" b="1" i="1" dirty="0"/>
              <a:t>тысяч рублей</a:t>
            </a:r>
            <a:r>
              <a:rPr lang="ru-RU" altLang="ru-RU" sz="1400" i="1" dirty="0"/>
              <a:t>)</a:t>
            </a:r>
            <a:endParaRPr lang="ru-RU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23508" y="1273241"/>
            <a:ext cx="5699905" cy="182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обеспечение консультационной, образовательной, организационно-методической и информационной поддержки начинающих предпринимателей и субъектов малого и среднего предпринимательства, а также физических лиц, желающих открыть свое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дело: </a:t>
            </a:r>
            <a:r>
              <a:rPr lang="ru-RU" altLang="ru-RU" sz="1400" i="1" dirty="0"/>
              <a:t>(2021г. – </a:t>
            </a:r>
            <a:r>
              <a:rPr lang="ru-RU" altLang="ru-RU" sz="1400" b="1" i="1" dirty="0"/>
              <a:t>средства не предусмотрены, </a:t>
            </a:r>
            <a:r>
              <a:rPr lang="ru-RU" altLang="ru-RU" sz="1400" i="1" dirty="0"/>
              <a:t>2022г. – </a:t>
            </a:r>
            <a:r>
              <a:rPr lang="ru-RU" altLang="ru-RU" sz="1400" b="1" i="1" dirty="0" smtClean="0"/>
              <a:t>30 </a:t>
            </a:r>
            <a:r>
              <a:rPr lang="ru-RU" altLang="ru-RU" sz="1400" b="1" i="1" dirty="0"/>
              <a:t>тысяч рублей </a:t>
            </a:r>
            <a:r>
              <a:rPr lang="ru-RU" altLang="ru-RU" sz="1400" i="1" dirty="0"/>
              <a:t>2023г. </a:t>
            </a:r>
            <a:r>
              <a:rPr lang="ru-RU" altLang="ru-RU" sz="1400" i="1" dirty="0" smtClean="0"/>
              <a:t>– </a:t>
            </a:r>
            <a:br>
              <a:rPr lang="ru-RU" altLang="ru-RU" sz="1400" i="1" dirty="0" smtClean="0"/>
            </a:br>
            <a:r>
              <a:rPr lang="ru-RU" altLang="ru-RU" sz="1400" b="1" i="1" dirty="0" smtClean="0"/>
              <a:t>30  </a:t>
            </a:r>
            <a:r>
              <a:rPr lang="ru-RU" altLang="ru-RU" sz="1400" b="1" i="1" dirty="0"/>
              <a:t>тысяч рублей</a:t>
            </a:r>
            <a:r>
              <a:rPr lang="ru-RU" altLang="ru-RU" sz="1400" i="1" dirty="0"/>
              <a:t>)</a:t>
            </a:r>
            <a:endParaRPr lang="ru-RU" sz="1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00" y="4536553"/>
            <a:ext cx="4769112" cy="186033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047665" y="1581630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2021г.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20 тысяч рублей</a:t>
            </a:r>
            <a:endParaRPr lang="ru-RU" sz="1600" i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47666" y="3011357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2022г.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50 тысяч рублей</a:t>
            </a:r>
            <a:endParaRPr lang="ru-RU" sz="1600" i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72704" y="4507888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2023г.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50 тысяч </a:t>
            </a:r>
            <a:r>
              <a:rPr lang="ru-RU" sz="1600" b="1" i="1" dirty="0"/>
              <a:t>рублей</a:t>
            </a:r>
            <a:endParaRPr lang="ru-RU" sz="1600" i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9" name="Rectangle 48"/>
          <p:cNvSpPr>
            <a:spLocks noGrp="1" noChangeArrowheads="1"/>
          </p:cNvSpPr>
          <p:nvPr>
            <p:ph type="title"/>
          </p:nvPr>
        </p:nvSpPr>
        <p:spPr>
          <a:xfrm>
            <a:off x="1260000" y="299994"/>
            <a:ext cx="7313613" cy="1129528"/>
          </a:xfrm>
        </p:spPr>
        <p:txBody>
          <a:bodyPr/>
          <a:lstStyle/>
          <a:p>
            <a:pPr algn="ctr"/>
            <a:r>
              <a:rPr lang="ru-RU" altLang="ru-RU" sz="1800" b="1" i="1" dirty="0" smtClean="0">
                <a:solidFill>
                  <a:srgbClr val="000000"/>
                </a:solidFill>
              </a:rPr>
              <a:t>Муниципальная программа </a:t>
            </a:r>
            <a:r>
              <a:rPr lang="ru-RU" sz="1800" b="1" i="1" dirty="0"/>
              <a:t>«Формирование городской среды и обеспечение качественным жильём граждан 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на </a:t>
            </a:r>
            <a:r>
              <a:rPr lang="ru-RU" sz="1800" b="1" i="1" dirty="0"/>
              <a:t>территории МО «Светогорское городское поселение»»</a:t>
            </a:r>
            <a:endParaRPr lang="ru-RU" sz="1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27707" y="1538172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2021г.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74 </a:t>
            </a:r>
            <a:r>
              <a:rPr lang="ru-RU" sz="1600" b="1" i="1" dirty="0"/>
              <a:t>миллиона 506 тысяч 100 рублей</a:t>
            </a:r>
            <a:endParaRPr lang="ru-RU" sz="1600" i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32113" y="3120353"/>
            <a:ext cx="2027145" cy="12952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2022г.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37 </a:t>
            </a:r>
            <a:r>
              <a:rPr lang="ru-RU" sz="1600" b="1" i="1" dirty="0"/>
              <a:t>миллионов 092 тысячи 600 рублей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27707" y="4797000"/>
            <a:ext cx="2086843" cy="13032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2023г.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 smtClean="0"/>
              <a:t>32 </a:t>
            </a:r>
            <a:r>
              <a:rPr lang="ru-RU" sz="1600" b="1" i="1" dirty="0"/>
              <a:t>миллиона 889 тысяч рублей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943706" y="1396456"/>
            <a:ext cx="5829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 smtClean="0">
                <a:solidFill>
                  <a:schemeClr val="accent4"/>
                </a:solidFill>
              </a:rPr>
              <a:t>Подпрограмма:</a:t>
            </a:r>
            <a:r>
              <a:rPr lang="ru-RU" sz="1600" b="1" i="1" dirty="0" smtClean="0">
                <a:solidFill>
                  <a:schemeClr val="accent4"/>
                </a:solidFill>
              </a:rPr>
              <a:t> </a:t>
            </a:r>
            <a:r>
              <a:rPr lang="ru-RU" sz="1600" b="1" i="1" dirty="0">
                <a:solidFill>
                  <a:schemeClr val="accent4"/>
                </a:solidFill>
              </a:rPr>
              <a:t>«Повышение уровня благоустройства территорий населённых пунктов»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34574" y="1981231"/>
            <a:ext cx="5614354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уличное освещение: </a:t>
            </a:r>
            <a:r>
              <a:rPr lang="ru-RU" altLang="ru-RU" sz="1400" i="1" dirty="0" smtClean="0"/>
              <a:t>(2021г. – </a:t>
            </a:r>
            <a:r>
              <a:rPr lang="ru-RU" sz="1400" b="1" i="1" dirty="0"/>
              <a:t>7 миллионов 220 тысяч рублей</a:t>
            </a:r>
            <a:r>
              <a:rPr lang="ru-RU" altLang="ru-RU" sz="1400" b="1" i="1" dirty="0" smtClean="0"/>
              <a:t>, </a:t>
            </a:r>
            <a:r>
              <a:rPr lang="ru-RU" altLang="ru-RU" sz="1400" i="1" dirty="0" smtClean="0"/>
              <a:t>2022г. – </a:t>
            </a:r>
            <a:r>
              <a:rPr lang="ru-RU" sz="1400" b="1" i="1" dirty="0"/>
              <a:t>7 миллионов 220 тысяч </a:t>
            </a:r>
            <a:r>
              <a:rPr lang="ru-RU" sz="1400" b="1" i="1" dirty="0" smtClean="0"/>
              <a:t>рублей, </a:t>
            </a:r>
            <a:r>
              <a:rPr lang="ru-RU" altLang="ru-RU" sz="1400" i="1" dirty="0" smtClean="0"/>
              <a:t>2023г. - </a:t>
            </a:r>
            <a:r>
              <a:rPr lang="ru-RU" sz="1400" b="1" i="1" dirty="0"/>
              <a:t>7 миллионов 220 тысяч рублей</a:t>
            </a:r>
            <a:r>
              <a:rPr lang="ru-RU" altLang="ru-RU" sz="1400" i="1" dirty="0" smtClean="0"/>
              <a:t>)</a:t>
            </a:r>
            <a:endParaRPr lang="ru-RU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59076" y="2909834"/>
            <a:ext cx="5614354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одержание улично-дорожной сети: </a:t>
            </a:r>
            <a:r>
              <a:rPr lang="ru-RU" altLang="ru-RU" sz="1400" i="1" dirty="0" smtClean="0"/>
              <a:t>(2021г. – </a:t>
            </a:r>
            <a:r>
              <a:rPr lang="ru-RU" sz="1400" b="1" i="1" dirty="0"/>
              <a:t>12 миллионов 598 тысяч рублей</a:t>
            </a:r>
            <a:r>
              <a:rPr lang="ru-RU" altLang="ru-RU" sz="1400" b="1" i="1" dirty="0" smtClean="0"/>
              <a:t>, </a:t>
            </a:r>
            <a:r>
              <a:rPr lang="ru-RU" altLang="ru-RU" sz="1400" i="1" dirty="0" smtClean="0"/>
              <a:t>2022г. – </a:t>
            </a:r>
            <a:r>
              <a:rPr lang="ru-RU" sz="1400" b="1" i="1" dirty="0"/>
              <a:t>10 миллионов рублей, </a:t>
            </a:r>
            <a:r>
              <a:rPr lang="ru-RU" altLang="ru-RU" sz="1400" i="1" dirty="0" smtClean="0"/>
              <a:t>2023г. - </a:t>
            </a:r>
            <a:r>
              <a:rPr lang="ru-RU" sz="1400" b="1" i="1" dirty="0"/>
              <a:t>10 миллионов рублей</a:t>
            </a:r>
            <a:r>
              <a:rPr lang="ru-RU" altLang="ru-RU" sz="1400" i="1" dirty="0" smtClean="0"/>
              <a:t>)</a:t>
            </a:r>
            <a:endParaRPr lang="ru-RU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39303" y="3774178"/>
            <a:ext cx="561435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организация озеленения территории МО (поставка деревьев, кустов, цветочной рассады, высадка цветов, уход за клумбами и вазонами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 </a:t>
            </a:r>
            <a:r>
              <a:rPr lang="ru-RU" altLang="ru-RU" sz="1400" i="1" dirty="0" smtClean="0"/>
              <a:t>(2021г. – </a:t>
            </a:r>
            <a:r>
              <a:rPr lang="ru-RU" sz="1400" b="1" i="1" dirty="0"/>
              <a:t>220 тысяч рублей</a:t>
            </a:r>
            <a:r>
              <a:rPr lang="ru-RU" altLang="ru-RU" sz="1400" b="1" i="1" dirty="0" smtClean="0"/>
              <a:t>, </a:t>
            </a:r>
            <a:r>
              <a:rPr lang="ru-RU" altLang="ru-RU" sz="1400" i="1" dirty="0" smtClean="0"/>
              <a:t>2022г. – </a:t>
            </a:r>
            <a:r>
              <a:rPr lang="ru-RU" sz="1400" b="1" i="1" dirty="0"/>
              <a:t>220 тысяч рублей</a:t>
            </a:r>
            <a:r>
              <a:rPr lang="ru-RU" sz="1400" b="1" i="1" dirty="0" smtClean="0"/>
              <a:t>, </a:t>
            </a:r>
            <a:r>
              <a:rPr lang="ru-RU" altLang="ru-RU" sz="1400" i="1" dirty="0" smtClean="0"/>
              <a:t>2023г. - </a:t>
            </a:r>
            <a:r>
              <a:rPr lang="ru-RU" sz="1400" b="1" i="1" dirty="0"/>
              <a:t>220 тысяч рублей</a:t>
            </a:r>
            <a:r>
              <a:rPr lang="ru-RU" altLang="ru-RU" sz="1400" i="1" dirty="0" smtClean="0"/>
              <a:t>)</a:t>
            </a:r>
            <a:endParaRPr lang="ru-RU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8341" y="4656292"/>
            <a:ext cx="2962913" cy="22252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8171" y="4714575"/>
            <a:ext cx="3427738" cy="19374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43" name="Rectangle 48"/>
          <p:cNvSpPr>
            <a:spLocks noGrp="1" noChangeArrowheads="1"/>
          </p:cNvSpPr>
          <p:nvPr>
            <p:ph type="title"/>
          </p:nvPr>
        </p:nvSpPr>
        <p:spPr>
          <a:xfrm>
            <a:off x="1188000" y="214377"/>
            <a:ext cx="7313613" cy="1038350"/>
          </a:xfrm>
        </p:spPr>
        <p:txBody>
          <a:bodyPr/>
          <a:lstStyle/>
          <a:p>
            <a:pPr algn="ctr" eaLnBrk="1" hangingPunct="1"/>
            <a:r>
              <a:rPr lang="ru-RU" altLang="ru-RU" sz="1800" b="1" i="1" dirty="0">
                <a:solidFill>
                  <a:srgbClr val="000000"/>
                </a:solidFill>
              </a:rPr>
              <a:t>Муниципальная программа </a:t>
            </a:r>
            <a:r>
              <a:rPr lang="ru-RU" sz="1800" b="1" i="1" dirty="0"/>
              <a:t>«Формирование городской среды и обеспечение качественным жильём граждан 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на </a:t>
            </a:r>
            <a:r>
              <a:rPr lang="ru-RU" sz="1800" b="1" i="1" dirty="0"/>
              <a:t>территории МО «Светогорское городское поселение»»</a:t>
            </a:r>
            <a:endParaRPr lang="ru-RU" altLang="ru-RU" sz="1800" b="1" i="1" dirty="0" smtClean="0"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259" y="1297736"/>
            <a:ext cx="1990842" cy="12063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962" y="2849103"/>
            <a:ext cx="2035436" cy="13084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153" y="4523812"/>
            <a:ext cx="2050376" cy="12881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18120" y="1252727"/>
            <a:ext cx="5829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u="sng" dirty="0" smtClean="0">
                <a:solidFill>
                  <a:schemeClr val="accent4"/>
                </a:solidFill>
              </a:rPr>
              <a:t>Подпрограмма: </a:t>
            </a:r>
            <a:r>
              <a:rPr lang="ru-RU" sz="1600" b="1" i="1" dirty="0">
                <a:solidFill>
                  <a:schemeClr val="accent4"/>
                </a:solidFill>
              </a:rPr>
              <a:t>«Повышение уровня благоустройства территорий населённых пунктов»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66505" y="2121442"/>
            <a:ext cx="6557584" cy="182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организация и содержание территорий поселения (поставка, монтаж и демонтаж праздничной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атрибутики,</a:t>
            </a:r>
            <a:r>
              <a:rPr lang="ru-RU" sz="1400" dirty="0"/>
              <a:t> </a:t>
            </a:r>
            <a:r>
              <a:rPr lang="ru-RU" sz="1400" i="1" dirty="0" smtClean="0"/>
              <a:t>мероприятие </a:t>
            </a:r>
            <a:r>
              <a:rPr lang="ru-RU" sz="1400" i="1" dirty="0"/>
              <a:t>по борьбе </a:t>
            </a: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>с борщевиком,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подготовка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 пуску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фонтана в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городском парке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i="1" dirty="0"/>
              <a:t>р</a:t>
            </a:r>
            <a:r>
              <a:rPr lang="ru-RU" sz="1400" i="1" dirty="0" smtClean="0"/>
              <a:t>азработка проектов, </a:t>
            </a:r>
            <a:r>
              <a:rPr lang="ru-RU" sz="1400" i="1" dirty="0"/>
              <a:t>т</a:t>
            </a:r>
            <a:r>
              <a:rPr lang="ru-RU" sz="1400" i="1" dirty="0" smtClean="0"/>
              <a:t>ранспортировка </a:t>
            </a:r>
            <a:r>
              <a:rPr lang="ru-RU" sz="1400" i="1" dirty="0"/>
              <a:t>и утилизация мусора в период проведения весенней санитарной </a:t>
            </a:r>
            <a:r>
              <a:rPr lang="ru-RU" sz="1400" i="1" dirty="0" smtClean="0"/>
              <a:t>уборки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(2021г. –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b="1" i="1" dirty="0" smtClean="0"/>
              <a:t>2 </a:t>
            </a:r>
            <a:r>
              <a:rPr lang="ru-RU" sz="1400" b="1" i="1" dirty="0"/>
              <a:t>миллиона 599 тысяч рублей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2022г. – </a:t>
            </a:r>
            <a:r>
              <a:rPr lang="ru-RU" sz="1400" b="1" i="1" dirty="0"/>
              <a:t>3 миллиона 560 тысяч рублей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2023г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.- </a:t>
            </a:r>
            <a:r>
              <a:rPr lang="ru-RU" sz="1400" b="1" i="1" dirty="0" smtClean="0"/>
              <a:t>2 </a:t>
            </a:r>
            <a:r>
              <a:rPr lang="ru-RU" sz="1400" b="1" i="1" dirty="0"/>
              <a:t>миллиона 600 тысяч рублей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1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6505" y="4293000"/>
            <a:ext cx="6557584" cy="2202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ремонт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содержание автомобильных дорог (нанесение дорожной разметки, обслуживание, установка и ремонт технических средств организации дорожного движения, организация ремонта асфальтобетонных покрытий улиц и проездов на территории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«СГП», ремонт дворовых территорий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 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(2021г. – 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4 миллиона 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428 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тысяч 600 рублей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2022г. – 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4 миллиона 428 тысяч 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600 рублей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2023г.– </a:t>
            </a:r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миллиона 385 тысяч рублей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1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5941060" algn="l"/>
              </a:tabLst>
            </a:pPr>
            <a:endParaRPr lang="ru-RU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284" y="1457137"/>
            <a:ext cx="1990842" cy="12063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850" y="2997000"/>
            <a:ext cx="2035436" cy="13084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000" y="4653000"/>
            <a:ext cx="2050376" cy="12881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31298" y="1405759"/>
            <a:ext cx="57030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i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Подпрограмма:</a:t>
            </a:r>
            <a:r>
              <a:rPr lang="ru-RU" sz="16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«Формирование комфортной городской среды»</a:t>
            </a:r>
            <a:endParaRPr lang="ru-RU" sz="1600" b="1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22376" y="2181392"/>
            <a:ext cx="57082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на софинансирование мероприятий по благоустройству дворовых и общественных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территорий: (2021г. - </a:t>
            </a:r>
            <a:r>
              <a:rPr lang="ru-RU" sz="1600" b="1" i="1" dirty="0"/>
              <a:t>41 миллион 425 тысяч 100 </a:t>
            </a:r>
            <a:r>
              <a:rPr lang="ru-RU" sz="1600" b="1" i="1" dirty="0" smtClean="0"/>
              <a:t>рублей, </a:t>
            </a:r>
            <a:r>
              <a:rPr lang="ru-RU" sz="1600" i="1" dirty="0" smtClean="0"/>
              <a:t>2022г. - </a:t>
            </a:r>
            <a:r>
              <a:rPr lang="ru-RU" sz="1600" b="1" i="1" dirty="0"/>
              <a:t>7 миллионов 700 тысяч </a:t>
            </a:r>
            <a:r>
              <a:rPr lang="ru-RU" sz="1600" b="1" i="1" dirty="0" smtClean="0"/>
              <a:t>рублей, </a:t>
            </a:r>
            <a:r>
              <a:rPr lang="ru-RU" sz="1600" i="1" dirty="0" smtClean="0"/>
              <a:t>2023г. - </a:t>
            </a:r>
            <a:r>
              <a:rPr lang="ru-RU" sz="1600" b="1" i="1" dirty="0"/>
              <a:t>5 миллионов 500 тысяч </a:t>
            </a:r>
            <a:r>
              <a:rPr lang="ru-RU" sz="1600" b="1" i="1" dirty="0" smtClean="0"/>
              <a:t>рублей</a:t>
            </a:r>
            <a:r>
              <a:rPr lang="ru-RU" sz="1600" i="1" dirty="0"/>
              <a:t>)</a:t>
            </a:r>
            <a:endParaRPr lang="ru-RU" sz="160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000" y="3695689"/>
            <a:ext cx="5165943" cy="241632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2" name="Rectangle 48"/>
          <p:cNvSpPr>
            <a:spLocks noGrp="1" noChangeArrowheads="1"/>
          </p:cNvSpPr>
          <p:nvPr>
            <p:ph type="title"/>
          </p:nvPr>
        </p:nvSpPr>
        <p:spPr>
          <a:xfrm>
            <a:off x="1131426" y="308968"/>
            <a:ext cx="7313613" cy="1129528"/>
          </a:xfrm>
        </p:spPr>
        <p:txBody>
          <a:bodyPr/>
          <a:lstStyle/>
          <a:p>
            <a:pPr algn="ctr"/>
            <a:r>
              <a:rPr lang="ru-RU" altLang="ru-RU" sz="1800" b="1" i="1" dirty="0" smtClean="0">
                <a:solidFill>
                  <a:srgbClr val="000000"/>
                </a:solidFill>
              </a:rPr>
              <a:t>Муниципальная программа </a:t>
            </a:r>
            <a:r>
              <a:rPr lang="ru-RU" sz="1800" b="1" i="1" dirty="0"/>
              <a:t>«Формирование городской среды и обеспечение качественным жильём граждан 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на </a:t>
            </a:r>
            <a:r>
              <a:rPr lang="ru-RU" sz="1800" b="1" i="1" dirty="0"/>
              <a:t>территории МО «Светогорское городское поселение»»</a:t>
            </a:r>
            <a:endParaRPr lang="ru-RU" sz="18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00" y="2376661"/>
            <a:ext cx="7632848" cy="1800000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ru-RU" sz="2800" b="1" i="1" dirty="0" smtClean="0">
                <a:ln>
                  <a:solidFill>
                    <a:schemeClr val="accent4"/>
                  </a:solidFill>
                </a:ln>
                <a:solidFill>
                  <a:schemeClr val="tx1"/>
                </a:solidFill>
              </a:rPr>
              <a:t>Проект бюджета МО «Светогорское городское поселение» на 2021 год и плановый период 2022-2023 годов подготовлен в соответствии:</a:t>
            </a:r>
            <a:endParaRPr lang="ru-RU" sz="2800" b="1" i="1" dirty="0">
              <a:ln>
                <a:solidFill>
                  <a:schemeClr val="accent4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95162" y="443454"/>
            <a:ext cx="1262857" cy="19332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9730" y="550992"/>
            <a:ext cx="1262187" cy="18256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987" y="545588"/>
            <a:ext cx="1204654" cy="18310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00" y="530988"/>
            <a:ext cx="1208629" cy="1788771"/>
          </a:xfrm>
          <a:prstGeom prst="rect">
            <a:avLst/>
          </a:prstGeom>
        </p:spPr>
      </p:pic>
      <p:sp>
        <p:nvSpPr>
          <p:cNvPr id="16" name="Вертикальный свиток 15"/>
          <p:cNvSpPr/>
          <p:nvPr/>
        </p:nvSpPr>
        <p:spPr>
          <a:xfrm>
            <a:off x="972000" y="4285060"/>
            <a:ext cx="2330180" cy="2041669"/>
          </a:xfrm>
          <a:prstGeom prst="verticalScroll">
            <a:avLst/>
          </a:prstGeom>
          <a:solidFill>
            <a:srgbClr val="EEDC9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Положение о бюджетном процессе МО «Светогорское городское поселение»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7" name="Вертикальный свиток 16"/>
          <p:cNvSpPr/>
          <p:nvPr/>
        </p:nvSpPr>
        <p:spPr>
          <a:xfrm>
            <a:off x="3417730" y="4290464"/>
            <a:ext cx="2415793" cy="2036265"/>
          </a:xfrm>
          <a:prstGeom prst="verticalScroll">
            <a:avLst/>
          </a:prstGeom>
          <a:solidFill>
            <a:srgbClr val="EEDC9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Прогноз социально-экономического развития МО «Светогорское городское поселение»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9" name="Вертикальный свиток 18"/>
          <p:cNvSpPr/>
          <p:nvPr/>
        </p:nvSpPr>
        <p:spPr>
          <a:xfrm>
            <a:off x="5868000" y="4285060"/>
            <a:ext cx="2853917" cy="2041669"/>
          </a:xfrm>
          <a:prstGeom prst="verticalScroll">
            <a:avLst/>
          </a:prstGeom>
          <a:solidFill>
            <a:srgbClr val="EEDC9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Основные направления бюджетной и </a:t>
            </a:r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налоговой </a:t>
            </a:r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политики МО </a:t>
            </a:r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«Светогорское городское поселение</a:t>
            </a:r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»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2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6" y="3988774"/>
            <a:ext cx="3832642" cy="255445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62" y="1185399"/>
            <a:ext cx="1990842" cy="12063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62" y="2439743"/>
            <a:ext cx="2035436" cy="13084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856" y="3802857"/>
            <a:ext cx="1990842" cy="12507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68000" y="1218837"/>
            <a:ext cx="65711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Подпрограмма:</a:t>
            </a:r>
            <a:r>
              <a:rPr lang="ru-RU" sz="1600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«Обеспечение качественным жильём граждан»</a:t>
            </a:r>
            <a:endParaRPr lang="ru-RU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6308" y="1788595"/>
            <a:ext cx="6819167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оформление, содержание, обслуживание и ремонт объектов муниципального имущества (получение свидетельств о праве на наследство на выморочное имущество, услуги по начислению платы за наем муниципального жилого фонда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 (2021г.-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264 </a:t>
            </a:r>
            <a:r>
              <a:rPr lang="ru-RU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тысяч </a:t>
            </a:r>
            <a:r>
              <a:rPr lang="ru-RU" sz="1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рублей,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2022г.-</a:t>
            </a:r>
            <a:r>
              <a:rPr lang="ru-RU" sz="1400" b="1" i="1" dirty="0"/>
              <a:t>264 тысяч </a:t>
            </a:r>
            <a:r>
              <a:rPr lang="ru-RU" sz="1400" b="1" i="1" dirty="0" smtClean="0"/>
              <a:t>рублей, </a:t>
            </a:r>
            <a:r>
              <a:rPr lang="ru-RU" sz="1400" i="1" dirty="0" smtClean="0"/>
              <a:t>2023г.-</a:t>
            </a:r>
            <a:r>
              <a:rPr lang="ru-RU" sz="1400" b="1" i="1" dirty="0"/>
              <a:t>264 тысяч </a:t>
            </a:r>
            <a:r>
              <a:rPr lang="ru-RU" sz="1400" b="1" i="1" dirty="0" smtClean="0"/>
              <a:t>рублей</a:t>
            </a:r>
            <a:r>
              <a:rPr lang="ru-RU" sz="1400" i="1" dirty="0" smtClean="0"/>
              <a:t>).</a:t>
            </a:r>
            <a:endParaRPr lang="ru-RU" sz="14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16308" y="3119729"/>
            <a:ext cx="68036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взносы на капитальный ремонт за муниципальные жилые помещения общей площадью 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82742,17: (2021г.- </a:t>
            </a:r>
            <a:r>
              <a:rPr lang="ru-RU" sz="1400" b="1" i="1" dirty="0"/>
              <a:t>2 миллиона 500 тысячи </a:t>
            </a:r>
            <a:r>
              <a:rPr lang="ru-RU" sz="1400" b="1" i="1" dirty="0" smtClean="0"/>
              <a:t>рублей, </a:t>
            </a:r>
            <a:r>
              <a:rPr lang="ru-RU" sz="1400" i="1" dirty="0" smtClean="0"/>
              <a:t>2022г.-</a:t>
            </a:r>
            <a:r>
              <a:rPr lang="ru-RU" sz="1400" b="1" i="1" dirty="0"/>
              <a:t>2 миллиона 500 тысячи </a:t>
            </a:r>
            <a:r>
              <a:rPr lang="ru-RU" sz="1400" b="1" i="1" dirty="0" smtClean="0"/>
              <a:t>рублей, </a:t>
            </a:r>
            <a:r>
              <a:rPr lang="ru-RU" sz="1400" i="1" dirty="0" smtClean="0"/>
              <a:t>2023г.-</a:t>
            </a:r>
            <a:r>
              <a:rPr lang="ru-RU" sz="1400" b="1" i="1" dirty="0"/>
              <a:t>2 миллиона 500 тысячи </a:t>
            </a:r>
            <a:r>
              <a:rPr lang="ru-RU" sz="1400" b="1" i="1" dirty="0" smtClean="0"/>
              <a:t>рублей</a:t>
            </a:r>
            <a:r>
              <a:rPr lang="ru-RU" sz="1400" i="1" dirty="0" smtClean="0"/>
              <a:t>)</a:t>
            </a:r>
            <a:r>
              <a:rPr lang="ru-RU" sz="1400" b="1" i="1" dirty="0" smtClean="0"/>
              <a:t>.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987739"/>
            <a:ext cx="424800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содержание муниципального жилищного фонда (снос или реконструкция МКД признанных аварийными до 1 января 2012 года в связи с физическим износом, обследование технического состояния МКД, ремонт общего имущества МКД мун. жил. фонда</a:t>
            </a:r>
            <a:r>
              <a:rPr lang="ru-RU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 (2021г.- </a:t>
            </a:r>
            <a:r>
              <a:rPr lang="ru-RU" sz="1400" b="1" i="1" dirty="0"/>
              <a:t>1 </a:t>
            </a:r>
            <a:r>
              <a:rPr lang="ru-RU" sz="1400" b="1" i="1" dirty="0" smtClean="0"/>
              <a:t>миллион </a:t>
            </a:r>
            <a:r>
              <a:rPr lang="ru-RU" sz="1400" b="1" i="1" dirty="0"/>
              <a:t>200 тысяч </a:t>
            </a:r>
            <a:r>
              <a:rPr lang="ru-RU" sz="1400" b="1" i="1" dirty="0" smtClean="0"/>
              <a:t>рублей, </a:t>
            </a:r>
            <a:r>
              <a:rPr lang="ru-RU" sz="1400" i="1" dirty="0" smtClean="0"/>
              <a:t>2022г.-</a:t>
            </a:r>
            <a:r>
              <a:rPr lang="ru-RU" sz="1400" b="1" i="1" dirty="0"/>
              <a:t>1 </a:t>
            </a:r>
            <a:r>
              <a:rPr lang="ru-RU" sz="1400" b="1" i="1" dirty="0" smtClean="0"/>
              <a:t>миллион </a:t>
            </a:r>
            <a:r>
              <a:rPr lang="ru-RU" sz="1400" b="1" i="1" dirty="0"/>
              <a:t>200 тысяч </a:t>
            </a:r>
            <a:r>
              <a:rPr lang="ru-RU" sz="1400" b="1" i="1" dirty="0" smtClean="0"/>
              <a:t>рублей, </a:t>
            </a:r>
            <a:r>
              <a:rPr lang="ru-RU" sz="1400" i="1" dirty="0" smtClean="0"/>
              <a:t>2023г.-</a:t>
            </a:r>
            <a:r>
              <a:rPr lang="ru-RU" sz="1400" b="1" i="1" dirty="0"/>
              <a:t>1 миллиона 200 тысяч </a:t>
            </a:r>
            <a:r>
              <a:rPr lang="ru-RU" sz="1400" b="1" i="1" dirty="0" smtClean="0"/>
              <a:t>рублей</a:t>
            </a:r>
            <a:r>
              <a:rPr lang="ru-RU" sz="1400" i="1" dirty="0" smtClean="0"/>
              <a:t>)</a:t>
            </a:r>
            <a:r>
              <a:rPr lang="ru-RU" sz="1400" b="1" i="1" dirty="0" smtClean="0"/>
              <a:t>.</a:t>
            </a:r>
            <a:endParaRPr lang="ru-RU" sz="14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48"/>
          <p:cNvSpPr>
            <a:spLocks noGrp="1" noChangeArrowheads="1"/>
          </p:cNvSpPr>
          <p:nvPr>
            <p:ph type="title"/>
          </p:nvPr>
        </p:nvSpPr>
        <p:spPr>
          <a:xfrm>
            <a:off x="1238171" y="157549"/>
            <a:ext cx="7313613" cy="1129528"/>
          </a:xfrm>
        </p:spPr>
        <p:txBody>
          <a:bodyPr/>
          <a:lstStyle/>
          <a:p>
            <a:pPr algn="ctr"/>
            <a:r>
              <a:rPr lang="ru-RU" altLang="ru-RU" sz="1800" b="1" i="1" dirty="0" smtClean="0">
                <a:solidFill>
                  <a:srgbClr val="000000"/>
                </a:solidFill>
              </a:rPr>
              <a:t>Муниципальная программа </a:t>
            </a:r>
            <a:r>
              <a:rPr lang="ru-RU" sz="1800" b="1" i="1" dirty="0"/>
              <a:t>«Формирование городской среды и обеспечение качественным жильём граждан 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на </a:t>
            </a:r>
            <a:r>
              <a:rPr lang="ru-RU" sz="1800" b="1" i="1" dirty="0"/>
              <a:t>территории МО «Светогорское городское поселение»»</a:t>
            </a:r>
            <a:endParaRPr lang="ru-RU" sz="18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44000" y="1476202"/>
            <a:ext cx="590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u="sng" dirty="0" smtClean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Подпрограмма:</a:t>
            </a:r>
            <a:r>
              <a:rPr lang="ru-RU" sz="1600" b="1" i="1" dirty="0" smtClean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i="1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«Обеспечение устойчивого функционирования и развития коммунальной и инженерной инфраструктуры и повышение энергоэффективности»</a:t>
            </a:r>
            <a:endParaRPr lang="ru-RU" sz="1600" b="1" i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405" y="1522262"/>
            <a:ext cx="1993565" cy="12071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405" y="2957959"/>
            <a:ext cx="2036240" cy="13107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331" y="4591359"/>
            <a:ext cx="1993565" cy="124978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690896" y="2815771"/>
            <a:ext cx="6057104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капитальный ремонт и содержание объектов коммунального хозяйства (магистральных сетей тепло – водоснабжения, канализации</a:t>
            </a:r>
            <a:r>
              <a:rPr lang="ru-RU" sz="16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 (2021г.-</a:t>
            </a:r>
            <a:r>
              <a:rPr lang="ru-RU" sz="1600" b="1" i="1" dirty="0"/>
              <a:t> 2 миллиона 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 smtClean="0"/>
              <a:t>051 </a:t>
            </a:r>
            <a:r>
              <a:rPr lang="ru-RU" sz="1600" b="1" i="1" dirty="0"/>
              <a:t>тысяча 400 </a:t>
            </a:r>
            <a:r>
              <a:rPr lang="ru-RU" sz="1600" b="1" i="1" dirty="0" smtClean="0"/>
              <a:t>рублей</a:t>
            </a:r>
            <a:r>
              <a:rPr lang="ru-RU" sz="1600" i="1" dirty="0"/>
              <a:t>)</a:t>
            </a:r>
            <a:endParaRPr lang="ru-RU" sz="16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00" y="4303074"/>
            <a:ext cx="3222300" cy="219075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Rectangle 48"/>
          <p:cNvSpPr>
            <a:spLocks noGrp="1" noChangeArrowheads="1"/>
          </p:cNvSpPr>
          <p:nvPr>
            <p:ph type="title"/>
          </p:nvPr>
        </p:nvSpPr>
        <p:spPr>
          <a:xfrm>
            <a:off x="1188000" y="264707"/>
            <a:ext cx="7313613" cy="1129528"/>
          </a:xfrm>
        </p:spPr>
        <p:txBody>
          <a:bodyPr/>
          <a:lstStyle/>
          <a:p>
            <a:pPr algn="ctr"/>
            <a:r>
              <a:rPr lang="ru-RU" altLang="ru-RU" sz="1800" b="1" i="1" dirty="0" smtClean="0">
                <a:solidFill>
                  <a:srgbClr val="000000"/>
                </a:solidFill>
              </a:rPr>
              <a:t>Муниципальная программа </a:t>
            </a:r>
            <a:r>
              <a:rPr lang="ru-RU" sz="1800" b="1" i="1" dirty="0"/>
              <a:t>«Формирование городской среды и обеспечение качественным жильём граждан 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на </a:t>
            </a:r>
            <a:r>
              <a:rPr lang="ru-RU" sz="1800" b="1" i="1" dirty="0"/>
              <a:t>территории МО «Светогорское городское поселение»»</a:t>
            </a:r>
            <a:endParaRPr lang="ru-RU" sz="18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44000" y="405000"/>
            <a:ext cx="734400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  <a:tabLst>
                <a:tab pos="5941060" algn="l"/>
              </a:tabLst>
            </a:pPr>
            <a:r>
              <a:rPr lang="ru-RU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Муниципальная программа «Развитие культуры, физической культуры и массового спорта, молодёжной политики МО «Светогорское городское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поселение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4251" y="1701000"/>
            <a:ext cx="5372895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941060" algn="l"/>
              </a:tabLst>
            </a:pPr>
            <a:r>
              <a:rPr lang="ru-RU" sz="1600" b="1" i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Подпрограмма:</a:t>
            </a: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«Развитие молодежной политики»</a:t>
            </a:r>
            <a:endParaRPr lang="ru-RU" sz="1600" b="1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88252" y="1770292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2021г.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/>
              <a:t>40 миллионов рублей</a:t>
            </a:r>
            <a:endParaRPr lang="ru-RU" sz="1600" i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44000" y="3334964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2022г.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/>
              <a:t>39 миллионов 600 тысяч рублей </a:t>
            </a:r>
            <a:endParaRPr lang="ru-RU" sz="1600" i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44000" y="4933444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2023г.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/>
              <a:t>39 миллионов 600 тысяч рублей </a:t>
            </a:r>
            <a:endParaRPr lang="ru-RU" sz="16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57654" y="2618957"/>
            <a:ext cx="39091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мероприятия в сфере молодежной </a:t>
            </a:r>
            <a:r>
              <a:rPr lang="ru-RU" sz="16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политики: (2021г.-</a:t>
            </a:r>
            <a:r>
              <a:rPr lang="ru-RU" sz="1600" b="1" i="1" dirty="0"/>
              <a:t>450 тысяч </a:t>
            </a:r>
            <a:r>
              <a:rPr lang="ru-RU" sz="1600" b="1" i="1" dirty="0" smtClean="0"/>
              <a:t>рублей</a:t>
            </a:r>
            <a:r>
              <a:rPr lang="ru-RU" sz="1600" i="1" dirty="0" smtClean="0"/>
              <a:t>, 2022г.-</a:t>
            </a:r>
            <a:r>
              <a:rPr lang="ru-RU" sz="1600" b="1" i="1" dirty="0"/>
              <a:t>50 тысяч </a:t>
            </a:r>
            <a:r>
              <a:rPr lang="ru-RU" sz="1600" b="1" i="1" dirty="0" smtClean="0"/>
              <a:t>рублей</a:t>
            </a:r>
            <a:r>
              <a:rPr lang="ru-RU" sz="1600" i="1" dirty="0" smtClean="0"/>
              <a:t>,      2023г.-</a:t>
            </a:r>
            <a:r>
              <a:rPr lang="ru-RU" sz="1600" b="1" i="1" dirty="0"/>
              <a:t>50 тысяч </a:t>
            </a:r>
            <a:r>
              <a:rPr lang="ru-RU" sz="1600" b="1" i="1" dirty="0" smtClean="0"/>
              <a:t>рублей</a:t>
            </a:r>
            <a:r>
              <a:rPr lang="ru-RU" sz="1600" i="1" dirty="0" smtClean="0"/>
              <a:t>)</a:t>
            </a:r>
            <a:endParaRPr lang="ru-RU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627" y="3830375"/>
            <a:ext cx="537280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5941060" algn="l"/>
              </a:tabLst>
            </a:pPr>
            <a:r>
              <a:rPr lang="ru-RU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создание временных рабочих мест </a:t>
            </a:r>
            <a:r>
              <a:rPr lang="ru-RU" sz="16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трудоустройства несовершеннолетних: (2021г.-</a:t>
            </a:r>
            <a:r>
              <a:rPr lang="ru-RU" sz="1600" b="1" i="1" dirty="0"/>
              <a:t>100 тысяч </a:t>
            </a:r>
            <a:r>
              <a:rPr lang="ru-RU" sz="1600" b="1" i="1" dirty="0" smtClean="0"/>
              <a:t>рублей</a:t>
            </a:r>
            <a:r>
              <a:rPr lang="ru-RU" sz="1600" i="1" dirty="0" smtClean="0"/>
              <a:t>, 2022г.-</a:t>
            </a:r>
            <a:r>
              <a:rPr lang="ru-RU" sz="1600" b="1" i="1" dirty="0"/>
              <a:t>100 тысяч </a:t>
            </a:r>
            <a:r>
              <a:rPr lang="ru-RU" sz="1600" b="1" i="1" dirty="0" smtClean="0"/>
              <a:t>рублей</a:t>
            </a:r>
            <a:r>
              <a:rPr lang="ru-RU" sz="1600" i="1" dirty="0" smtClean="0"/>
              <a:t>, 2023г.-</a:t>
            </a:r>
            <a:r>
              <a:rPr lang="ru-RU" sz="1600" b="1" i="1" dirty="0"/>
              <a:t>100 тысяч </a:t>
            </a:r>
            <a:r>
              <a:rPr lang="ru-RU" sz="1600" b="1" i="1" dirty="0" smtClean="0"/>
              <a:t>рублей</a:t>
            </a:r>
            <a:r>
              <a:rPr lang="ru-RU" sz="1600" i="1" dirty="0" smtClean="0"/>
              <a:t>)</a:t>
            </a:r>
            <a:endParaRPr lang="ru-RU" sz="16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621" y="2023917"/>
            <a:ext cx="1958141" cy="182052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0" y="5055326"/>
            <a:ext cx="5186630" cy="140500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44000" y="405000"/>
            <a:ext cx="7344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  <a:tabLst>
                <a:tab pos="5941060" algn="l"/>
              </a:tabLst>
            </a:pP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Муниципальная программа «Развитие культуры, физической культуры и массового спорта, молодёжной политики МО «Светогорское городское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поселение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6000" y="1359167"/>
            <a:ext cx="42180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Подпрограмма: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«Развитие культуры»</a:t>
            </a:r>
            <a:endParaRPr lang="ru-RU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88252" y="1770292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2021г.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/>
              <a:t>40 миллионов рублей</a:t>
            </a:r>
            <a:endParaRPr lang="ru-RU" sz="1600" i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44000" y="3334964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2022г.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/>
              <a:t>39 миллионов 600 тысяч рублей </a:t>
            </a:r>
            <a:endParaRPr lang="ru-RU" sz="1600" i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44000" y="4933444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2023г.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/>
              <a:t>39 миллионов 600 тысяч рублей </a:t>
            </a:r>
            <a:endParaRPr lang="ru-RU" sz="16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60000" y="5538382"/>
            <a:ext cx="55830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мероприятия в сфере 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культуры: (2021г.-</a:t>
            </a:r>
            <a:r>
              <a:rPr lang="ru-RU" sz="1400" b="1" i="1" dirty="0"/>
              <a:t>400 тысяч </a:t>
            </a:r>
            <a:r>
              <a:rPr lang="ru-RU" sz="1400" b="1" i="1" dirty="0" smtClean="0"/>
              <a:t>рублей</a:t>
            </a:r>
            <a:r>
              <a:rPr lang="ru-RU" sz="1400" i="1" dirty="0" smtClean="0"/>
              <a:t>, 2022г.-</a:t>
            </a: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i="1" dirty="0"/>
              <a:t>400 тысяч </a:t>
            </a:r>
            <a:r>
              <a:rPr lang="ru-RU" sz="1400" b="1" i="1" dirty="0" smtClean="0"/>
              <a:t>рублей</a:t>
            </a:r>
            <a:r>
              <a:rPr lang="ru-RU" sz="1400" i="1" dirty="0" smtClean="0"/>
              <a:t>, 2023г.-</a:t>
            </a:r>
            <a:r>
              <a:rPr lang="ru-RU" sz="1400" b="1" i="1" dirty="0"/>
              <a:t>400 тысяч </a:t>
            </a:r>
            <a:r>
              <a:rPr lang="ru-RU" sz="1400" b="1" i="1" dirty="0" smtClean="0"/>
              <a:t>рублей</a:t>
            </a:r>
            <a:r>
              <a:rPr lang="ru-RU" sz="1400" i="1" dirty="0" smtClean="0"/>
              <a:t>)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13600" y="1771066"/>
            <a:ext cx="5760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/>
              <a:t>предоставление субсидии МБУ «КСК  г. Светогорска» </a:t>
            </a:r>
            <a:r>
              <a:rPr lang="ru-RU" altLang="ru-RU" sz="1400" i="1" dirty="0" smtClean="0"/>
              <a:t/>
            </a:r>
            <a:br>
              <a:rPr lang="ru-RU" altLang="ru-RU" sz="1400" i="1" dirty="0" smtClean="0"/>
            </a:br>
            <a:r>
              <a:rPr lang="ru-RU" altLang="ru-RU" sz="1400" i="1" dirty="0" smtClean="0"/>
              <a:t>на </a:t>
            </a:r>
            <a:r>
              <a:rPr lang="ru-RU" altLang="ru-RU" sz="1400" i="1" dirty="0"/>
              <a:t>организацию деятельности клубных формирований </a:t>
            </a:r>
            <a:r>
              <a:rPr lang="ru-RU" altLang="ru-RU" sz="1400" i="1" dirty="0" smtClean="0"/>
              <a:t/>
            </a:r>
            <a:br>
              <a:rPr lang="ru-RU" altLang="ru-RU" sz="1400" i="1" dirty="0" smtClean="0"/>
            </a:br>
            <a:r>
              <a:rPr lang="ru-RU" altLang="ru-RU" sz="1400" i="1" dirty="0" smtClean="0"/>
              <a:t>и </a:t>
            </a:r>
            <a:r>
              <a:rPr lang="ru-RU" altLang="ru-RU" sz="1400" i="1" dirty="0"/>
              <a:t>формирований самодеятельного народного творчества, библиотечное, библиографическое и информационное обслуживание пользователей библиотек  и на содержание (эксплуатацию) имущества, находящегося </a:t>
            </a:r>
            <a:r>
              <a:rPr lang="ru-RU" altLang="ru-RU" sz="1400" i="1" dirty="0" smtClean="0"/>
              <a:t/>
            </a:r>
            <a:br>
              <a:rPr lang="ru-RU" altLang="ru-RU" sz="1400" i="1" dirty="0" smtClean="0"/>
            </a:br>
            <a:r>
              <a:rPr lang="ru-RU" altLang="ru-RU" sz="1400" i="1" dirty="0" smtClean="0"/>
              <a:t>в </a:t>
            </a:r>
            <a:r>
              <a:rPr lang="ru-RU" altLang="ru-RU" sz="1400" i="1" dirty="0"/>
              <a:t>государственной (муниципальной) </a:t>
            </a:r>
            <a:r>
              <a:rPr lang="ru-RU" altLang="ru-RU" sz="1400" i="1" dirty="0" smtClean="0"/>
              <a:t>собственности (2021г</a:t>
            </a:r>
            <a:r>
              <a:rPr lang="ru-RU" altLang="ru-RU" sz="1400" i="1" dirty="0"/>
              <a:t>. - </a:t>
            </a:r>
            <a:r>
              <a:rPr lang="ru-RU" sz="1400" b="1" i="1" dirty="0"/>
              <a:t>27 миллионов 267 тысяч 600 рублей</a:t>
            </a:r>
            <a:r>
              <a:rPr lang="ru-RU" altLang="ru-RU" sz="1400" b="1" i="1" dirty="0" smtClean="0"/>
              <a:t>, </a:t>
            </a:r>
            <a:r>
              <a:rPr lang="ru-RU" altLang="ru-RU" sz="1400" i="1" dirty="0" smtClean="0"/>
              <a:t>2022г</a:t>
            </a:r>
            <a:r>
              <a:rPr lang="ru-RU" altLang="ru-RU" sz="1400" i="1" dirty="0"/>
              <a:t>.-</a:t>
            </a:r>
            <a:r>
              <a:rPr lang="ru-RU" altLang="ru-RU" sz="1400" i="1" dirty="0" smtClean="0"/>
              <a:t>2023г.- </a:t>
            </a:r>
            <a:br>
              <a:rPr lang="ru-RU" altLang="ru-RU" sz="1400" i="1" dirty="0" smtClean="0"/>
            </a:br>
            <a:r>
              <a:rPr lang="ru-RU" sz="1400" b="1" i="1" dirty="0" smtClean="0"/>
              <a:t>27 </a:t>
            </a:r>
            <a:r>
              <a:rPr lang="ru-RU" sz="1400" b="1" i="1" dirty="0"/>
              <a:t>миллионов 267 тысяч 600 рублей</a:t>
            </a:r>
            <a:r>
              <a:rPr lang="ru-RU" altLang="ru-RU" sz="1400" b="1" i="1" dirty="0" smtClean="0"/>
              <a:t>)</a:t>
            </a:r>
            <a:endParaRPr lang="ru-RU" altLang="ru-RU" sz="1400" b="1" i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9349" y="3694693"/>
            <a:ext cx="5715320" cy="206543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5617" name="Прямоугольник 48"/>
          <p:cNvSpPr>
            <a:spLocks noChangeArrowheads="1"/>
          </p:cNvSpPr>
          <p:nvPr/>
        </p:nvSpPr>
        <p:spPr bwMode="auto">
          <a:xfrm>
            <a:off x="2214563" y="4643438"/>
            <a:ext cx="6715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400" i="1"/>
          </a:p>
        </p:txBody>
      </p:sp>
      <p:sp>
        <p:nvSpPr>
          <p:cNvPr id="2" name="AutoShape 2" descr="https://im3-tub-ru.yandex.net/i?id=28de255828ddb157d6c9409ab92ed984&amp;n=33&amp;h=245&amp;w=35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://ru.stockfresh.com/thumbs/dashadima/4269659_%D0%B2%D0%B5%D0%BA%D1%82%D0%BE%D1%80%D0%B0-%D0%B4%D0%BE%D1%80%D0%BE%D0%B6%D0%BD%D0%BE%D0%B5-%D1%81%D1%82%D1%80%D0%BE%D0%B8%D1%82%D0%B5%D0%BB%D1%8C%D1%81%D1%82%D0%B2%D0%BE-%D1%81%D1%82%D1%80%D0%BE%D0%B8%D1%82%D0%B5%D0%BB%D1%8C%D1%81%D1%82%D0%B2%D0%BE-%D0%BA%D1%80%D0%B0%D1%81%D0%BD%D1%8B%D0%B9-%D0%B7%D0%B0%D0%B1%D0%BE%D1%80-%D1%82%D1%80%D0%B0%D0%BA%D1%82%D0%BE%D1%80%D0%B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://ru.stockfresh.com/thumbs/dashadima/4269659_%D0%B2%D0%B5%D0%BA%D1%82%D0%BE%D1%80%D0%B0-%D0%B4%D0%BE%D1%80%D0%BE%D0%B6%D0%BD%D0%BE%D0%B5-%D1%81%D1%82%D1%80%D0%BE%D0%B8%D1%82%D0%B5%D0%BB%D1%8C%D1%81%D1%82%D0%B2%D0%BE-%D1%81%D1%82%D1%80%D0%BE%D0%B8%D1%82%D0%B5%D0%BB%D1%8C%D1%81%D1%82%D0%B2%D0%BE-%D0%BA%D1%80%D0%B0%D1%81%D0%BD%D1%8B%D0%B9-%D0%B7%D0%B0%D0%B1%D0%BE%D1%80-%D1%82%D1%80%D0%B0%D0%BA%D1%82%D0%BE%D1%80%D0%B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://ru.stockfresh.com/thumbs/dashadima/4269659_%D0%B2%D0%B5%D0%BA%D1%82%D0%BE%D1%80%D0%B0-%D0%B4%D0%BE%D1%80%D0%BE%D0%B6%D0%BD%D0%BE%D0%B5-%D1%81%D1%82%D1%80%D0%BE%D0%B8%D1%82%D0%B5%D0%BB%D1%8C%D1%81%D1%82%D0%B2%D0%BE-%D1%81%D1%82%D1%80%D0%BE%D0%B8%D1%82%D0%B5%D0%BB%D1%8C%D1%81%D1%82%D0%B2%D0%BE-%D0%BA%D1%80%D0%B0%D1%81%D0%BD%D1%8B%D0%B9-%D0%B7%D0%B0%D0%B1%D0%BE%D1%80-%D1%82%D1%80%D0%B0%D0%BA%D1%82%D0%BE%D1%80%D0%B0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44000" y="405000"/>
            <a:ext cx="73440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  <a:tabLst>
                <a:tab pos="5941060" algn="l"/>
              </a:tabLst>
            </a:pP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Муниципальная программа «Развитие культуры, физической культуры и массового спорта, молодёжной политики </a:t>
            </a: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«Светогорское городское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поселение</a:t>
            </a:r>
            <a:r>
              <a:rPr lang="ru-RU" sz="1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59999" y="1448307"/>
            <a:ext cx="5328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Подпрограмма:</a:t>
            </a:r>
            <a:r>
              <a:rPr lang="ru-RU" sz="16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«Развитие физической культуры и массового спорта»</a:t>
            </a:r>
            <a:endParaRPr lang="ru-RU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44000" y="1580884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2021г.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/>
              <a:t>40 миллионов рублей</a:t>
            </a:r>
            <a:endParaRPr lang="ru-RU" sz="1600" i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43999" y="3140783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2022г.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/>
              <a:t>39 миллионов 600 тысяч рублей </a:t>
            </a:r>
            <a:endParaRPr lang="ru-RU" sz="1600" i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43998" y="4748227"/>
            <a:ext cx="2015999" cy="1209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2023г. </a:t>
            </a:r>
            <a:r>
              <a:rPr lang="ru-RU" sz="1600" b="1" dirty="0" smtClean="0">
                <a:solidFill>
                  <a:schemeClr val="tx1"/>
                </a:solidFill>
              </a:rPr>
              <a:t>–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i="1" dirty="0"/>
              <a:t>39 миллионов 600 тысяч рублей </a:t>
            </a:r>
            <a:endParaRPr lang="ru-RU" sz="1600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39841" y="2874480"/>
            <a:ext cx="531000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/>
              <a:t>предоставление субсидии МБУ «КСК г. Светогорска» на проведение занятий физкультурно-спортивной  направленности по месту проживания граждан и организацию и проведение официальных физкультурных (физкультурно-оздоровительных мероприятий) (</a:t>
            </a:r>
            <a:r>
              <a:rPr lang="ru-RU" altLang="ru-RU" sz="1400" i="1" dirty="0" smtClean="0"/>
              <a:t>2021г.-2023г. </a:t>
            </a:r>
            <a:r>
              <a:rPr lang="ru-RU" altLang="ru-RU" sz="1400" i="1" dirty="0"/>
              <a:t>- </a:t>
            </a:r>
            <a:r>
              <a:rPr lang="ru-RU" sz="1400" b="1" i="1" dirty="0"/>
              <a:t>12 миллионов </a:t>
            </a:r>
            <a:r>
              <a:rPr lang="ru-RU" sz="1400" b="1" i="1" dirty="0" smtClean="0"/>
              <a:t/>
            </a:r>
            <a:br>
              <a:rPr lang="ru-RU" sz="1400" b="1" i="1" dirty="0" smtClean="0"/>
            </a:br>
            <a:r>
              <a:rPr lang="ru-RU" sz="1400" b="1" i="1" dirty="0" smtClean="0"/>
              <a:t>132 </a:t>
            </a:r>
            <a:r>
              <a:rPr lang="ru-RU" sz="1400" b="1" i="1" dirty="0"/>
              <a:t>тысячи </a:t>
            </a:r>
            <a:r>
              <a:rPr lang="ru-RU" sz="1400" b="1" i="1" dirty="0" smtClean="0"/>
              <a:t>рублей</a:t>
            </a:r>
            <a:r>
              <a:rPr lang="ru-RU" sz="1400" i="1" dirty="0" smtClean="0"/>
              <a:t>)</a:t>
            </a:r>
            <a:endParaRPr lang="ru-RU" altLang="ru-RU" sz="1400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63789" y="2185822"/>
            <a:ext cx="51860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§"/>
            </a:pPr>
            <a:r>
              <a:rPr lang="ru-RU" altLang="ru-RU" sz="1400" i="1" dirty="0"/>
              <a:t>мероприятия в области физкультуры и </a:t>
            </a:r>
            <a:r>
              <a:rPr lang="ru-RU" altLang="ru-RU" sz="1400" i="1" dirty="0" smtClean="0"/>
              <a:t>спорта      </a:t>
            </a:r>
            <a:r>
              <a:rPr lang="ru-RU" altLang="ru-RU" sz="1400" i="1" dirty="0"/>
              <a:t>(</a:t>
            </a:r>
            <a:r>
              <a:rPr lang="ru-RU" altLang="ru-RU" sz="1400" i="1" dirty="0" smtClean="0"/>
              <a:t>2021г.-2023г. </a:t>
            </a:r>
            <a:r>
              <a:rPr lang="ru-RU" altLang="ru-RU" sz="1400" i="1" dirty="0"/>
              <a:t>- </a:t>
            </a:r>
            <a:r>
              <a:rPr lang="ru-RU" altLang="ru-RU" sz="1400" b="1" i="1" dirty="0"/>
              <a:t>5</a:t>
            </a:r>
            <a:r>
              <a:rPr lang="ru-RU" altLang="ru-RU" sz="1400" b="1" i="1" dirty="0" smtClean="0"/>
              <a:t>0 </a:t>
            </a:r>
            <a:r>
              <a:rPr lang="ru-RU" altLang="ru-RU" sz="1400" b="1" i="1" dirty="0"/>
              <a:t>тысяч </a:t>
            </a:r>
            <a:r>
              <a:rPr lang="ru-RU" altLang="ru-RU" sz="1400" b="1" i="1" dirty="0" smtClean="0"/>
              <a:t>рублей</a:t>
            </a:r>
            <a:r>
              <a:rPr lang="ru-RU" altLang="ru-RU" sz="1400" i="1" dirty="0"/>
              <a:t>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9" y="4312915"/>
            <a:ext cx="2693977" cy="227093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35" y="4350659"/>
            <a:ext cx="2954991" cy="2216243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>
            <a:off x="1279612" y="333903"/>
            <a:ext cx="7313613" cy="431098"/>
          </a:xfrm>
        </p:spPr>
        <p:txBody>
          <a:bodyPr/>
          <a:lstStyle/>
          <a:p>
            <a:pPr algn="ctr" eaLnBrk="1" hangingPunct="1"/>
            <a:r>
              <a:rPr lang="ru-RU" altLang="ru-RU" sz="2400" b="1" dirty="0"/>
              <a:t>СТРУКТУРА </a:t>
            </a:r>
            <a:r>
              <a:rPr lang="ru-RU" altLang="ru-RU" sz="2400" b="1" dirty="0" smtClean="0"/>
              <a:t>РАСХОДОВ</a:t>
            </a:r>
          </a:p>
        </p:txBody>
      </p:sp>
      <p:sp>
        <p:nvSpPr>
          <p:cNvPr id="6148" name="Rectangle 18"/>
          <p:cNvSpPr>
            <a:spLocks noChangeArrowheads="1"/>
          </p:cNvSpPr>
          <p:nvPr/>
        </p:nvSpPr>
        <p:spPr bwMode="auto">
          <a:xfrm>
            <a:off x="1619250" y="981075"/>
            <a:ext cx="73136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2400" b="1">
              <a:solidFill>
                <a:schemeClr val="tx2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2454353"/>
              </p:ext>
            </p:extLst>
          </p:nvPr>
        </p:nvGraphicFramePr>
        <p:xfrm>
          <a:off x="933060" y="732735"/>
          <a:ext cx="7660165" cy="3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3794436"/>
              </p:ext>
            </p:extLst>
          </p:nvPr>
        </p:nvGraphicFramePr>
        <p:xfrm>
          <a:off x="742891" y="4077000"/>
          <a:ext cx="3973109" cy="2518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059039"/>
              </p:ext>
            </p:extLst>
          </p:nvPr>
        </p:nvGraphicFramePr>
        <p:xfrm>
          <a:off x="4936418" y="4077000"/>
          <a:ext cx="3907424" cy="2518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6288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5" grpId="0">
        <p:bldAsOne/>
      </p:bldGraphic>
      <p:bldGraphic spid="7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352" name="Group 15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303410"/>
              </p:ext>
            </p:extLst>
          </p:nvPr>
        </p:nvGraphicFramePr>
        <p:xfrm>
          <a:off x="0" y="1"/>
          <a:ext cx="9144000" cy="6817959"/>
        </p:xfrm>
        <a:graphic>
          <a:graphicData uri="http://schemas.openxmlformats.org/drawingml/2006/table">
            <a:tbl>
              <a:tblPr/>
              <a:tblGrid>
                <a:gridCol w="62290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09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8708">
                  <a:extLst>
                    <a:ext uri="{9D8B030D-6E8A-4147-A177-3AD203B41FA5}">
                      <a16:colId xmlns="" xmlns:a16="http://schemas.microsoft.com/office/drawing/2014/main" val="1063951806"/>
                    </a:ext>
                  </a:extLst>
                </a:gridCol>
                <a:gridCol w="965300">
                  <a:extLst>
                    <a:ext uri="{9D8B030D-6E8A-4147-A177-3AD203B41FA5}">
                      <a16:colId xmlns="" xmlns:a16="http://schemas.microsoft.com/office/drawing/2014/main" val="2309735032"/>
                    </a:ext>
                  </a:extLst>
                </a:gridCol>
              </a:tblGrid>
              <a:tr h="38351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Непрограммные расходы 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Проектные бюджетные назначения, </a:t>
                      </a:r>
                      <a:b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60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 год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 год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 год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7438992"/>
                  </a:ext>
                </a:extLst>
              </a:tr>
              <a:tr h="442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Функционирование представительного органа местного самоуправления Совет депутатов МО «Светогорское городского поселения» 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2 240,0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2 240,0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2 240,0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2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 на обеспечение деятельности органов местного самоуправления администрации МО «Светогорское городское поселение» 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23 184,0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23 184,0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23 184,0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2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 на обеспечение деятельности  отдела по управлению имуществом МО «Светогорское городское поселение» 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4 000,0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4 000,0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4 000,0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Реализация функций в области управления муниципальной собственностью 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734,2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2 100,0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2 100,0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2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Расходы, связанные с оформлением, содержанием, обслуживанием и ремонтом объектов муниципального имущества</a:t>
                      </a:r>
                      <a:endParaRPr kumimoji="0" lang="en-US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91,0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0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Мероприятия в области информационно-коммуникационных технологий и связи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393,8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393,8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393,8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2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 на обеспечение деятельности муниципального учреждения казенного типа «Бюро административно-хозяйственного обеспечения»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8 410,5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8 410,5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8 410,5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0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Организация и содержание территорий поселения (МУ «БАХО»)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3 894,1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3 630,3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3 630,3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0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Межбюджетные трансферты бюджету Выборгского муниципального района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1 884,9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1 884,9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1 884,9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42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Расходы, производимые за счет средств Областного бюджета, в сфере профилактики безнадзорности  и правонарушений несовершеннолетних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1 984,1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2 063,5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42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Расходы, производимые за счет средств Областного бюджета в сфере административных правоотношений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700726601"/>
                  </a:ext>
                </a:extLst>
              </a:tr>
              <a:tr h="442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Расходы, производимые за счет средств областного бюджета, в сфере военно–учетного стола (ВУС)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814,8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857,3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42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Расходы, связанные с уплатой сборов штрафов, пеней, оплата расходов по судебным актам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5 483,4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6 727,4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677,8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</a:tr>
              <a:tr h="280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Резервный фонд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1 500,0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1 500,0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1 500,0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0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Доплаты к пенсиям муниципальным служащим</a:t>
                      </a:r>
                      <a:endParaRPr kumimoji="0" lang="en-US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3 310,0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3 700,0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3 700,0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950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57 931,8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60 998,7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52 021,3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gray">
          <a:xfrm>
            <a:off x="1980000" y="2420938"/>
            <a:ext cx="6264000" cy="1296062"/>
          </a:xfrm>
          <a:prstGeom prst="rect">
            <a:avLst/>
          </a:prstGeom>
          <a:noFill/>
        </p:spPr>
        <p:txBody>
          <a:bodyPr wrap="none" fromWordArt="1">
            <a:prstTxWarp prst="textDeflate">
              <a:avLst>
                <a:gd name="adj" fmla="val 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4000" y="6368613"/>
            <a:ext cx="8655799" cy="333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 smtClean="0">
                <a:solidFill>
                  <a:srgbClr val="000000"/>
                </a:solidFill>
              </a:rPr>
              <a:t>17.11.2020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000" y="1236708"/>
            <a:ext cx="8585693" cy="3312000"/>
          </a:xfrm>
          <a:effectLst>
            <a:reflection endPos="0" dir="5400000" sy="-100000" algn="bl" rotWithShape="0"/>
          </a:effectLst>
        </p:spPr>
        <p:txBody>
          <a:bodyPr/>
          <a:lstStyle/>
          <a:p>
            <a:pPr eaLnBrk="1" hangingPunct="1"/>
            <a:endParaRPr lang="ru-RU" altLang="ru-RU" sz="2400" dirty="0" smtClean="0"/>
          </a:p>
          <a:p>
            <a:pPr algn="ctr" eaLnBrk="1" hangingPunct="1"/>
            <a:r>
              <a:rPr lang="ru-RU" altLang="ru-RU" sz="2400" b="1" dirty="0" smtClean="0"/>
              <a:t>ПРОЕКТ БЮДЖЕТА</a:t>
            </a:r>
            <a:r>
              <a:rPr lang="ru-RU" altLang="ru-RU" sz="2400" dirty="0" smtClean="0"/>
              <a:t> </a:t>
            </a:r>
          </a:p>
          <a:p>
            <a:pPr algn="ctr" eaLnBrk="1" hangingPunct="1"/>
            <a:r>
              <a:rPr lang="ru-RU" altLang="ru-RU" sz="2400" dirty="0" smtClean="0"/>
              <a:t>МУНИЦИПАЛЬНОГО ОБРАЗОВАНИЯ «СВЕТОГОРСКОЕ ГОРОДСКОЕ ПОСЕЛЕНИЕ» ВЫБОРГСКОГО РАЙОНА ЛЕНИНГРАДСКОЙ ОБЛАСТИ НА 2021 ГОД И ПЛАНОВЫЙ ПЕРИОД 2022 И 2023 ГОДОВ»</a:t>
            </a:r>
          </a:p>
          <a:p>
            <a:pPr algn="ctr" eaLnBrk="1" hangingPunct="1"/>
            <a:r>
              <a:rPr lang="ru-RU" altLang="ru-RU" sz="2400" dirty="0" smtClean="0"/>
              <a:t>Публичные слушания</a:t>
            </a:r>
          </a:p>
        </p:txBody>
      </p:sp>
      <p:pic>
        <p:nvPicPr>
          <p:cNvPr id="11268" name="Picture 4" descr="\\admfs\doc\Мягкова О\от Коноваловой О\фото для презент\герб33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678" y="384321"/>
            <a:ext cx="1254441" cy="115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06" y="67678"/>
            <a:ext cx="2755587" cy="2135538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42" y="4083956"/>
            <a:ext cx="2923189" cy="25268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996" y="124944"/>
            <a:ext cx="2897407" cy="20235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08" y="4024729"/>
            <a:ext cx="3024113" cy="25860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23" y="4322679"/>
            <a:ext cx="2448996" cy="174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83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000" y="405000"/>
            <a:ext cx="7632848" cy="850106"/>
          </a:xfrm>
        </p:spPr>
        <p:txBody>
          <a:bodyPr/>
          <a:lstStyle/>
          <a:p>
            <a:pPr algn="ctr"/>
            <a:r>
              <a:rPr lang="ru-RU" sz="3200" b="1" i="1" dirty="0" smtClean="0">
                <a:ln>
                  <a:solidFill>
                    <a:schemeClr val="accent4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Основные направления      бюджетной политики</a:t>
            </a:r>
            <a:endParaRPr lang="ru-RU" sz="3200" b="1" i="1" dirty="0">
              <a:ln>
                <a:solidFill>
                  <a:schemeClr val="accent4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50854" y="3385564"/>
            <a:ext cx="792000" cy="839008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  <a:ln>
            <a:solidFill>
              <a:srgbClr val="D9EDE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Овал 4"/>
          <p:cNvSpPr/>
          <p:nvPr/>
        </p:nvSpPr>
        <p:spPr>
          <a:xfrm>
            <a:off x="1044000" y="5340521"/>
            <a:ext cx="805708" cy="720000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  <a:ln>
            <a:solidFill>
              <a:srgbClr val="D9EDEF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Овал 5"/>
          <p:cNvSpPr/>
          <p:nvPr/>
        </p:nvSpPr>
        <p:spPr>
          <a:xfrm>
            <a:off x="1013261" y="2455905"/>
            <a:ext cx="844132" cy="775250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  <a:ln>
            <a:solidFill>
              <a:srgbClr val="D9EDEF"/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44" y="1424098"/>
            <a:ext cx="965388" cy="7240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80" y="4491585"/>
            <a:ext cx="811315" cy="54117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976919" y="1375408"/>
            <a:ext cx="6699929" cy="8982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ru-RU" sz="2000" b="1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и эффективности реализации муниципальных программ и расширение их использования в бюджетном планировании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76917" y="2405758"/>
            <a:ext cx="6699929" cy="884936"/>
          </a:xfrm>
          <a:prstGeom prst="roundRect">
            <a:avLst/>
          </a:prstGeom>
          <a:solidFill>
            <a:schemeClr val="accent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ru-RU" sz="2000" b="1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в сфере прозрачности и открытости бюджетного процесса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76917" y="3422786"/>
            <a:ext cx="6699929" cy="7645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tabLst>
                <a:tab pos="450215" algn="l"/>
              </a:tabLst>
            </a:pPr>
            <a:r>
              <a:rPr lang="ru-RU" sz="2000" b="1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управления бюджетными расходами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76917" y="4398649"/>
            <a:ext cx="6699929" cy="727042"/>
          </a:xfrm>
          <a:prstGeom prst="roundRect">
            <a:avLst/>
          </a:prstGeom>
          <a:solidFill>
            <a:schemeClr val="accent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tabLst>
                <a:tab pos="567055" algn="l"/>
              </a:tabLst>
            </a:pPr>
            <a:r>
              <a:rPr lang="ru-RU" sz="2000" b="1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оказания муниципальных услуг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80847" y="5301000"/>
            <a:ext cx="6696000" cy="7990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ru-RU" sz="2000" b="1" kern="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в федеральных и региональных проектах и программах </a:t>
            </a:r>
            <a:endParaRPr lang="ru-RU" sz="2000" b="1" kern="0" dirty="0">
              <a:ln>
                <a:solidFill>
                  <a:srgbClr val="000000"/>
                </a:solidFill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989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70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19405" y="364234"/>
            <a:ext cx="7313613" cy="634362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/>
              <a:t>ОСНОВНЫЕ ХАРАКТЕРИСТИКИ БЮДЖЕТА</a:t>
            </a:r>
            <a:endParaRPr lang="en-US" altLang="ru-RU" sz="2400" b="1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298782"/>
              </p:ext>
            </p:extLst>
          </p:nvPr>
        </p:nvGraphicFramePr>
        <p:xfrm>
          <a:off x="900000" y="909001"/>
          <a:ext cx="7631998" cy="2376001"/>
        </p:xfrm>
        <a:graphic>
          <a:graphicData uri="http://schemas.openxmlformats.org/drawingml/2006/table">
            <a:tbl>
              <a:tblPr/>
              <a:tblGrid>
                <a:gridCol w="1512000">
                  <a:extLst>
                    <a:ext uri="{9D8B030D-6E8A-4147-A177-3AD203B41FA5}">
                      <a16:colId xmlns="" xmlns:a16="http://schemas.microsoft.com/office/drawing/2014/main" val="2491756170"/>
                    </a:ext>
                  </a:extLst>
                </a:gridCol>
                <a:gridCol w="1480941">
                  <a:extLst>
                    <a:ext uri="{9D8B030D-6E8A-4147-A177-3AD203B41FA5}">
                      <a16:colId xmlns="" xmlns:a16="http://schemas.microsoft.com/office/drawing/2014/main" val="1198771906"/>
                    </a:ext>
                  </a:extLst>
                </a:gridCol>
                <a:gridCol w="1496470">
                  <a:extLst>
                    <a:ext uri="{9D8B030D-6E8A-4147-A177-3AD203B41FA5}">
                      <a16:colId xmlns="" xmlns:a16="http://schemas.microsoft.com/office/drawing/2014/main" val="70023324"/>
                    </a:ext>
                  </a:extLst>
                </a:gridCol>
                <a:gridCol w="1571294">
                  <a:extLst>
                    <a:ext uri="{9D8B030D-6E8A-4147-A177-3AD203B41FA5}">
                      <a16:colId xmlns="" xmlns:a16="http://schemas.microsoft.com/office/drawing/2014/main" val="3274667654"/>
                    </a:ext>
                  </a:extLst>
                </a:gridCol>
                <a:gridCol w="1571293">
                  <a:extLst>
                    <a:ext uri="{9D8B030D-6E8A-4147-A177-3AD203B41FA5}">
                      <a16:colId xmlns="" xmlns:a16="http://schemas.microsoft.com/office/drawing/2014/main" val="1927526536"/>
                    </a:ext>
                  </a:extLst>
                </a:gridCol>
              </a:tblGrid>
              <a:tr h="39308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5000"/>
                        <a:alpha val="53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C6C">
                        <a:alpha val="3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3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13705950"/>
                  </a:ext>
                </a:extLst>
              </a:tr>
              <a:tr h="350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2704212"/>
                  </a:ext>
                </a:extLst>
              </a:tr>
              <a:tr h="46038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133 113 400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C6C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173 012 900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145 432 100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135 384 500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0971573"/>
                  </a:ext>
                </a:extLst>
              </a:tr>
              <a:tr h="421067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kumimoji="0" lang="ru-RU" altLang="ru-RU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138 113 400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C6C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176 512 900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145 432 100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135 384 500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4962361"/>
                  </a:ext>
                </a:extLst>
              </a:tr>
              <a:tr h="750481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5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5 000 000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C6C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3 500 000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20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8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6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4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anose="02040502050405020303" pitchFamily="18" charset="0"/>
                        <a:defRPr sz="1200" kern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91075697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28661490"/>
              </p:ext>
            </p:extLst>
          </p:nvPr>
        </p:nvGraphicFramePr>
        <p:xfrm>
          <a:off x="900000" y="3645000"/>
          <a:ext cx="7776000" cy="27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791113" y="112637"/>
            <a:ext cx="3913498" cy="45295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Доходы бюджета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920000">
            <a:off x="2893150" y="2553756"/>
            <a:ext cx="345828" cy="318288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9909" y="4477703"/>
            <a:ext cx="4036809" cy="2098480"/>
          </a:xfrm>
          <a:prstGeom prst="roundRect">
            <a:avLst/>
          </a:prstGeom>
          <a:solidFill>
            <a:schemeClr val="accent3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rgbClr val="7030A0"/>
                </a:solidFill>
                <a:latin typeface="Arial" charset="0"/>
              </a:rPr>
              <a:t>Федеральные и региональные налоги и сборы:</a:t>
            </a:r>
          </a:p>
          <a:p>
            <a:pPr marL="285750" lvl="0" indent="-285750">
              <a:buFontTx/>
              <a:buChar char="-"/>
            </a:pPr>
            <a:r>
              <a:rPr lang="ru-RU" sz="1600" b="1" dirty="0">
                <a:solidFill>
                  <a:srgbClr val="000000"/>
                </a:solidFill>
                <a:latin typeface="Arial" charset="0"/>
              </a:rPr>
              <a:t>Налог на доходы физических </a:t>
            </a: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лиц</a:t>
            </a:r>
            <a:endParaRPr lang="ru-RU" sz="1600" b="1" dirty="0">
              <a:solidFill>
                <a:srgbClr val="000000"/>
              </a:solidFill>
              <a:latin typeface="Arial" charset="0"/>
            </a:endParaRPr>
          </a:p>
          <a:p>
            <a:pPr marL="285750" lvl="0" indent="-285750">
              <a:buFontTx/>
              <a:buChar char="-"/>
            </a:pPr>
            <a:r>
              <a:rPr lang="ru-RU" sz="1600" b="1" dirty="0">
                <a:solidFill>
                  <a:srgbClr val="000000"/>
                </a:solidFill>
                <a:latin typeface="Arial" charset="0"/>
              </a:rPr>
              <a:t>Акцизы на нефтепродукты</a:t>
            </a:r>
          </a:p>
          <a:p>
            <a:pPr marL="285750" lvl="0" indent="-285750">
              <a:buFontTx/>
              <a:buChar char="-"/>
            </a:pPr>
            <a:r>
              <a:rPr lang="ru-RU" sz="1600" b="1" dirty="0">
                <a:solidFill>
                  <a:srgbClr val="000000"/>
                </a:solidFill>
                <a:latin typeface="Arial" charset="0"/>
              </a:rPr>
              <a:t>Единый сельскохозяйственный налог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82246" y="5235226"/>
            <a:ext cx="2761235" cy="127481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Местные налоги: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</a:rPr>
              <a:t>Земельный налог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</a:rPr>
              <a:t>Налог на имущество физических лиц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 rot="-2400000">
            <a:off x="4753470" y="3446978"/>
            <a:ext cx="365950" cy="191052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21594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2280000">
            <a:off x="1977587" y="3563349"/>
            <a:ext cx="381999" cy="806821"/>
          </a:xfrm>
          <a:prstGeom prst="downArrow">
            <a:avLst/>
          </a:prstGeom>
          <a:solidFill>
            <a:schemeClr val="accent3">
              <a:lumMod val="90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251377" y="764200"/>
            <a:ext cx="3167429" cy="369332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Arial Black" panose="020B0A04020102020204" pitchFamily="34" charset="0"/>
              </a:rPr>
              <a:t>Собственные доходы:</a:t>
            </a:r>
            <a:endParaRPr lang="ru-RU" b="1" i="1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421" y="1109654"/>
            <a:ext cx="4959395" cy="369332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Arial Black" panose="020B0A04020102020204" pitchFamily="34" charset="0"/>
              </a:rPr>
              <a:t>2020 год - </a:t>
            </a:r>
            <a:r>
              <a:rPr lang="ru-RU" i="1" dirty="0">
                <a:latin typeface="Arial Black" panose="020B0A04020102020204" pitchFamily="34" charset="0"/>
              </a:rPr>
              <a:t>100 593,7 тыс.руб</a:t>
            </a:r>
            <a:r>
              <a:rPr lang="ru-RU" i="1" dirty="0" smtClean="0">
                <a:latin typeface="Arial Black" panose="020B0A04020102020204" pitchFamily="34" charset="0"/>
              </a:rPr>
              <a:t>. (75,6%)</a:t>
            </a:r>
            <a:endParaRPr lang="ru-RU" i="1" dirty="0"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2000" y="1432438"/>
            <a:ext cx="4948976" cy="369332"/>
          </a:xfrm>
          <a:prstGeom prst="rect">
            <a:avLst/>
          </a:prstGeom>
          <a:solidFill>
            <a:srgbClr val="FFCC99">
              <a:alpha val="9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Arial Black" panose="020B0A04020102020204" pitchFamily="34" charset="0"/>
              </a:rPr>
              <a:t>2021 год – 94 440,1 тыс.руб.</a:t>
            </a:r>
            <a:r>
              <a:rPr lang="ru-RU" i="1" dirty="0">
                <a:latin typeface="Arial Black" panose="020B0A04020102020204" pitchFamily="34" charset="0"/>
              </a:rPr>
              <a:t> </a:t>
            </a:r>
            <a:r>
              <a:rPr lang="ru-RU" i="1" dirty="0" smtClean="0">
                <a:latin typeface="Arial Black" panose="020B0A04020102020204" pitchFamily="34" charset="0"/>
              </a:rPr>
              <a:t>(54,6%)</a:t>
            </a:r>
            <a:endParaRPr lang="ru-RU" i="1" dirty="0"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2000" y="1774123"/>
            <a:ext cx="4969816" cy="369332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Arial Black" panose="020B0A04020102020204" pitchFamily="34" charset="0"/>
              </a:rPr>
              <a:t>2022 год – 95 008,3 тыс.руб.</a:t>
            </a:r>
            <a:r>
              <a:rPr lang="ru-RU" i="1" dirty="0">
                <a:latin typeface="Arial Black" panose="020B0A04020102020204" pitchFamily="34" charset="0"/>
              </a:rPr>
              <a:t> </a:t>
            </a:r>
            <a:r>
              <a:rPr lang="ru-RU" i="1" dirty="0" smtClean="0">
                <a:latin typeface="Arial Black" panose="020B0A04020102020204" pitchFamily="34" charset="0"/>
              </a:rPr>
              <a:t>(65,3%)</a:t>
            </a:r>
            <a:endParaRPr lang="ru-RU" i="1" dirty="0"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2001" y="2110283"/>
            <a:ext cx="4969815" cy="369332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Arial Black" panose="020B0A04020102020204" pitchFamily="34" charset="0"/>
              </a:rPr>
              <a:t>2023 год – 95 713,6 тыс.руб.</a:t>
            </a:r>
            <a:r>
              <a:rPr lang="ru-RU" i="1" dirty="0">
                <a:latin typeface="Arial Black" panose="020B0A04020102020204" pitchFamily="34" charset="0"/>
              </a:rPr>
              <a:t> (</a:t>
            </a:r>
            <a:r>
              <a:rPr lang="ru-RU" i="1" dirty="0" smtClean="0">
                <a:latin typeface="Arial Black" panose="020B0A04020102020204" pitchFamily="34" charset="0"/>
              </a:rPr>
              <a:t>70,7%)</a:t>
            </a:r>
            <a:endParaRPr lang="ru-RU" i="1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9306" y="2893659"/>
            <a:ext cx="3167429" cy="646331"/>
          </a:xfrm>
          <a:prstGeom prst="rect">
            <a:avLst/>
          </a:prstGeom>
          <a:solidFill>
            <a:srgbClr val="92D05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1. Налоговые доходы, тыс. руб.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920000">
            <a:off x="4432241" y="600884"/>
            <a:ext cx="345828" cy="318288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585774053"/>
              </p:ext>
            </p:extLst>
          </p:nvPr>
        </p:nvGraphicFramePr>
        <p:xfrm>
          <a:off x="5413300" y="1711692"/>
          <a:ext cx="3371196" cy="3284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61163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Graphic spid="3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E7F7"/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75000"/>
                <a:alpha val="28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60368"/>
          </a:xfrm>
        </p:spPr>
        <p:txBody>
          <a:bodyPr/>
          <a:lstStyle/>
          <a:p>
            <a:pPr algn="ctr"/>
            <a:r>
              <a:rPr lang="ru-RU" sz="2400" b="1" kern="0" dirty="0">
                <a:solidFill>
                  <a:schemeClr val="tx2">
                    <a:lumMod val="75000"/>
                  </a:schemeClr>
                </a:solidFill>
                <a:effectLst/>
              </a:rPr>
              <a:t>СТРУКТУРА </a:t>
            </a:r>
            <a:r>
              <a:rPr lang="ru-RU" sz="2400" b="1" kern="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НАЛОГОВЫХ </a:t>
            </a:r>
            <a:r>
              <a:rPr lang="ru-RU" sz="2400" b="1" kern="0" dirty="0">
                <a:solidFill>
                  <a:schemeClr val="tx2">
                    <a:lumMod val="75000"/>
                  </a:schemeClr>
                </a:solidFill>
                <a:effectLst/>
              </a:rPr>
              <a:t>ДОХОДОВ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552205"/>
              </p:ext>
            </p:extLst>
          </p:nvPr>
        </p:nvGraphicFramePr>
        <p:xfrm>
          <a:off x="323528" y="548680"/>
          <a:ext cx="8640472" cy="3744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9572203"/>
              </p:ext>
            </p:extLst>
          </p:nvPr>
        </p:nvGraphicFramePr>
        <p:xfrm>
          <a:off x="457200" y="4077000"/>
          <a:ext cx="3898800" cy="2794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797940"/>
              </p:ext>
            </p:extLst>
          </p:nvPr>
        </p:nvGraphicFramePr>
        <p:xfrm>
          <a:off x="4788000" y="4077000"/>
          <a:ext cx="4309672" cy="27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623562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14" grpId="0">
        <p:bldAsOne/>
      </p:bldGraphic>
      <p:bldGraphic spid="1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673147" y="360743"/>
            <a:ext cx="3881347" cy="45295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Доходы бюджета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 rot="5040000">
            <a:off x="3341622" y="831594"/>
            <a:ext cx="324752" cy="42380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>
              <a:rot lat="0" lon="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34587143"/>
              </p:ext>
            </p:extLst>
          </p:nvPr>
        </p:nvGraphicFramePr>
        <p:xfrm>
          <a:off x="3636000" y="1684779"/>
          <a:ext cx="5256000" cy="277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00000" y="1271344"/>
            <a:ext cx="3527429" cy="646331"/>
          </a:xfrm>
          <a:prstGeom prst="rect">
            <a:avLst/>
          </a:prstGeom>
          <a:solidFill>
            <a:srgbClr val="FF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2. Неналоговые доходы, тыс. руб.</a:t>
            </a:r>
            <a:endParaRPr lang="ru-RU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31761455"/>
              </p:ext>
            </p:extLst>
          </p:nvPr>
        </p:nvGraphicFramePr>
        <p:xfrm>
          <a:off x="609147" y="3357000"/>
          <a:ext cx="4128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89357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75000"/>
                <a:alpha val="2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88368"/>
          </a:xfrm>
        </p:spPr>
        <p:txBody>
          <a:bodyPr/>
          <a:lstStyle/>
          <a:p>
            <a:pPr algn="ctr"/>
            <a:r>
              <a:rPr lang="ru-RU" sz="2200" b="1" kern="0" dirty="0">
                <a:solidFill>
                  <a:schemeClr val="tx2">
                    <a:lumMod val="75000"/>
                  </a:schemeClr>
                </a:solidFill>
                <a:effectLst/>
              </a:rPr>
              <a:t>СТРУКТУРА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НЕ</a:t>
            </a:r>
            <a:r>
              <a:rPr lang="ru-RU" sz="2200" b="1" kern="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НАЛОГОВЫХ </a:t>
            </a:r>
            <a:r>
              <a:rPr lang="ru-RU" sz="2200" b="1" kern="0" dirty="0">
                <a:solidFill>
                  <a:schemeClr val="tx2">
                    <a:lumMod val="75000"/>
                  </a:schemeClr>
                </a:solidFill>
                <a:effectLst/>
              </a:rPr>
              <a:t>ДОХОДОВ</a:t>
            </a:r>
            <a:endParaRPr lang="ru-RU" sz="2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034954"/>
              </p:ext>
            </p:extLst>
          </p:nvPr>
        </p:nvGraphicFramePr>
        <p:xfrm>
          <a:off x="108000" y="405000"/>
          <a:ext cx="9036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042808"/>
              </p:ext>
            </p:extLst>
          </p:nvPr>
        </p:nvGraphicFramePr>
        <p:xfrm>
          <a:off x="0" y="4221000"/>
          <a:ext cx="4355752" cy="2627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9435222"/>
              </p:ext>
            </p:extLst>
          </p:nvPr>
        </p:nvGraphicFramePr>
        <p:xfrm>
          <a:off x="4428000" y="4221000"/>
          <a:ext cx="4701170" cy="263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0619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8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578445" y="261895"/>
            <a:ext cx="3533632" cy="45295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Доходы бюджета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 rot="-2520000">
            <a:off x="3884662" y="831346"/>
            <a:ext cx="355936" cy="449463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600000" lon="0" rev="16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501261" y="1333212"/>
            <a:ext cx="5688000" cy="369332"/>
          </a:xfrm>
          <a:prstGeom prst="rect">
            <a:avLst/>
          </a:prstGeom>
          <a:solidFill>
            <a:srgbClr val="00B0F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3. Безвозмездные поступления, тыс. руб.</a:t>
            </a:r>
            <a:endParaRPr lang="ru-RU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2237829379"/>
              </p:ext>
            </p:extLst>
          </p:nvPr>
        </p:nvGraphicFramePr>
        <p:xfrm>
          <a:off x="1044000" y="1526740"/>
          <a:ext cx="6768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28916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</p:bldLst>
  </p:timing>
</p:sld>
</file>

<file path=ppt/theme/theme1.xml><?xml version="1.0" encoding="utf-8"?>
<a:theme xmlns:a="http://schemas.openxmlformats.org/drawingml/2006/main" name="Проект 04.12.2012">
  <a:themeElements>
    <a:clrScheme name="Проект 04.12.2012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Проект 04.12.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ект 04.12.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ект 04.12.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ект 04.12.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13144</TotalTime>
  <Words>2186</Words>
  <Application>Microsoft Office PowerPoint</Application>
  <PresentationFormat>Экран (4:3)</PresentationFormat>
  <Paragraphs>340</Paragraphs>
  <Slides>28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Arial Black</vt:lpstr>
      <vt:lpstr>Calibri</vt:lpstr>
      <vt:lpstr>Times New Roman</vt:lpstr>
      <vt:lpstr>Verdana</vt:lpstr>
      <vt:lpstr>Wingdings</vt:lpstr>
      <vt:lpstr>Проект 04.12.2012</vt:lpstr>
      <vt:lpstr> </vt:lpstr>
      <vt:lpstr>Проект бюджета МО «Светогорское городское поселение» на 2021 год и плановый период 2022-2023 годов подготовлен в соответствии:</vt:lpstr>
      <vt:lpstr>Основные направления      бюджетной политики</vt:lpstr>
      <vt:lpstr>ОСНОВНЫЕ ХАРАКТЕРИСТИКИ БЮДЖЕТА</vt:lpstr>
      <vt:lpstr>Презентация PowerPoint</vt:lpstr>
      <vt:lpstr>СТРУКТУРА НАЛОГОВЫХ ДОХОДОВ</vt:lpstr>
      <vt:lpstr>Презентация PowerPoint</vt:lpstr>
      <vt:lpstr>СТРУКТУРА НЕНАЛОГОВЫХ ДОХОДОВ</vt:lpstr>
      <vt:lpstr>Презентация PowerPoint</vt:lpstr>
      <vt:lpstr>Презентация PowerPoint</vt:lpstr>
      <vt:lpstr>СТРУКТУРА РАСХОДОВ</vt:lpstr>
      <vt:lpstr>РАСХОДЫ ПО МУНИЦИПАЛЬНЫМ ПРОГРАММАМ</vt:lpstr>
      <vt:lpstr>Муниципальная программа «Основные направления осуществления управленческой деятельности и развития муниципальной службы  в муниципальном образовании «Светогорское городское поселение» Выборгского района Ленинградской области»</vt:lpstr>
      <vt:lpstr>Муниципальная программа «Развитие форм местного самоуправления и социальной активности населения на территории  МО «Светогорское городское поселение»</vt:lpstr>
      <vt:lpstr>Муниципальная программа «Безопасность МО «Светогорское городское поселение»</vt:lpstr>
      <vt:lpstr>Муниципальная программа «Развитие малого, среднего предпринимательства и потребительского рынка»</vt:lpstr>
      <vt:lpstr>Муниципальная программа «Формирование городской среды и обеспечение качественным жильём граждан  на территории МО «Светогорское городское поселение»»</vt:lpstr>
      <vt:lpstr>Муниципальная программа «Формирование городской среды и обеспечение качественным жильём граждан  на территории МО «Светогорское городское поселение»»</vt:lpstr>
      <vt:lpstr>Муниципальная программа «Формирование городской среды и обеспечение качественным жильём граждан  на территории МО «Светогорское городское поселение»»</vt:lpstr>
      <vt:lpstr>Муниципальная программа «Формирование городской среды и обеспечение качественным жильём граждан  на территории МО «Светогорское городское поселение»»</vt:lpstr>
      <vt:lpstr>Муниципальная программа «Формирование городской среды и обеспечение качественным жильём граждан  на территории МО «Светогорское городское поселение»»</vt:lpstr>
      <vt:lpstr>Презентация PowerPoint</vt:lpstr>
      <vt:lpstr>Презентация PowerPoint</vt:lpstr>
      <vt:lpstr>Презентация PowerPoint</vt:lpstr>
      <vt:lpstr>СТРУКТУРА РАСХОДОВ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Elena</dc:creator>
  <cp:lastModifiedBy>Ирина А. Лаврова</cp:lastModifiedBy>
  <cp:revision>912</cp:revision>
  <cp:lastPrinted>2020-11-16T08:01:12Z</cp:lastPrinted>
  <dcterms:created xsi:type="dcterms:W3CDTF">2012-12-03T08:13:49Z</dcterms:created>
  <dcterms:modified xsi:type="dcterms:W3CDTF">2021-03-15T11:51:31Z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TC011594371049</vt:lpwstr>
  </property>
</Properties>
</file>