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6.xml" ContentType="application/vnd.openxmlformats-officedocument.drawingml.chartshape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86" r:id="rId2"/>
    <p:sldId id="324" r:id="rId3"/>
    <p:sldId id="321" r:id="rId4"/>
    <p:sldId id="334" r:id="rId5"/>
    <p:sldId id="336" r:id="rId6"/>
    <p:sldId id="326" r:id="rId7"/>
    <p:sldId id="279" r:id="rId8"/>
    <p:sldId id="327" r:id="rId9"/>
    <p:sldId id="337" r:id="rId10"/>
    <p:sldId id="275" r:id="rId11"/>
    <p:sldId id="277" r:id="rId12"/>
    <p:sldId id="278" r:id="rId13"/>
    <p:sldId id="283" r:id="rId14"/>
    <p:sldId id="320" r:id="rId15"/>
    <p:sldId id="302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2" r:id="rId24"/>
    <p:sldId id="313" r:id="rId25"/>
    <p:sldId id="314" r:id="rId26"/>
    <p:sldId id="342" r:id="rId27"/>
    <p:sldId id="338" r:id="rId28"/>
    <p:sldId id="339" r:id="rId29"/>
    <p:sldId id="340" r:id="rId30"/>
    <p:sldId id="343" r:id="rId31"/>
    <p:sldId id="344" r:id="rId32"/>
    <p:sldId id="332" r:id="rId33"/>
    <p:sldId id="323" r:id="rId34"/>
  </p:sldIdLst>
  <p:sldSz cx="9144000" cy="6858000" type="screen4x3"/>
  <p:notesSz cx="9942513" cy="67611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FFFF"/>
    <a:srgbClr val="FF99FF"/>
    <a:srgbClr val="99FF66"/>
    <a:srgbClr val="CC00FF"/>
    <a:srgbClr val="FF5050"/>
    <a:srgbClr val="FF66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0" autoAdjust="0"/>
    <p:restoredTop sz="96408" autoAdjust="0"/>
  </p:normalViewPr>
  <p:slideViewPr>
    <p:cSldViewPr>
      <p:cViewPr varScale="1">
        <p:scale>
          <a:sx n="112" d="100"/>
          <a:sy n="112" d="100"/>
        </p:scale>
        <p:origin x="17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074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4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2400" b="1" cap="none" spc="300" dirty="0">
                <a:ln w="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Основные параметры бюджета
МО «Светогорское городское поселение</a:t>
            </a:r>
            <a:r>
              <a:rPr lang="ru-RU" sz="2400" b="1" cap="none" spc="300" dirty="0" smtClean="0">
                <a:ln w="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»</a:t>
            </a:r>
            <a:endParaRPr lang="ru-RU" sz="2400" b="1" cap="none" spc="300" dirty="0">
              <a:ln w="0"/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c:rich>
      </c:tx>
      <c:layout>
        <c:manualLayout>
          <c:xMode val="edge"/>
          <c:yMode val="edge"/>
          <c:x val="0.19185831203940304"/>
          <c:y val="1.21642862727186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400" b="0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0"/>
      <c:depthPercent val="100"/>
      <c:rAngAx val="0"/>
      <c:perspective val="1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243609506351145"/>
          <c:y val="0.24906937637930487"/>
          <c:w val="0.79002880586637092"/>
          <c:h val="0.579121009874074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Основные параметры бюджета
МО «Светогорское городское поселение»
</c:v>
                </c:pt>
              </c:strCache>
            </c:strRef>
          </c:tx>
          <c:explosion val="16"/>
          <c:dPt>
            <c:idx val="0"/>
            <c:bubble3D val="0"/>
            <c:explosion val="0"/>
            <c:spPr>
              <a:solidFill>
                <a:schemeClr val="bg2">
                  <a:lumMod val="25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softEdge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D1-4AEC-98DA-9CFA5E9CFAA2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softEdge">
                <a:bevelT/>
                <a:bevelB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8B4-4FF0-8F4D-DAB9BDC94C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8B4-4FF0-8F4D-DAB9BDC94C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8B4-4FF0-8F4D-DAB9BDC94C7A}"/>
              </c:ext>
            </c:extLst>
          </c:dPt>
          <c:dLbls>
            <c:dLbl>
              <c:idx val="0"/>
              <c:layout>
                <c:manualLayout>
                  <c:x val="-3.127083101877569E-3"/>
                  <c:y val="-0.3373616065978952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cap="none" spc="0" baseline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800" b="1" u="none" cap="none" spc="0" dirty="0" smtClean="0">
                        <a:ln w="0"/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rPr>
                      <a:t>Доходы</a:t>
                    </a:r>
                    <a:endParaRPr lang="ru-RU" sz="2400" b="0" u="none" cap="none" spc="0" dirty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endParaRPr>
                  </a:p>
                  <a:p>
                    <a:pPr>
                      <a:defRPr sz="240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defRPr>
                    </a:pPr>
                    <a:r>
                      <a:rPr lang="ru-RU" sz="2400" b="1" i="0" u="none" cap="none" spc="0" dirty="0" smtClean="0">
                        <a:ln w="0"/>
                        <a:solidFill>
                          <a:prstClr val="black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228</a:t>
                    </a:r>
                    <a:r>
                      <a:rPr lang="ru-RU" sz="2400" b="1" i="0" u="none" cap="none" spc="0" baseline="0" dirty="0" smtClean="0">
                        <a:ln w="0"/>
                        <a:solidFill>
                          <a:prstClr val="black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 476 805</a:t>
                    </a:r>
                    <a:endParaRPr lang="ru-RU" sz="2800" b="1" i="0" u="none" cap="none" spc="0" dirty="0" smtClean="0">
                      <a:ln w="0"/>
                      <a:solidFill>
                        <a:schemeClr val="bg2">
                          <a:lumMod val="25000"/>
                        </a:schemeClr>
                      </a:solidFill>
                      <a:effectLst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cap="none" spc="0" baseline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1D1-4AEC-98DA-9CFA5E9CFAA2}"/>
                </c:ext>
                <c:ext xmlns:c15="http://schemas.microsoft.com/office/drawing/2012/chart" uri="{CE6537A1-D6FC-4f65-9D91-7224C49458BB}">
                  <c15:layout>
                    <c:manualLayout>
                      <c:w val="0.30593776617412882"/>
                      <c:h val="0.1746055993778468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5.8914171573528865E-2"/>
                  <c:y val="0.4258703765425240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cap="none" spc="0" baseline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800" b="1" cap="none" spc="0" dirty="0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rPr>
                      <a:t>Расходы</a:t>
                    </a:r>
                  </a:p>
                  <a:p>
                    <a:pPr>
                      <a:defRPr sz="240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defRPr>
                    </a:pPr>
                    <a:r>
                      <a:rPr lang="ru-RU" b="1" i="0" u="none" cap="none" spc="0" dirty="0" smtClean="0">
                        <a:ln w="0"/>
                        <a:solidFill>
                          <a:schemeClr val="tx1"/>
                        </a:solidFill>
                        <a:effectLst/>
                      </a:rPr>
                      <a:t>224 673 488</a:t>
                    </a:r>
                    <a:endParaRPr lang="ru-RU" i="0" u="none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cap="none" spc="0" baseline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8B4-4FF0-8F4D-DAB9BDC94C7A}"/>
                </c:ext>
                <c:ext xmlns:c15="http://schemas.microsoft.com/office/drawing/2012/chart" uri="{CE6537A1-D6FC-4f65-9D91-7224C49458BB}">
                  <c15:layout>
                    <c:manualLayout>
                      <c:w val="0.29443915953782912"/>
                      <c:h val="0.1767829980482278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228476805</c:v>
                </c:pt>
                <c:pt idx="1">
                  <c:v>224673488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D1-4AEC-98DA-9CFA5E9CF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7486482983372216"/>
          <c:y val="0.93743116334124743"/>
          <c:w val="0.2796652223826982"/>
          <c:h val="5.60366406476097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ru-RU" dirty="0" smtClean="0">
                <a:solidFill>
                  <a:schemeClr val="tx1"/>
                </a:solidFill>
              </a:rPr>
              <a:t>24 миллиона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673 тысячи</a:t>
            </a:r>
            <a:r>
              <a:rPr lang="en-US" dirty="0" smtClean="0">
                <a:solidFill>
                  <a:schemeClr val="tx1"/>
                </a:solidFill>
              </a:rPr>
              <a:t> 4</a:t>
            </a:r>
            <a:r>
              <a:rPr lang="ru-RU" dirty="0" smtClean="0">
                <a:solidFill>
                  <a:schemeClr val="tx1"/>
                </a:solidFill>
              </a:rPr>
              <a:t>88 </a:t>
            </a:r>
            <a:r>
              <a:rPr lang="ru-RU" dirty="0">
                <a:solidFill>
                  <a:schemeClr val="tx1"/>
                </a:solidFill>
              </a:rPr>
              <a:t>рублей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201775056986884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20"/>
      <c:depthPercent val="10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1646258984485728E-2"/>
          <c:y val="0.194799951805042"/>
          <c:w val="0.86601307189542487"/>
          <c:h val="0.674561729711438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224 673 488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6360000"/>
                </a:lightRig>
              </a:scene3d>
              <a:sp3d prstMaterial="flat">
                <a:bevelT w="95250" h="101600"/>
                <a:contourClr>
                  <a:scrgbClr r="0" g="0" b="0">
                    <a:satMod val="30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FC-4BF5-AC39-A27AF2072742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6360000"/>
                </a:lightRig>
              </a:scene3d>
              <a:sp3d prstMaterial="flat">
                <a:bevelT w="95250" h="101600"/>
                <a:contourClr>
                  <a:scrgbClr r="0" g="0" b="0">
                    <a:satMod val="30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FC-4BF5-AC39-A27AF207274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15000"/>
                      <a:satMod val="180000"/>
                    </a:schemeClr>
                  </a:gs>
                  <a:gs pos="50000">
                    <a:schemeClr val="accent3">
                      <a:shade val="45000"/>
                      <a:satMod val="170000"/>
                    </a:schemeClr>
                  </a:gs>
                  <a:gs pos="70000">
                    <a:schemeClr val="accent3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3"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6360000"/>
                </a:lightRig>
              </a:scene3d>
              <a:sp3d prstMaterial="flat">
                <a:bevelT w="95250" h="101600"/>
                <a:contourClr>
                  <a:scrgbClr r="0" g="0" b="0">
                    <a:satMod val="30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FC-4BF5-AC39-A27AF207274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15000"/>
                      <a:satMod val="180000"/>
                    </a:schemeClr>
                  </a:gs>
                  <a:gs pos="50000">
                    <a:schemeClr val="accent4">
                      <a:shade val="45000"/>
                      <a:satMod val="170000"/>
                    </a:schemeClr>
                  </a:gs>
                  <a:gs pos="70000">
                    <a:schemeClr val="accent4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4"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6360000"/>
                </a:lightRig>
              </a:scene3d>
              <a:sp3d prstMaterial="flat">
                <a:bevelT w="95250" h="101600"/>
                <a:contourClr>
                  <a:scrgbClr r="0" g="0" b="0">
                    <a:satMod val="30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5FC-4BF5-AC39-A27AF2072742}"/>
              </c:ext>
            </c:extLst>
          </c:dPt>
          <c:cat>
            <c:strRef>
              <c:f>Лист1!$A$2:$A$5</c:f>
              <c:strCache>
                <c:ptCount val="2"/>
                <c:pt idx="0">
                  <c:v>Муниципальные программы</c:v>
                </c:pt>
                <c:pt idx="1">
                  <c:v>Непрограммные раходы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66</c:v>
                </c:pt>
                <c:pt idx="1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5FC-4BF5-AC39-A27AF2072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8.4743082598044112E-2"/>
          <c:y val="0.9003328659882861"/>
          <c:w val="0.84171924234080286"/>
          <c:h val="6.39291252458647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Доходы </a:t>
            </a:r>
            <a:r>
              <a:rPr lang="ru-RU" dirty="0" smtClean="0">
                <a:solidFill>
                  <a:schemeClr val="tx1"/>
                </a:solidFill>
              </a:rPr>
              <a:t>2019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9263238428053451"/>
          <c:y val="4.37924994138011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054029944385265"/>
          <c:y val="0.27020747989682903"/>
          <c:w val="0.89945970055614732"/>
          <c:h val="0.56519392835960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2019</c:v>
                </c:pt>
              </c:strCache>
            </c:strRef>
          </c:tx>
          <c:explosion val="35"/>
          <c:dPt>
            <c:idx val="0"/>
            <c:bubble3D val="0"/>
            <c:explosion val="1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727-4F39-983C-E294E4C363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0A4-43E6-85E5-C65AB2805C2E}"/>
              </c:ext>
            </c:extLst>
          </c:dPt>
          <c:dPt>
            <c:idx val="2"/>
            <c:bubble3D val="0"/>
            <c:explosion val="19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727-4F39-983C-E294E4C363F0}"/>
              </c:ext>
            </c:extLst>
          </c:dPt>
          <c:dLbls>
            <c:dLbl>
              <c:idx val="0"/>
              <c:layout>
                <c:manualLayout>
                  <c:x val="-2.4332397410388756E-2"/>
                  <c:y val="-2.73700966193569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E3AEED9-F334-4CD0-B9D1-B19CEB447036}" type="CATEGORYNAME">
                      <a:rPr lang="ru-RU">
                        <a:solidFill>
                          <a:schemeClr val="bg2">
                            <a:lumMod val="10000"/>
                          </a:schemeClr>
                        </a:solidFill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 </a:t>
                    </a:r>
                    <a:fld id="{993808CD-8B6C-489B-8263-F73EDDA3054F}" type="VALUE">
                      <a:rPr lang="ru-RU">
                        <a:solidFill>
                          <a:schemeClr val="bg2">
                            <a:lumMod val="10000"/>
                          </a:schemeClr>
                        </a:solidFill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</a:defRPr>
                      </a:pPr>
                      <a:t>[ЗНАЧЕНИЕ]</a:t>
                    </a:fld>
                    <a:endParaRPr lang="ru-RU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727-4F39-983C-E294E4C363F0}"/>
                </c:ext>
                <c:ext xmlns:c15="http://schemas.microsoft.com/office/drawing/2012/chart" uri="{CE6537A1-D6FC-4f65-9D91-7224C49458BB}">
                  <c15:layout>
                    <c:manualLayout>
                      <c:w val="0.25508554605043882"/>
                      <c:h val="0.1838190162894304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6.1710315015503329E-4"/>
                  <c:y val="-2.1551426886906329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C1E9150-3180-44E1-BD91-7C1D66E57102}" type="CATEGORYNAME">
                      <a:rPr lang="ru-RU">
                        <a:solidFill>
                          <a:schemeClr val="bg2">
                            <a:lumMod val="10000"/>
                          </a:schemeClr>
                        </a:solidFill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 </a:t>
                    </a:r>
                    <a:fld id="{40038D17-B9D1-44A2-B00D-6B7D876DE343}" type="VALUE">
                      <a:rPr lang="ru-RU">
                        <a:solidFill>
                          <a:schemeClr val="bg2">
                            <a:lumMod val="10000"/>
                          </a:schemeClr>
                        </a:solidFill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</a:defRPr>
                      </a:pPr>
                      <a:t>[ЗНАЧЕНИЕ]</a:t>
                    </a:fld>
                    <a:endParaRPr lang="ru-RU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0A4-43E6-85E5-C65AB2805C2E}"/>
                </c:ext>
                <c:ext xmlns:c15="http://schemas.microsoft.com/office/drawing/2012/chart" uri="{CE6537A1-D6FC-4f65-9D91-7224C49458BB}">
                  <c15:layout>
                    <c:manualLayout>
                      <c:w val="0.32617486945894902"/>
                      <c:h val="0.2675174307940579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4.4894001676581391E-2"/>
                  <c:y val="-1.915878746500048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46AF006-FE23-4D5A-A5A6-4BDF6DDF2381}" type="CATEGORYNAME">
                      <a:rPr lang="ru-RU">
                        <a:solidFill>
                          <a:schemeClr val="bg2">
                            <a:lumMod val="10000"/>
                          </a:schemeClr>
                        </a:solidFill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dirty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 </a:t>
                    </a:r>
                    <a:fld id="{52FC9AE4-1BE4-40A4-9F36-5CA43D75B12F}" type="VALUE">
                      <a:rPr lang="ru-RU">
                        <a:solidFill>
                          <a:schemeClr val="bg2">
                            <a:lumMod val="10000"/>
                          </a:schemeClr>
                        </a:solidFill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</a:defRPr>
                      </a:pPr>
                      <a:t>[ЗНАЧЕНИЕ]</a:t>
                    </a:fld>
                    <a:endParaRPr lang="ru-RU" dirty="0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727-4F39-983C-E294E4C363F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4164335275878438"/>
                      <c:h val="0.25109524351388257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0.33200000000000002</c:v>
                </c:pt>
                <c:pt idx="1">
                  <c:v>0.27500000000000002</c:v>
                </c:pt>
                <c:pt idx="2">
                  <c:v>0.39300000000000002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27-4F39-983C-E294E4C363F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 миллионов 261 тысяча 580 рублей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40"/>
      <c:rotY val="90"/>
      <c:rAngAx val="0"/>
      <c:perspective val="0"/>
    </c:view3D>
    <c:floor>
      <c:thickness val="0"/>
      <c:spPr>
        <a:noFill/>
        <a:ln w="12700" cap="flat" cmpd="sng" algn="ctr">
          <a:solidFill>
            <a:schemeClr val="tx1">
              <a:tint val="75000"/>
              <a:tint val="95000"/>
              <a:shade val="95000"/>
              <a:satMod val="120000"/>
            </a:schemeClr>
          </a:solidFill>
          <a:prstDash val="solid"/>
          <a:round/>
        </a:ln>
        <a:effectLst/>
        <a:sp3d contourW="12700">
          <a:contourClr>
            <a:schemeClr val="tx1">
              <a:tint val="75000"/>
              <a:tint val="95000"/>
              <a:shade val="95000"/>
              <a:satMod val="12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5425329970195355E-2"/>
          <c:w val="0.9577915935002852"/>
          <c:h val="0.792186678897037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76 миллионов 261 тысяча 580 рублей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1D6-4121-9252-318C8E15D3E4}"/>
              </c:ext>
            </c:extLst>
          </c:dPt>
          <c:dPt>
            <c:idx val="1"/>
            <c:bubble3D val="0"/>
            <c:explosion val="30"/>
            <c:spPr>
              <a:solidFill>
                <a:schemeClr val="accent2"/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D6-4121-9252-318C8E15D3E4}"/>
              </c:ext>
            </c:extLst>
          </c:dPt>
          <c:dPt>
            <c:idx val="2"/>
            <c:bubble3D val="0"/>
            <c:explosion val="32"/>
            <c:spPr>
              <a:solidFill>
                <a:schemeClr val="accent3"/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1D6-4121-9252-318C8E15D3E4}"/>
              </c:ext>
            </c:extLst>
          </c:dPt>
          <c:dPt>
            <c:idx val="3"/>
            <c:bubble3D val="0"/>
            <c:explosion val="36"/>
            <c:spPr>
              <a:solidFill>
                <a:schemeClr val="accent4"/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D6-4121-9252-318C8E15D3E4}"/>
              </c:ext>
            </c:extLst>
          </c:dPt>
          <c:dPt>
            <c:idx val="4"/>
            <c:bubble3D val="0"/>
            <c:explosion val="45"/>
            <c:spPr>
              <a:solidFill>
                <a:schemeClr val="accent5"/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1D6-4121-9252-318C8E15D3E4}"/>
              </c:ext>
            </c:extLst>
          </c:dPt>
          <c:dLbls>
            <c:dLbl>
              <c:idx val="0"/>
              <c:layout>
                <c:manualLayout>
                  <c:x val="0.20324498607467162"/>
                  <c:y val="-0.205567179778378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9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1D6-4121-9252-318C8E15D3E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231400689572004E-2"/>
                  <c:y val="1.645427599951171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1D6-4121-9252-318C8E15D3E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090766742916505E-2"/>
                  <c:y val="-1.27815016438502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1D6-4121-9252-318C8E15D3E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8978793429411131E-3"/>
                  <c:y val="-4.685710504045503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1D6-4121-9252-318C8E15D3E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9624495663823524E-3"/>
                  <c:y val="4.99743855620979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1D6-4121-9252-318C8E15D3E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09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- 61 929 478 рублей</c:v>
                </c:pt>
                <c:pt idx="1">
                  <c:v>Акцизы на нефтепродукты - 2 522 235 рублей</c:v>
                </c:pt>
                <c:pt idx="2">
                  <c:v>Земельный налог - 9 802 303 рубля</c:v>
                </c:pt>
                <c:pt idx="3">
                  <c:v>Налог на имущество физических лиц - 1 981 848 рублей</c:v>
                </c:pt>
                <c:pt idx="4">
                  <c:v>Единый с/х налог - 25 716 рублей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0.81200000000000006</c:v>
                </c:pt>
                <c:pt idx="1">
                  <c:v>3.3000000000000002E-2</c:v>
                </c:pt>
                <c:pt idx="2">
                  <c:v>0.129</c:v>
                </c:pt>
                <c:pt idx="3">
                  <c:v>2.5999999999999999E-2</c:v>
                </c:pt>
                <c:pt idx="4" formatCode="0.00%">
                  <c:v>2.9999999999999997E-4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1D6-4121-9252-318C8E15D3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57">
          <a:noFill/>
        </a:ln>
        <a:effectLst>
          <a:softEdge rad="25400"/>
        </a:effectLst>
      </c:spPr>
    </c:plotArea>
    <c:legend>
      <c:legendPos val="b"/>
      <c:layout>
        <c:manualLayout>
          <c:xMode val="edge"/>
          <c:yMode val="edge"/>
          <c:x val="8.4273025193884674E-3"/>
          <c:y val="0.71369359417348521"/>
          <c:w val="0.99101893619229808"/>
          <c:h val="0.28467320051551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20"/>
      <c:depthPercent val="100"/>
      <c:rAngAx val="0"/>
    </c:view3D>
    <c:floor>
      <c:thickness val="0"/>
      <c:spPr>
        <a:noFill/>
        <a:ln w="6350">
          <a:noFill/>
        </a:ln>
        <a:scene3d>
          <a:camera prst="orthographicFront"/>
          <a:lightRig rig="threePt" dir="t"/>
        </a:scene3d>
        <a:sp3d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2030075837620598E-2"/>
          <c:y val="3.8500926172845062E-2"/>
          <c:w val="0.87584253423415248"/>
          <c:h val="0.7640775421088478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  <a:ln w="25352"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36D-436E-979A-7613E4048D6E}"/>
              </c:ext>
            </c:extLst>
          </c:dPt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"-"?_р_._-;_-@_-</c:formatCode>
                <c:ptCount val="1"/>
                <c:pt idx="0">
                  <c:v>58825.3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6D-436E-979A-7613E4048D6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 w="25352">
              <a:noFill/>
            </a:ln>
          </c:spPr>
          <c:invertIfNegative val="0"/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"-"?_р_._-;_-@_-</c:formatCode>
                <c:ptCount val="1"/>
                <c:pt idx="0">
                  <c:v>61929.5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36D-436E-979A-7613E4048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282671624"/>
        <c:axId val="282672408"/>
        <c:axId val="161279464"/>
      </c:bar3DChart>
      <c:catAx>
        <c:axId val="282671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2672408"/>
        <c:crosses val="autoZero"/>
        <c:auto val="1"/>
        <c:lblAlgn val="ctr"/>
        <c:lblOffset val="100"/>
        <c:noMultiLvlLbl val="0"/>
      </c:catAx>
      <c:valAx>
        <c:axId val="282672408"/>
        <c:scaling>
          <c:orientation val="minMax"/>
        </c:scaling>
        <c:delete val="1"/>
        <c:axPos val="r"/>
        <c:majorGridlines>
          <c:spPr>
            <a:ln w="95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р_._-;\-* #,##0.0_р_._-;_-* &quot;-&quot;?_р_._-;_-@_-" sourceLinked="1"/>
        <c:majorTickMark val="out"/>
        <c:minorTickMark val="none"/>
        <c:tickLblPos val="nextTo"/>
        <c:crossAx val="282671624"/>
        <c:crosses val="max"/>
        <c:crossBetween val="between"/>
      </c:valAx>
      <c:serAx>
        <c:axId val="1612794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82672408"/>
        <c:crosses val="autoZero"/>
      </c:serAx>
      <c:spPr>
        <a:noFill/>
        <a:ln w="25352">
          <a:noFill/>
        </a:ln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30"/>
      <c:depthPercent val="100"/>
      <c:rAngAx val="1"/>
    </c:view3D>
    <c:floor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339047348080708"/>
          <c:y val="3.2495974639648255E-2"/>
          <c:w val="0.79688980791833053"/>
          <c:h val="0.4979099761479081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Налог на имущество физических лиц</c:v>
                </c:pt>
                <c:pt idx="1">
                  <c:v>Земельный налог</c:v>
                </c:pt>
                <c:pt idx="2">
                  <c:v>Акцизы на нефтепродукты</c:v>
                </c:pt>
                <c:pt idx="3">
                  <c:v>Единый сельскохозяйственный налог</c:v>
                </c:pt>
              </c:strCache>
            </c:strRef>
          </c:cat>
          <c:val>
            <c:numRef>
              <c:f>Лист1!$B$2:$B$5</c:f>
              <c:numCache>
                <c:formatCode>_-* #,##0.0_р_._-;\-* #,##0.0_р_._-;_-* "-"?_р_._-;_-@_-</c:formatCode>
                <c:ptCount val="4"/>
                <c:pt idx="0">
                  <c:v>1609.7</c:v>
                </c:pt>
                <c:pt idx="1">
                  <c:v>8373.6</c:v>
                </c:pt>
                <c:pt idx="2">
                  <c:v>3399.7</c:v>
                </c:pt>
                <c:pt idx="3">
                  <c:v>16.899999999999999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47-4383-87A0-A997690CD99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Налог на имущество физических лиц</c:v>
                </c:pt>
                <c:pt idx="1">
                  <c:v>Земельный налог</c:v>
                </c:pt>
                <c:pt idx="2">
                  <c:v>Акцизы на нефтепродукты</c:v>
                </c:pt>
                <c:pt idx="3">
                  <c:v>Единый сельскохозяйственный налог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1981.8</c:v>
                </c:pt>
                <c:pt idx="1">
                  <c:v>9802.2999999999993</c:v>
                </c:pt>
                <c:pt idx="2">
                  <c:v>2522.1999999999998</c:v>
                </c:pt>
                <c:pt idx="3" formatCode="General">
                  <c:v>25.7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9E-4290-A844-201D7E49D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9037376"/>
        <c:axId val="289037768"/>
        <c:axId val="161281160"/>
      </c:bar3DChart>
      <c:catAx>
        <c:axId val="28903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9037768"/>
        <c:crosses val="autoZero"/>
        <c:auto val="1"/>
        <c:lblAlgn val="ctr"/>
        <c:lblOffset val="100"/>
        <c:noMultiLvlLbl val="0"/>
      </c:catAx>
      <c:valAx>
        <c:axId val="2890377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р_._-;\-* #,##0.0_р_._-;_-* &quot;-&quot;?_р_._-;_-@_-" sourceLinked="1"/>
        <c:majorTickMark val="none"/>
        <c:minorTickMark val="none"/>
        <c:tickLblPos val="nextTo"/>
        <c:crossAx val="289037376"/>
        <c:crosses val="autoZero"/>
        <c:crossBetween val="between"/>
      </c:valAx>
      <c:serAx>
        <c:axId val="16128116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9037768"/>
        <c:crosses val="autoZero"/>
      </c:ser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381132826786861"/>
          <c:y val="0.82327228191576596"/>
          <c:w val="0.277868320557971"/>
          <c:h val="0.10394039110292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37 </a:t>
            </a:r>
            <a:r>
              <a:rPr lang="ru-RU" dirty="0"/>
              <a:t>миллионов </a:t>
            </a:r>
            <a:r>
              <a:rPr lang="ru-RU" dirty="0" smtClean="0"/>
              <a:t>595 тысяч 508 рублей</a:t>
            </a:r>
            <a:endParaRPr lang="ru-RU" dirty="0"/>
          </a:p>
        </c:rich>
      </c:tx>
      <c:layout>
        <c:manualLayout>
          <c:xMode val="edge"/>
          <c:yMode val="edge"/>
          <c:x val="0.1115085093214318"/>
          <c:y val="0"/>
        </c:manualLayout>
      </c:layout>
      <c:overlay val="0"/>
    </c:title>
    <c:autoTitleDeleted val="0"/>
    <c:view3D>
      <c:rotX val="40"/>
      <c:rotY val="2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9702662580628353E-2"/>
          <c:w val="0.5774929314761259"/>
          <c:h val="0.79982637230985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37 миллионов 595 тысяч 508 рублей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bg2">
                    <a:lumMod val="50000"/>
                  </a:schemeClr>
                </a:gs>
                <a:gs pos="52000">
                  <a:schemeClr val="accent1">
                    <a:lumMod val="20000"/>
                    <a:lumOff val="80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5400000" scaled="1"/>
            </a:gradFill>
          </c:spPr>
          <c:explosion val="15"/>
          <c:dPt>
            <c:idx val="0"/>
            <c:bubble3D val="0"/>
            <c:spPr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46000">
                    <a:schemeClr val="accent1">
                      <a:lumMod val="95000"/>
                      <a:lumOff val="5000"/>
                    </a:schemeClr>
                  </a:gs>
                  <a:gs pos="100000">
                    <a:schemeClr val="accent1">
                      <a:lumMod val="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221-4370-822A-C5C5E838DD46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2">
                      <a:lumMod val="75000"/>
                    </a:schemeClr>
                  </a:gs>
                  <a:gs pos="5200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ln>
                <a:solidFill>
                  <a:schemeClr val="bg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221-4370-822A-C5C5E838DD46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rgbClr val="FFFF00"/>
                  </a:gs>
                  <a:gs pos="5200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221-4370-822A-C5C5E838DD46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0">
                    <a:schemeClr val="bg2">
                      <a:lumMod val="50000"/>
                    </a:schemeClr>
                  </a:gs>
                  <a:gs pos="48000">
                    <a:schemeClr val="bg2">
                      <a:lumMod val="75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solidFill>
                  <a:schemeClr val="bg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221-4370-822A-C5C5E838DD46}"/>
              </c:ext>
            </c:extLst>
          </c:dPt>
          <c:dPt>
            <c:idx val="4"/>
            <c:bubble3D val="0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rgbClr val="FF0000"/>
                  </a:gs>
                  <a:gs pos="52000">
                    <a:srgbClr val="FF0000"/>
                  </a:gs>
                  <a:gs pos="100000">
                    <a:srgbClr val="FF0000"/>
                  </a:gs>
                </a:gsLst>
                <a:lin ang="5400000" scaled="1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221-4370-822A-C5C5E838DD46}"/>
              </c:ext>
            </c:extLst>
          </c:dPt>
          <c:dPt>
            <c:idx val="5"/>
            <c:bubble3D val="0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rgbClr val="7030A0"/>
                  </a:gs>
                  <a:gs pos="52000">
                    <a:srgbClr val="7030A0"/>
                  </a:gs>
                  <a:gs pos="100000">
                    <a:srgbClr val="7030A0"/>
                  </a:gs>
                </a:gsLst>
                <a:lin ang="5400000" scaled="1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221-4370-822A-C5C5E838DD46}"/>
              </c:ext>
            </c:extLst>
          </c:dPt>
          <c:dPt>
            <c:idx val="6"/>
            <c:bubble3D val="0"/>
            <c:explosion val="20"/>
            <c:extLst xmlns:c16r2="http://schemas.microsoft.com/office/drawing/2015/06/chart">
              <c:ext xmlns:c16="http://schemas.microsoft.com/office/drawing/2014/chart" uri="{C3380CC4-5D6E-409C-BE32-E72D297353CC}">
                <c16:uniqueId val="{0000000C-EE9E-4BB7-96DC-BE4D0335638F}"/>
              </c:ext>
            </c:extLst>
          </c:dPt>
          <c:dLbls>
            <c:dLbl>
              <c:idx val="0"/>
              <c:layout>
                <c:manualLayout>
                  <c:x val="0.12751720279525722"/>
                  <c:y val="8.3604337219699759E-2"/>
                </c:manualLayout>
              </c:layout>
              <c:spPr>
                <a:noFill/>
                <a:ln w="25357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997" b="1">
                      <a:effectLst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221-4370-822A-C5C5E838DD46}"/>
                </c:ext>
                <c:ext xmlns:c15="http://schemas.microsoft.com/office/drawing/2012/chart" uri="{CE6537A1-D6FC-4f65-9D91-7224C49458BB}">
                  <c15:layout>
                    <c:manualLayout>
                      <c:w val="9.6769362336858511E-2"/>
                      <c:h val="5.7254772591132833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9.6825342869544154E-2"/>
                  <c:y val="2.942555278715845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221-4370-822A-C5C5E838DD4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1567855417204746"/>
                  <c:y val="-9.857330127008655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221-4370-822A-C5C5E838DD4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6251392081031936E-2"/>
                  <c:y val="-2.692965474133824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221-4370-822A-C5C5E838DD4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0871915307175501E-2"/>
                  <c:y val="-0.18614885101876055"/>
                </c:manualLayout>
              </c:layout>
              <c:tx>
                <c:rich>
                  <a:bodyPr lIns="38100" tIns="19050" rIns="38100" bIns="1905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000" b="1" dirty="0" smtClean="0"/>
                      <a:t>16%</a:t>
                    </a:r>
                    <a:endParaRPr lang="en-US" sz="2000" b="1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221-4370-822A-C5C5E838DD46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7.3243627614804126E-3"/>
                  <c:y val="5.01507956488900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221-4370-822A-C5C5E838DD46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8019166433040496E-2"/>
                  <c:y val="7.454010365573101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EE9E-4BB7-96DC-BE4D0335638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35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997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доходы от арендной платы за земельные участки - 22 201 007 рублей</c:v>
                </c:pt>
                <c:pt idx="1">
                  <c:v>доходы от арендной платы за имущество -3 304 978  рублей</c:v>
                </c:pt>
                <c:pt idx="2">
                  <c:v>прочие доходы от использования имущества - 4 491 756  рублей</c:v>
                </c:pt>
                <c:pt idx="3">
                  <c:v>прочие доходы от компенсации затрат - 226 526 рублей</c:v>
                </c:pt>
                <c:pt idx="4">
                  <c:v>доходы от продажи имущества и земли - 5 999 631 рубль</c:v>
                </c:pt>
                <c:pt idx="5">
                  <c:v>прочие неналоговые доходы - 1 240 116 рублей</c:v>
                </c:pt>
                <c:pt idx="6">
                  <c:v>денежные взыскания (штрафы, санкции) - 131 495 рублей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0.59099999999999997</c:v>
                </c:pt>
                <c:pt idx="1">
                  <c:v>8.7999999999999995E-2</c:v>
                </c:pt>
                <c:pt idx="2">
                  <c:v>0.11899999999999999</c:v>
                </c:pt>
                <c:pt idx="3">
                  <c:v>6.0000000000000001E-3</c:v>
                </c:pt>
                <c:pt idx="4">
                  <c:v>0.16</c:v>
                </c:pt>
                <c:pt idx="5">
                  <c:v>3.3000000000000002E-2</c:v>
                </c:pt>
                <c:pt idx="6">
                  <c:v>3.0000000000000001E-3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221-4370-822A-C5C5E838DD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57">
          <a:noFill/>
        </a:ln>
      </c:spPr>
    </c:plotArea>
    <c:legend>
      <c:legendPos val="r"/>
      <c:layout>
        <c:manualLayout>
          <c:xMode val="edge"/>
          <c:yMode val="edge"/>
          <c:x val="0.66499386962683649"/>
          <c:y val="0"/>
          <c:w val="0.33500616910065728"/>
          <c:h val="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42091807516977"/>
          <c:y val="8.0475013096288794E-2"/>
          <c:w val="0.72579072616214635"/>
          <c:h val="0.71944039608884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15000"/>
                    <a:satMod val="180000"/>
                  </a:schemeClr>
                </a:gs>
                <a:gs pos="50000">
                  <a:schemeClr val="accent2">
                    <a:shade val="45000"/>
                    <a:satMod val="170000"/>
                  </a:schemeClr>
                </a:gs>
                <a:gs pos="70000">
                  <a:schemeClr val="accent2">
                    <a:tint val="99000"/>
                    <a:shade val="65000"/>
                    <a:satMod val="155000"/>
                  </a:schemeClr>
                </a:gs>
                <a:gs pos="100000">
                  <a:schemeClr val="accent2"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crgbClr r="0" g="0" b="0">
                  <a:satMod val="300000"/>
                </a:scrgbClr>
              </a:contourClr>
            </a:sp3d>
          </c:spPr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Арендная плата за земли</c:v>
                </c:pt>
                <c:pt idx="1">
                  <c:v>Доходы от продажи имущества и земли</c:v>
                </c:pt>
                <c:pt idx="2">
                  <c:v>Доходы от компенсации затрат государства</c:v>
                </c:pt>
              </c:strCache>
            </c:strRef>
          </c:cat>
          <c:val>
            <c:numRef>
              <c:f>Лист1!$B$2:$B$4</c:f>
              <c:numCache>
                <c:formatCode>#,##0.00_р_.</c:formatCode>
                <c:ptCount val="3"/>
                <c:pt idx="0">
                  <c:v>22868.2</c:v>
                </c:pt>
                <c:pt idx="1">
                  <c:v>22490.5</c:v>
                </c:pt>
                <c:pt idx="2">
                  <c:v>57.5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C3-4E99-8A39-1D6709293AE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15000"/>
                    <a:satMod val="180000"/>
                  </a:schemeClr>
                </a:gs>
                <a:gs pos="50000">
                  <a:schemeClr val="accent4">
                    <a:shade val="45000"/>
                    <a:satMod val="170000"/>
                  </a:schemeClr>
                </a:gs>
                <a:gs pos="70000">
                  <a:schemeClr val="accent4">
                    <a:tint val="99000"/>
                    <a:shade val="65000"/>
                    <a:satMod val="155000"/>
                  </a:schemeClr>
                </a:gs>
                <a:gs pos="100000">
                  <a:schemeClr val="accent4"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crgbClr r="0" g="0" b="0">
                  <a:satMod val="300000"/>
                </a:scrgbClr>
              </a:contourClr>
            </a:sp3d>
          </c:spPr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Арендная плата за земли</c:v>
                </c:pt>
                <c:pt idx="1">
                  <c:v>Доходы от продажи имущества и земли</c:v>
                </c:pt>
                <c:pt idx="2">
                  <c:v>Доходы от компенсации затрат государства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22201</c:v>
                </c:pt>
                <c:pt idx="1">
                  <c:v>5999.6</c:v>
                </c:pt>
                <c:pt idx="2" formatCode="General">
                  <c:v>226.5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AD-4158-992E-424E8514DBA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89039336"/>
        <c:axId val="289039728"/>
      </c:barChart>
      <c:catAx>
        <c:axId val="289039336"/>
        <c:scaling>
          <c:orientation val="minMax"/>
        </c:scaling>
        <c:delete val="0"/>
        <c:axPos val="l"/>
        <c:numFmt formatCode="\О\с\н\о\в\н\о\й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9039728"/>
        <c:crosses val="autoZero"/>
        <c:auto val="1"/>
        <c:lblAlgn val="ctr"/>
        <c:lblOffset val="100"/>
        <c:noMultiLvlLbl val="0"/>
      </c:catAx>
      <c:valAx>
        <c:axId val="2890397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р_." sourceLinked="1"/>
        <c:majorTickMark val="none"/>
        <c:minorTickMark val="none"/>
        <c:tickLblPos val="nextTo"/>
        <c:crossAx val="289039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664026680560945E-2"/>
          <c:y val="2.016552814286883E-2"/>
          <c:w val="0.63609038083573077"/>
          <c:h val="0.743120548653279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15000"/>
                    <a:satMod val="180000"/>
                  </a:schemeClr>
                </a:gs>
                <a:gs pos="50000">
                  <a:schemeClr val="accent2">
                    <a:shade val="45000"/>
                    <a:satMod val="170000"/>
                  </a:schemeClr>
                </a:gs>
                <a:gs pos="70000">
                  <a:schemeClr val="accent2">
                    <a:tint val="99000"/>
                    <a:shade val="65000"/>
                    <a:satMod val="155000"/>
                  </a:schemeClr>
                </a:gs>
                <a:gs pos="100000">
                  <a:schemeClr val="accent2"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1FE-495D-82A8-AAD3D5F88AD7}"/>
              </c:ext>
            </c:extLst>
          </c:dPt>
          <c:cat>
            <c:strRef>
              <c:f>Лист1!$A$2:$A$5</c:f>
              <c:strCache>
                <c:ptCount val="4"/>
                <c:pt idx="0">
                  <c:v>Доходы от сдачи в аренду имущества</c:v>
                </c:pt>
                <c:pt idx="1">
                  <c:v>Прочие доходы от использования имущества</c:v>
                </c:pt>
                <c:pt idx="2">
                  <c:v>Прочие неналоговые доходы</c:v>
                </c:pt>
                <c:pt idx="3">
                  <c:v>Штрафы, санкции, возмещение ущерба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0_р_.">
                  <c:v>3833.3</c:v>
                </c:pt>
                <c:pt idx="1">
                  <c:v>9160.6</c:v>
                </c:pt>
                <c:pt idx="2" formatCode="#,##0.00_р_.">
                  <c:v>1231.0999999999999</c:v>
                </c:pt>
                <c:pt idx="3">
                  <c:v>143.80000000000001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1FE-495D-82A8-AAD3D5F88A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15000"/>
                    <a:satMod val="180000"/>
                  </a:schemeClr>
                </a:gs>
                <a:gs pos="50000">
                  <a:schemeClr val="accent4">
                    <a:shade val="45000"/>
                    <a:satMod val="170000"/>
                  </a:schemeClr>
                </a:gs>
                <a:gs pos="70000">
                  <a:schemeClr val="accent4">
                    <a:tint val="99000"/>
                    <a:shade val="65000"/>
                    <a:satMod val="155000"/>
                  </a:schemeClr>
                </a:gs>
                <a:gs pos="100000">
                  <a:schemeClr val="accent4"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Лист1!$A$2:$A$5</c:f>
              <c:strCache>
                <c:ptCount val="4"/>
                <c:pt idx="0">
                  <c:v>Доходы от сдачи в аренду имущества</c:v>
                </c:pt>
                <c:pt idx="1">
                  <c:v>Прочие доходы от использования имущества</c:v>
                </c:pt>
                <c:pt idx="2">
                  <c:v>Прочие неналоговые доходы</c:v>
                </c:pt>
                <c:pt idx="3">
                  <c:v>Штрафы, санкции, возмещение ущерба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3305</c:v>
                </c:pt>
                <c:pt idx="1">
                  <c:v>4491.8</c:v>
                </c:pt>
                <c:pt idx="2">
                  <c:v>1240.0999999999999</c:v>
                </c:pt>
                <c:pt idx="3" formatCode="General">
                  <c:v>131.5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2FA-4077-BF21-1F25F4F8B3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89040512"/>
        <c:axId val="289040904"/>
      </c:barChart>
      <c:catAx>
        <c:axId val="289040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9040904"/>
        <c:crosses val="autoZero"/>
        <c:auto val="1"/>
        <c:lblAlgn val="ctr"/>
        <c:lblOffset val="100"/>
        <c:noMultiLvlLbl val="0"/>
      </c:catAx>
      <c:valAx>
        <c:axId val="28904090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р_." sourceLinked="1"/>
        <c:majorTickMark val="none"/>
        <c:minorTickMark val="none"/>
        <c:tickLblPos val="nextTo"/>
        <c:crossAx val="28904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224 миллиона 673 тысячи 488 </a:t>
            </a:r>
            <a:r>
              <a:rPr lang="ru-RU" dirty="0"/>
              <a:t>рублей</a:t>
            </a:r>
          </a:p>
        </c:rich>
      </c:tx>
      <c:layout>
        <c:manualLayout>
          <c:xMode val="edge"/>
          <c:yMode val="edge"/>
          <c:x val="0.22214052287581695"/>
          <c:y val="4.60600848019264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107843137254902E-2"/>
          <c:y val="0.17474386015932869"/>
          <c:w val="0.83905228758169936"/>
          <c:h val="0.673195530202879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224 миллиона 673 тысячи 488 рублей</c:v>
                </c:pt>
              </c:strCache>
            </c:strRef>
          </c:tx>
          <c:spPr>
            <a:scene3d>
              <a:camera prst="orthographicFront"/>
              <a:lightRig rig="glow" dir="t">
                <a:rot lat="0" lon="0" rev="6360000"/>
              </a:lightRig>
            </a:scene3d>
            <a:sp3d>
              <a:bevelT w="95250" h="101600"/>
              <a:contourClr>
                <a:srgbClr val="000000"/>
              </a:contourClr>
            </a:sp3d>
          </c:spPr>
          <c:explosion val="14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glow" dir="t">
                  <a:rot lat="0" lon="0" rev="6360000"/>
                </a:lightRig>
              </a:scene3d>
              <a:sp3d>
                <a:bevelT w="95250" h="1016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8FD-4367-AC54-70B2356563E7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glow" dir="t">
                  <a:rot lat="0" lon="0" rev="6360000"/>
                </a:lightRig>
              </a:scene3d>
              <a:sp3d>
                <a:bevelT w="95250" h="1016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8FD-4367-AC54-70B2356563E7}"/>
              </c:ext>
            </c:extLst>
          </c:dPt>
          <c:cat>
            <c:strRef>
              <c:f>Лист1!$A$2:$A$3</c:f>
              <c:strCache>
                <c:ptCount val="2"/>
                <c:pt idx="0">
                  <c:v>Муниципальные программы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0.66</c:v>
                </c:pt>
                <c:pt idx="1">
                  <c:v>0.34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FD-4367-AC54-70B2356563E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212 миллионов 500 тысяч 416 рублей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15000"/>
                      <a:satMod val="180000"/>
                    </a:schemeClr>
                  </a:gs>
                  <a:gs pos="50000">
                    <a:schemeClr val="accent1">
                      <a:shade val="45000"/>
                      <a:satMod val="170000"/>
                    </a:schemeClr>
                  </a:gs>
                  <a:gs pos="70000">
                    <a:schemeClr val="accent1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1"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6360000"/>
                </a:lightRig>
              </a:scene3d>
              <a:sp3d prstMaterial="flat">
                <a:bevelT w="95250" h="101600"/>
                <a:contourClr>
                  <a:scrgbClr r="0" g="0" b="0">
                    <a:satMod val="30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D23-462A-801B-4B0FC6D3A7C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15000"/>
                      <a:satMod val="180000"/>
                    </a:schemeClr>
                  </a:gs>
                  <a:gs pos="50000">
                    <a:schemeClr val="accent2">
                      <a:shade val="45000"/>
                      <a:satMod val="170000"/>
                    </a:schemeClr>
                  </a:gs>
                  <a:gs pos="70000">
                    <a:schemeClr val="accent2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2"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6360000"/>
                </a:lightRig>
              </a:scene3d>
              <a:sp3d prstMaterial="flat">
                <a:bevelT w="95250" h="101600"/>
                <a:contourClr>
                  <a:scrgbClr r="0" g="0" b="0">
                    <a:satMod val="30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D23-462A-801B-4B0FC6D3A7CD}"/>
              </c:ext>
            </c:extLst>
          </c:dPt>
          <c:cat>
            <c:strRef>
              <c:f>Лист1!$A$2:$A$3</c:f>
              <c:strCache>
                <c:ptCount val="2"/>
                <c:pt idx="0">
                  <c:v>Муниципальные программы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8FD-4367-AC54-70B2356563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196387216303843E-2"/>
          <c:y val="0.92085775205498943"/>
          <c:w val="0.87814317327981062"/>
          <c:h val="7.0879785288739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7757C5-E793-4DEB-BFF3-4E96B04C40DA}" type="doc">
      <dgm:prSet loTypeId="urn:microsoft.com/office/officeart/2005/8/layout/lProcess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2DBAE7-69AF-4669-A30D-887FB8BDE854}">
      <dgm:prSet phldrT="[Текст]"/>
      <dgm:spPr/>
      <dgm:t>
        <a:bodyPr/>
        <a:lstStyle/>
        <a:p>
          <a:r>
            <a:rPr lang="ru-RU" dirty="0" smtClean="0"/>
            <a:t>Налоговые доходы</a:t>
          </a:r>
          <a:endParaRPr lang="ru-RU" dirty="0"/>
        </a:p>
      </dgm:t>
    </dgm:pt>
    <dgm:pt modelId="{317CBB61-A78B-47EF-B040-8B7CFB75E4D6}" type="parTrans" cxnId="{77DEA1CC-EBA7-4D75-905E-7D0236F263A1}">
      <dgm:prSet/>
      <dgm:spPr/>
      <dgm:t>
        <a:bodyPr/>
        <a:lstStyle/>
        <a:p>
          <a:endParaRPr lang="ru-RU"/>
        </a:p>
      </dgm:t>
    </dgm:pt>
    <dgm:pt modelId="{366CF6FE-FC43-4D5E-B7A9-774C1AA5E18B}" type="sibTrans" cxnId="{77DEA1CC-EBA7-4D75-905E-7D0236F263A1}">
      <dgm:prSet/>
      <dgm:spPr/>
      <dgm:t>
        <a:bodyPr/>
        <a:lstStyle/>
        <a:p>
          <a:endParaRPr lang="ru-RU"/>
        </a:p>
      </dgm:t>
    </dgm:pt>
    <dgm:pt modelId="{24D69744-16F8-4447-9CFA-6BA39D1ACD29}">
      <dgm:prSet phldrT="[Текст]" custT="1"/>
      <dgm:spPr/>
      <dgm:t>
        <a:bodyPr/>
        <a:lstStyle/>
        <a:p>
          <a:r>
            <a:rPr lang="ru-RU" sz="4000" dirty="0" smtClean="0"/>
            <a:t>33,4%</a:t>
          </a:r>
          <a:endParaRPr lang="ru-RU" sz="4000" dirty="0"/>
        </a:p>
      </dgm:t>
    </dgm:pt>
    <dgm:pt modelId="{16553960-66A4-467D-9873-BCC32494CBB3}" type="parTrans" cxnId="{FF66F81D-72AC-43E1-9963-1DF1F2E62696}">
      <dgm:prSet/>
      <dgm:spPr/>
      <dgm:t>
        <a:bodyPr/>
        <a:lstStyle/>
        <a:p>
          <a:endParaRPr lang="ru-RU"/>
        </a:p>
      </dgm:t>
    </dgm:pt>
    <dgm:pt modelId="{D87CD600-B8F9-4D9D-9A34-46DCFD2AD982}" type="sibTrans" cxnId="{FF66F81D-72AC-43E1-9963-1DF1F2E62696}">
      <dgm:prSet/>
      <dgm:spPr/>
      <dgm:t>
        <a:bodyPr/>
        <a:lstStyle/>
        <a:p>
          <a:endParaRPr lang="ru-RU"/>
        </a:p>
      </dgm:t>
    </dgm:pt>
    <dgm:pt modelId="{4BBC1F2A-D6E1-4CDB-BFD1-E5607263DEF8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400" dirty="0" smtClean="0"/>
            <a:t>76 261 580</a:t>
          </a:r>
          <a:endParaRPr lang="ru-RU" sz="2400" dirty="0"/>
        </a:p>
      </dgm:t>
    </dgm:pt>
    <dgm:pt modelId="{ED7D5B3F-A7E2-4DA3-A6A8-D11D30E5BA5C}" type="parTrans" cxnId="{5D752678-28CF-44BE-AE13-5387CC41BE9C}">
      <dgm:prSet/>
      <dgm:spPr/>
      <dgm:t>
        <a:bodyPr/>
        <a:lstStyle/>
        <a:p>
          <a:endParaRPr lang="ru-RU"/>
        </a:p>
      </dgm:t>
    </dgm:pt>
    <dgm:pt modelId="{8D17A90F-0F76-4608-ACCF-8C9FAEE89C28}" type="sibTrans" cxnId="{5D752678-28CF-44BE-AE13-5387CC41BE9C}">
      <dgm:prSet/>
      <dgm:spPr/>
      <dgm:t>
        <a:bodyPr/>
        <a:lstStyle/>
        <a:p>
          <a:endParaRPr lang="ru-RU"/>
        </a:p>
      </dgm:t>
    </dgm:pt>
    <dgm:pt modelId="{43D2EB29-1F3B-4DD4-B0F5-80DA3CBDA732}">
      <dgm:prSet phldrT="[Текст]"/>
      <dgm:spPr/>
      <dgm:t>
        <a:bodyPr/>
        <a:lstStyle/>
        <a:p>
          <a:r>
            <a:rPr lang="ru-RU" dirty="0" smtClean="0"/>
            <a:t>Неналоговые доходы </a:t>
          </a:r>
          <a:endParaRPr lang="ru-RU" dirty="0"/>
        </a:p>
      </dgm:t>
    </dgm:pt>
    <dgm:pt modelId="{4C73E7B1-198C-45E0-8A68-2AB2E92464D3}" type="parTrans" cxnId="{AD399148-04C7-4FFF-A1B1-0B527659F2C2}">
      <dgm:prSet/>
      <dgm:spPr/>
      <dgm:t>
        <a:bodyPr/>
        <a:lstStyle/>
        <a:p>
          <a:endParaRPr lang="ru-RU"/>
        </a:p>
      </dgm:t>
    </dgm:pt>
    <dgm:pt modelId="{4CFF2554-EAC0-4E4C-AD4B-04BF4B9B1FFC}" type="sibTrans" cxnId="{AD399148-04C7-4FFF-A1B1-0B527659F2C2}">
      <dgm:prSet/>
      <dgm:spPr/>
      <dgm:t>
        <a:bodyPr/>
        <a:lstStyle/>
        <a:p>
          <a:endParaRPr lang="ru-RU"/>
        </a:p>
      </dgm:t>
    </dgm:pt>
    <dgm:pt modelId="{92DD2166-127A-40D1-8A3E-D54A8F7B2699}">
      <dgm:prSet phldrT="[Текст]" custT="1"/>
      <dgm:spPr/>
      <dgm:t>
        <a:bodyPr/>
        <a:lstStyle/>
        <a:p>
          <a:r>
            <a:rPr lang="ru-RU" sz="4000" dirty="0" smtClean="0"/>
            <a:t>16,5%</a:t>
          </a:r>
          <a:endParaRPr lang="ru-RU" sz="4000" dirty="0"/>
        </a:p>
      </dgm:t>
    </dgm:pt>
    <dgm:pt modelId="{9AACAE55-7F8F-425B-8CCD-F2798CB90642}" type="parTrans" cxnId="{81754014-4E7F-437D-B4CB-92EFF8715D45}">
      <dgm:prSet/>
      <dgm:spPr/>
      <dgm:t>
        <a:bodyPr/>
        <a:lstStyle/>
        <a:p>
          <a:endParaRPr lang="ru-RU"/>
        </a:p>
      </dgm:t>
    </dgm:pt>
    <dgm:pt modelId="{72F25334-A2E9-43E9-A2BF-5A35A304F66A}" type="sibTrans" cxnId="{81754014-4E7F-437D-B4CB-92EFF8715D45}">
      <dgm:prSet/>
      <dgm:spPr/>
      <dgm:t>
        <a:bodyPr/>
        <a:lstStyle/>
        <a:p>
          <a:endParaRPr lang="ru-RU"/>
        </a:p>
      </dgm:t>
    </dgm:pt>
    <dgm:pt modelId="{E85233C1-F7FE-430F-965E-E6FCC15EB98B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400" dirty="0" smtClean="0"/>
            <a:t>37 595 508</a:t>
          </a:r>
          <a:endParaRPr lang="ru-RU" sz="2400" dirty="0"/>
        </a:p>
      </dgm:t>
    </dgm:pt>
    <dgm:pt modelId="{59D9D17A-2E9E-4604-BB2E-BD1E79FA258C}" type="parTrans" cxnId="{B9CB10DC-293E-44AE-8DB1-A79F5DB5506C}">
      <dgm:prSet/>
      <dgm:spPr/>
      <dgm:t>
        <a:bodyPr/>
        <a:lstStyle/>
        <a:p>
          <a:endParaRPr lang="ru-RU"/>
        </a:p>
      </dgm:t>
    </dgm:pt>
    <dgm:pt modelId="{E21FBEC1-7627-4952-8FE5-657255C3EB98}" type="sibTrans" cxnId="{B9CB10DC-293E-44AE-8DB1-A79F5DB5506C}">
      <dgm:prSet/>
      <dgm:spPr/>
      <dgm:t>
        <a:bodyPr/>
        <a:lstStyle/>
        <a:p>
          <a:endParaRPr lang="ru-RU"/>
        </a:p>
      </dgm:t>
    </dgm:pt>
    <dgm:pt modelId="{D180C69D-13C9-4486-B57E-B05273E7BB4A}">
      <dgm:prSet phldrT="[Текст]"/>
      <dgm:spPr/>
      <dgm:t>
        <a:bodyPr/>
        <a:lstStyle/>
        <a:p>
          <a:r>
            <a:rPr lang="ru-RU" dirty="0" smtClean="0"/>
            <a:t>Безвозмездные поступления</a:t>
          </a:r>
          <a:endParaRPr lang="ru-RU" dirty="0"/>
        </a:p>
      </dgm:t>
    </dgm:pt>
    <dgm:pt modelId="{F61604E7-FA20-4982-9736-D692A53372E0}" type="parTrans" cxnId="{A9E83450-4324-4BDD-9A18-715ACC67D0A6}">
      <dgm:prSet/>
      <dgm:spPr/>
      <dgm:t>
        <a:bodyPr/>
        <a:lstStyle/>
        <a:p>
          <a:endParaRPr lang="ru-RU"/>
        </a:p>
      </dgm:t>
    </dgm:pt>
    <dgm:pt modelId="{FA89D752-DCAD-467E-88E9-6B40F2C73C25}" type="sibTrans" cxnId="{A9E83450-4324-4BDD-9A18-715ACC67D0A6}">
      <dgm:prSet/>
      <dgm:spPr/>
      <dgm:t>
        <a:bodyPr/>
        <a:lstStyle/>
        <a:p>
          <a:endParaRPr lang="ru-RU"/>
        </a:p>
      </dgm:t>
    </dgm:pt>
    <dgm:pt modelId="{E3B7F3A3-39A0-4604-A641-3C9B1B60B361}">
      <dgm:prSet phldrT="[Текст]" custT="1"/>
      <dgm:spPr/>
      <dgm:t>
        <a:bodyPr/>
        <a:lstStyle/>
        <a:p>
          <a:r>
            <a:rPr lang="ru-RU" sz="4000" dirty="0" smtClean="0"/>
            <a:t>50,1%</a:t>
          </a:r>
          <a:endParaRPr lang="ru-RU" sz="4000" dirty="0"/>
        </a:p>
      </dgm:t>
    </dgm:pt>
    <dgm:pt modelId="{287B83E5-E67C-4AE4-B987-C0C90B4EBEA8}" type="parTrans" cxnId="{3E984C39-1BAE-44F1-816E-B73355EFFA26}">
      <dgm:prSet/>
      <dgm:spPr/>
      <dgm:t>
        <a:bodyPr/>
        <a:lstStyle/>
        <a:p>
          <a:endParaRPr lang="ru-RU"/>
        </a:p>
      </dgm:t>
    </dgm:pt>
    <dgm:pt modelId="{6D28E6A1-4FA4-4DCB-8D0D-A84C60BD0EB5}" type="sibTrans" cxnId="{3E984C39-1BAE-44F1-816E-B73355EFFA26}">
      <dgm:prSet/>
      <dgm:spPr/>
      <dgm:t>
        <a:bodyPr/>
        <a:lstStyle/>
        <a:p>
          <a:endParaRPr lang="ru-RU"/>
        </a:p>
      </dgm:t>
    </dgm:pt>
    <dgm:pt modelId="{E76D2AEE-772E-4A73-838C-BC8342C22D2C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400" dirty="0" smtClean="0"/>
            <a:t>114 619 717</a:t>
          </a:r>
          <a:endParaRPr lang="ru-RU" sz="2400" dirty="0"/>
        </a:p>
      </dgm:t>
    </dgm:pt>
    <dgm:pt modelId="{3640EF2B-5B11-4121-A7D4-A784956C7A27}" type="parTrans" cxnId="{900C4D26-28F9-4AA2-91B3-E3B562C819E4}">
      <dgm:prSet/>
      <dgm:spPr/>
      <dgm:t>
        <a:bodyPr/>
        <a:lstStyle/>
        <a:p>
          <a:endParaRPr lang="ru-RU"/>
        </a:p>
      </dgm:t>
    </dgm:pt>
    <dgm:pt modelId="{65F54C3B-A665-41E9-B7F8-51106E40E18F}" type="sibTrans" cxnId="{900C4D26-28F9-4AA2-91B3-E3B562C819E4}">
      <dgm:prSet/>
      <dgm:spPr/>
      <dgm:t>
        <a:bodyPr/>
        <a:lstStyle/>
        <a:p>
          <a:endParaRPr lang="ru-RU"/>
        </a:p>
      </dgm:t>
    </dgm:pt>
    <dgm:pt modelId="{2C65F901-ABC0-46F0-B79C-B86D229921D1}" type="pres">
      <dgm:prSet presAssocID="{AF7757C5-E793-4DEB-BFF3-4E96B04C40D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062FD7-E2BA-4EC0-9189-040AA7080C90}" type="pres">
      <dgm:prSet presAssocID="{4D2DBAE7-69AF-4669-A30D-887FB8BDE854}" presName="compNode" presStyleCnt="0"/>
      <dgm:spPr/>
      <dgm:t>
        <a:bodyPr/>
        <a:lstStyle/>
        <a:p>
          <a:endParaRPr lang="ru-RU"/>
        </a:p>
      </dgm:t>
    </dgm:pt>
    <dgm:pt modelId="{2C89B86F-9BBC-40E4-A350-EC03460A9564}" type="pres">
      <dgm:prSet presAssocID="{4D2DBAE7-69AF-4669-A30D-887FB8BDE854}" presName="aNode" presStyleLbl="bgShp" presStyleIdx="0" presStyleCnt="3" custLinFactNeighborX="-14687" custLinFactNeighborY="-9320"/>
      <dgm:spPr/>
      <dgm:t>
        <a:bodyPr/>
        <a:lstStyle/>
        <a:p>
          <a:endParaRPr lang="ru-RU"/>
        </a:p>
      </dgm:t>
    </dgm:pt>
    <dgm:pt modelId="{574750C2-D432-4DE7-90C3-3DA12B0528F9}" type="pres">
      <dgm:prSet presAssocID="{4D2DBAE7-69AF-4669-A30D-887FB8BDE854}" presName="textNode" presStyleLbl="bgShp" presStyleIdx="0" presStyleCnt="3"/>
      <dgm:spPr/>
      <dgm:t>
        <a:bodyPr/>
        <a:lstStyle/>
        <a:p>
          <a:endParaRPr lang="ru-RU"/>
        </a:p>
      </dgm:t>
    </dgm:pt>
    <dgm:pt modelId="{38EB4C98-7143-4675-AEEB-DFFF29D77C63}" type="pres">
      <dgm:prSet presAssocID="{4D2DBAE7-69AF-4669-A30D-887FB8BDE854}" presName="compChildNode" presStyleCnt="0"/>
      <dgm:spPr/>
      <dgm:t>
        <a:bodyPr/>
        <a:lstStyle/>
        <a:p>
          <a:endParaRPr lang="ru-RU"/>
        </a:p>
      </dgm:t>
    </dgm:pt>
    <dgm:pt modelId="{4874D0FB-B277-4720-8CD6-4584BBE62E87}" type="pres">
      <dgm:prSet presAssocID="{4D2DBAE7-69AF-4669-A30D-887FB8BDE854}" presName="theInnerList" presStyleCnt="0"/>
      <dgm:spPr/>
      <dgm:t>
        <a:bodyPr/>
        <a:lstStyle/>
        <a:p>
          <a:endParaRPr lang="ru-RU"/>
        </a:p>
      </dgm:t>
    </dgm:pt>
    <dgm:pt modelId="{6DBD985E-444D-4EF7-827E-AF87E18A3D8F}" type="pres">
      <dgm:prSet presAssocID="{24D69744-16F8-4447-9CFA-6BA39D1ACD29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F5B52-062F-4A8E-BF52-B7CD668BD366}" type="pres">
      <dgm:prSet presAssocID="{24D69744-16F8-4447-9CFA-6BA39D1ACD29}" presName="aSpace2" presStyleCnt="0"/>
      <dgm:spPr/>
      <dgm:t>
        <a:bodyPr/>
        <a:lstStyle/>
        <a:p>
          <a:endParaRPr lang="ru-RU"/>
        </a:p>
      </dgm:t>
    </dgm:pt>
    <dgm:pt modelId="{9A6B3DB2-62E5-4452-902B-439BEE442221}" type="pres">
      <dgm:prSet presAssocID="{4BBC1F2A-D6E1-4CDB-BFD1-E5607263DEF8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9CAB2-0CA6-4891-9EAE-4BADBDE4FA87}" type="pres">
      <dgm:prSet presAssocID="{4D2DBAE7-69AF-4669-A30D-887FB8BDE854}" presName="aSpace" presStyleCnt="0"/>
      <dgm:spPr/>
      <dgm:t>
        <a:bodyPr/>
        <a:lstStyle/>
        <a:p>
          <a:endParaRPr lang="ru-RU"/>
        </a:p>
      </dgm:t>
    </dgm:pt>
    <dgm:pt modelId="{71C9E057-5EF4-4B68-ADEC-6E297B841E2A}" type="pres">
      <dgm:prSet presAssocID="{43D2EB29-1F3B-4DD4-B0F5-80DA3CBDA732}" presName="compNode" presStyleCnt="0"/>
      <dgm:spPr/>
      <dgm:t>
        <a:bodyPr/>
        <a:lstStyle/>
        <a:p>
          <a:endParaRPr lang="ru-RU"/>
        </a:p>
      </dgm:t>
    </dgm:pt>
    <dgm:pt modelId="{25B2D81E-565A-4612-9BC0-134AE237CD7B}" type="pres">
      <dgm:prSet presAssocID="{43D2EB29-1F3B-4DD4-B0F5-80DA3CBDA732}" presName="aNode" presStyleLbl="bgShp" presStyleIdx="1" presStyleCnt="3"/>
      <dgm:spPr/>
      <dgm:t>
        <a:bodyPr/>
        <a:lstStyle/>
        <a:p>
          <a:endParaRPr lang="ru-RU"/>
        </a:p>
      </dgm:t>
    </dgm:pt>
    <dgm:pt modelId="{3042A6DE-C33D-4AFA-8206-79405A91C7A1}" type="pres">
      <dgm:prSet presAssocID="{43D2EB29-1F3B-4DD4-B0F5-80DA3CBDA732}" presName="textNode" presStyleLbl="bgShp" presStyleIdx="1" presStyleCnt="3"/>
      <dgm:spPr/>
      <dgm:t>
        <a:bodyPr/>
        <a:lstStyle/>
        <a:p>
          <a:endParaRPr lang="ru-RU"/>
        </a:p>
      </dgm:t>
    </dgm:pt>
    <dgm:pt modelId="{AFC43845-FD34-449B-944A-AF53C7356381}" type="pres">
      <dgm:prSet presAssocID="{43D2EB29-1F3B-4DD4-B0F5-80DA3CBDA732}" presName="compChildNode" presStyleCnt="0"/>
      <dgm:spPr/>
      <dgm:t>
        <a:bodyPr/>
        <a:lstStyle/>
        <a:p>
          <a:endParaRPr lang="ru-RU"/>
        </a:p>
      </dgm:t>
    </dgm:pt>
    <dgm:pt modelId="{5E47B6B9-62D7-4186-8387-9301BD2D38C0}" type="pres">
      <dgm:prSet presAssocID="{43D2EB29-1F3B-4DD4-B0F5-80DA3CBDA732}" presName="theInnerList" presStyleCnt="0"/>
      <dgm:spPr/>
      <dgm:t>
        <a:bodyPr/>
        <a:lstStyle/>
        <a:p>
          <a:endParaRPr lang="ru-RU"/>
        </a:p>
      </dgm:t>
    </dgm:pt>
    <dgm:pt modelId="{BF09341A-D17E-4D8E-9114-634D26E41253}" type="pres">
      <dgm:prSet presAssocID="{92DD2166-127A-40D1-8A3E-D54A8F7B2699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CD5DB-7DA2-4668-9C2A-43C7CFBB46CF}" type="pres">
      <dgm:prSet presAssocID="{92DD2166-127A-40D1-8A3E-D54A8F7B2699}" presName="aSpace2" presStyleCnt="0"/>
      <dgm:spPr/>
      <dgm:t>
        <a:bodyPr/>
        <a:lstStyle/>
        <a:p>
          <a:endParaRPr lang="ru-RU"/>
        </a:p>
      </dgm:t>
    </dgm:pt>
    <dgm:pt modelId="{0310C956-A73D-4ED5-9950-30F08E455622}" type="pres">
      <dgm:prSet presAssocID="{E85233C1-F7FE-430F-965E-E6FCC15EB98B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50A94-DF57-4260-BFFB-DB81A85B76F3}" type="pres">
      <dgm:prSet presAssocID="{43D2EB29-1F3B-4DD4-B0F5-80DA3CBDA732}" presName="aSpace" presStyleCnt="0"/>
      <dgm:spPr/>
      <dgm:t>
        <a:bodyPr/>
        <a:lstStyle/>
        <a:p>
          <a:endParaRPr lang="ru-RU"/>
        </a:p>
      </dgm:t>
    </dgm:pt>
    <dgm:pt modelId="{DDD70D46-3B03-4BAA-B7EF-DCA5E20589F6}" type="pres">
      <dgm:prSet presAssocID="{D180C69D-13C9-4486-B57E-B05273E7BB4A}" presName="compNode" presStyleCnt="0"/>
      <dgm:spPr/>
      <dgm:t>
        <a:bodyPr/>
        <a:lstStyle/>
        <a:p>
          <a:endParaRPr lang="ru-RU"/>
        </a:p>
      </dgm:t>
    </dgm:pt>
    <dgm:pt modelId="{5F889602-9B8C-4369-BA2B-AC4AC7BDA949}" type="pres">
      <dgm:prSet presAssocID="{D180C69D-13C9-4486-B57E-B05273E7BB4A}" presName="aNode" presStyleLbl="bgShp" presStyleIdx="2" presStyleCnt="3"/>
      <dgm:spPr/>
      <dgm:t>
        <a:bodyPr/>
        <a:lstStyle/>
        <a:p>
          <a:endParaRPr lang="ru-RU"/>
        </a:p>
      </dgm:t>
    </dgm:pt>
    <dgm:pt modelId="{50377EA2-A8C8-4EEE-9913-5E1E1C46EF56}" type="pres">
      <dgm:prSet presAssocID="{D180C69D-13C9-4486-B57E-B05273E7BB4A}" presName="textNode" presStyleLbl="bgShp" presStyleIdx="2" presStyleCnt="3"/>
      <dgm:spPr/>
      <dgm:t>
        <a:bodyPr/>
        <a:lstStyle/>
        <a:p>
          <a:endParaRPr lang="ru-RU"/>
        </a:p>
      </dgm:t>
    </dgm:pt>
    <dgm:pt modelId="{F80375BC-41CA-4DDB-A298-E56355E01F40}" type="pres">
      <dgm:prSet presAssocID="{D180C69D-13C9-4486-B57E-B05273E7BB4A}" presName="compChildNode" presStyleCnt="0"/>
      <dgm:spPr/>
      <dgm:t>
        <a:bodyPr/>
        <a:lstStyle/>
        <a:p>
          <a:endParaRPr lang="ru-RU"/>
        </a:p>
      </dgm:t>
    </dgm:pt>
    <dgm:pt modelId="{A7B6BA0D-D212-419E-A971-052EB4ED65FB}" type="pres">
      <dgm:prSet presAssocID="{D180C69D-13C9-4486-B57E-B05273E7BB4A}" presName="theInnerList" presStyleCnt="0"/>
      <dgm:spPr/>
      <dgm:t>
        <a:bodyPr/>
        <a:lstStyle/>
        <a:p>
          <a:endParaRPr lang="ru-RU"/>
        </a:p>
      </dgm:t>
    </dgm:pt>
    <dgm:pt modelId="{0733F676-830F-4466-8525-72D40E2BCB98}" type="pres">
      <dgm:prSet presAssocID="{E3B7F3A3-39A0-4604-A641-3C9B1B60B361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746A7B-6109-4726-96DD-7D0A01E56F05}" type="pres">
      <dgm:prSet presAssocID="{E3B7F3A3-39A0-4604-A641-3C9B1B60B361}" presName="aSpace2" presStyleCnt="0"/>
      <dgm:spPr/>
      <dgm:t>
        <a:bodyPr/>
        <a:lstStyle/>
        <a:p>
          <a:endParaRPr lang="ru-RU"/>
        </a:p>
      </dgm:t>
    </dgm:pt>
    <dgm:pt modelId="{CED76DE5-6BCF-424E-B8A4-034083E99C85}" type="pres">
      <dgm:prSet presAssocID="{E76D2AEE-772E-4A73-838C-BC8342C22D2C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B105D6-7633-4253-A29F-006A6D456832}" type="presOf" srcId="{E3B7F3A3-39A0-4604-A641-3C9B1B60B361}" destId="{0733F676-830F-4466-8525-72D40E2BCB98}" srcOrd="0" destOrd="0" presId="urn:microsoft.com/office/officeart/2005/8/layout/lProcess2"/>
    <dgm:cxn modelId="{30A44EBB-3C91-4DAD-85EB-B8CD580DE03A}" type="presOf" srcId="{4D2DBAE7-69AF-4669-A30D-887FB8BDE854}" destId="{574750C2-D432-4DE7-90C3-3DA12B0528F9}" srcOrd="1" destOrd="0" presId="urn:microsoft.com/office/officeart/2005/8/layout/lProcess2"/>
    <dgm:cxn modelId="{B46750F7-07C5-4AC1-B181-BA7E5958D871}" type="presOf" srcId="{43D2EB29-1F3B-4DD4-B0F5-80DA3CBDA732}" destId="{3042A6DE-C33D-4AFA-8206-79405A91C7A1}" srcOrd="1" destOrd="0" presId="urn:microsoft.com/office/officeart/2005/8/layout/lProcess2"/>
    <dgm:cxn modelId="{81D38D49-29EE-45CF-BBE6-E01ACFEFEF6C}" type="presOf" srcId="{92DD2166-127A-40D1-8A3E-D54A8F7B2699}" destId="{BF09341A-D17E-4D8E-9114-634D26E41253}" srcOrd="0" destOrd="0" presId="urn:microsoft.com/office/officeart/2005/8/layout/lProcess2"/>
    <dgm:cxn modelId="{E6E6E00A-D2D9-45E7-9C0D-C6AC98FB2F79}" type="presOf" srcId="{43D2EB29-1F3B-4DD4-B0F5-80DA3CBDA732}" destId="{25B2D81E-565A-4612-9BC0-134AE237CD7B}" srcOrd="0" destOrd="0" presId="urn:microsoft.com/office/officeart/2005/8/layout/lProcess2"/>
    <dgm:cxn modelId="{7672F118-0055-477B-8AC6-C9A71CCE1B3D}" type="presOf" srcId="{4D2DBAE7-69AF-4669-A30D-887FB8BDE854}" destId="{2C89B86F-9BBC-40E4-A350-EC03460A9564}" srcOrd="0" destOrd="0" presId="urn:microsoft.com/office/officeart/2005/8/layout/lProcess2"/>
    <dgm:cxn modelId="{11F81CB6-7FA7-4227-AC8B-DD238BC7E0E7}" type="presOf" srcId="{AF7757C5-E793-4DEB-BFF3-4E96B04C40DA}" destId="{2C65F901-ABC0-46F0-B79C-B86D229921D1}" srcOrd="0" destOrd="0" presId="urn:microsoft.com/office/officeart/2005/8/layout/lProcess2"/>
    <dgm:cxn modelId="{900C4D26-28F9-4AA2-91B3-E3B562C819E4}" srcId="{D180C69D-13C9-4486-B57E-B05273E7BB4A}" destId="{E76D2AEE-772E-4A73-838C-BC8342C22D2C}" srcOrd="1" destOrd="0" parTransId="{3640EF2B-5B11-4121-A7D4-A784956C7A27}" sibTransId="{65F54C3B-A665-41E9-B7F8-51106E40E18F}"/>
    <dgm:cxn modelId="{195A97FD-9A4A-48D2-8F45-9CE2FD74987B}" type="presOf" srcId="{4BBC1F2A-D6E1-4CDB-BFD1-E5607263DEF8}" destId="{9A6B3DB2-62E5-4452-902B-439BEE442221}" srcOrd="0" destOrd="0" presId="urn:microsoft.com/office/officeart/2005/8/layout/lProcess2"/>
    <dgm:cxn modelId="{9477FD51-F748-4465-B109-243B4C377653}" type="presOf" srcId="{D180C69D-13C9-4486-B57E-B05273E7BB4A}" destId="{5F889602-9B8C-4369-BA2B-AC4AC7BDA949}" srcOrd="0" destOrd="0" presId="urn:microsoft.com/office/officeart/2005/8/layout/lProcess2"/>
    <dgm:cxn modelId="{81754014-4E7F-437D-B4CB-92EFF8715D45}" srcId="{43D2EB29-1F3B-4DD4-B0F5-80DA3CBDA732}" destId="{92DD2166-127A-40D1-8A3E-D54A8F7B2699}" srcOrd="0" destOrd="0" parTransId="{9AACAE55-7F8F-425B-8CCD-F2798CB90642}" sibTransId="{72F25334-A2E9-43E9-A2BF-5A35A304F66A}"/>
    <dgm:cxn modelId="{2BC74509-BCDD-4944-AC0B-6CFC58CBD975}" type="presOf" srcId="{E85233C1-F7FE-430F-965E-E6FCC15EB98B}" destId="{0310C956-A73D-4ED5-9950-30F08E455622}" srcOrd="0" destOrd="0" presId="urn:microsoft.com/office/officeart/2005/8/layout/lProcess2"/>
    <dgm:cxn modelId="{696E22B0-9B48-4E92-8D25-C4174F9EB17D}" type="presOf" srcId="{24D69744-16F8-4447-9CFA-6BA39D1ACD29}" destId="{6DBD985E-444D-4EF7-827E-AF87E18A3D8F}" srcOrd="0" destOrd="0" presId="urn:microsoft.com/office/officeart/2005/8/layout/lProcess2"/>
    <dgm:cxn modelId="{B9CB10DC-293E-44AE-8DB1-A79F5DB5506C}" srcId="{43D2EB29-1F3B-4DD4-B0F5-80DA3CBDA732}" destId="{E85233C1-F7FE-430F-965E-E6FCC15EB98B}" srcOrd="1" destOrd="0" parTransId="{59D9D17A-2E9E-4604-BB2E-BD1E79FA258C}" sibTransId="{E21FBEC1-7627-4952-8FE5-657255C3EB98}"/>
    <dgm:cxn modelId="{80DD0A4B-3B30-487B-A13A-609191D3A511}" type="presOf" srcId="{D180C69D-13C9-4486-B57E-B05273E7BB4A}" destId="{50377EA2-A8C8-4EEE-9913-5E1E1C46EF56}" srcOrd="1" destOrd="0" presId="urn:microsoft.com/office/officeart/2005/8/layout/lProcess2"/>
    <dgm:cxn modelId="{AD399148-04C7-4FFF-A1B1-0B527659F2C2}" srcId="{AF7757C5-E793-4DEB-BFF3-4E96B04C40DA}" destId="{43D2EB29-1F3B-4DD4-B0F5-80DA3CBDA732}" srcOrd="1" destOrd="0" parTransId="{4C73E7B1-198C-45E0-8A68-2AB2E92464D3}" sibTransId="{4CFF2554-EAC0-4E4C-AD4B-04BF4B9B1FFC}"/>
    <dgm:cxn modelId="{3E984C39-1BAE-44F1-816E-B73355EFFA26}" srcId="{D180C69D-13C9-4486-B57E-B05273E7BB4A}" destId="{E3B7F3A3-39A0-4604-A641-3C9B1B60B361}" srcOrd="0" destOrd="0" parTransId="{287B83E5-E67C-4AE4-B987-C0C90B4EBEA8}" sibTransId="{6D28E6A1-4FA4-4DCB-8D0D-A84C60BD0EB5}"/>
    <dgm:cxn modelId="{77DEA1CC-EBA7-4D75-905E-7D0236F263A1}" srcId="{AF7757C5-E793-4DEB-BFF3-4E96B04C40DA}" destId="{4D2DBAE7-69AF-4669-A30D-887FB8BDE854}" srcOrd="0" destOrd="0" parTransId="{317CBB61-A78B-47EF-B040-8B7CFB75E4D6}" sibTransId="{366CF6FE-FC43-4D5E-B7A9-774C1AA5E18B}"/>
    <dgm:cxn modelId="{A9E83450-4324-4BDD-9A18-715ACC67D0A6}" srcId="{AF7757C5-E793-4DEB-BFF3-4E96B04C40DA}" destId="{D180C69D-13C9-4486-B57E-B05273E7BB4A}" srcOrd="2" destOrd="0" parTransId="{F61604E7-FA20-4982-9736-D692A53372E0}" sibTransId="{FA89D752-DCAD-467E-88E9-6B40F2C73C25}"/>
    <dgm:cxn modelId="{5D752678-28CF-44BE-AE13-5387CC41BE9C}" srcId="{4D2DBAE7-69AF-4669-A30D-887FB8BDE854}" destId="{4BBC1F2A-D6E1-4CDB-BFD1-E5607263DEF8}" srcOrd="1" destOrd="0" parTransId="{ED7D5B3F-A7E2-4DA3-A6A8-D11D30E5BA5C}" sibTransId="{8D17A90F-0F76-4608-ACCF-8C9FAEE89C28}"/>
    <dgm:cxn modelId="{FF66F81D-72AC-43E1-9963-1DF1F2E62696}" srcId="{4D2DBAE7-69AF-4669-A30D-887FB8BDE854}" destId="{24D69744-16F8-4447-9CFA-6BA39D1ACD29}" srcOrd="0" destOrd="0" parTransId="{16553960-66A4-467D-9873-BCC32494CBB3}" sibTransId="{D87CD600-B8F9-4D9D-9A34-46DCFD2AD982}"/>
    <dgm:cxn modelId="{694ADE04-0128-428E-A710-8880D57B0E84}" type="presOf" srcId="{E76D2AEE-772E-4A73-838C-BC8342C22D2C}" destId="{CED76DE5-6BCF-424E-B8A4-034083E99C85}" srcOrd="0" destOrd="0" presId="urn:microsoft.com/office/officeart/2005/8/layout/lProcess2"/>
    <dgm:cxn modelId="{DD54E887-C611-42DC-BBFE-0C69F3B60503}" type="presParOf" srcId="{2C65F901-ABC0-46F0-B79C-B86D229921D1}" destId="{6E062FD7-E2BA-4EC0-9189-040AA7080C90}" srcOrd="0" destOrd="0" presId="urn:microsoft.com/office/officeart/2005/8/layout/lProcess2"/>
    <dgm:cxn modelId="{78569748-FFB1-4A2F-89D1-D9AC04CF3CD3}" type="presParOf" srcId="{6E062FD7-E2BA-4EC0-9189-040AA7080C90}" destId="{2C89B86F-9BBC-40E4-A350-EC03460A9564}" srcOrd="0" destOrd="0" presId="urn:microsoft.com/office/officeart/2005/8/layout/lProcess2"/>
    <dgm:cxn modelId="{960D6A5A-8818-4AF3-BACA-EB6626C785F8}" type="presParOf" srcId="{6E062FD7-E2BA-4EC0-9189-040AA7080C90}" destId="{574750C2-D432-4DE7-90C3-3DA12B0528F9}" srcOrd="1" destOrd="0" presId="urn:microsoft.com/office/officeart/2005/8/layout/lProcess2"/>
    <dgm:cxn modelId="{F00CC844-BF1A-4D3E-AB94-FF28E2507B6A}" type="presParOf" srcId="{6E062FD7-E2BA-4EC0-9189-040AA7080C90}" destId="{38EB4C98-7143-4675-AEEB-DFFF29D77C63}" srcOrd="2" destOrd="0" presId="urn:microsoft.com/office/officeart/2005/8/layout/lProcess2"/>
    <dgm:cxn modelId="{18EDA4A1-19AB-4472-9630-56A98AC0CB81}" type="presParOf" srcId="{38EB4C98-7143-4675-AEEB-DFFF29D77C63}" destId="{4874D0FB-B277-4720-8CD6-4584BBE62E87}" srcOrd="0" destOrd="0" presId="urn:microsoft.com/office/officeart/2005/8/layout/lProcess2"/>
    <dgm:cxn modelId="{AA47AC4F-62A8-46AF-9303-66618F68639F}" type="presParOf" srcId="{4874D0FB-B277-4720-8CD6-4584BBE62E87}" destId="{6DBD985E-444D-4EF7-827E-AF87E18A3D8F}" srcOrd="0" destOrd="0" presId="urn:microsoft.com/office/officeart/2005/8/layout/lProcess2"/>
    <dgm:cxn modelId="{CEA9A968-E739-4EF1-BB9D-4C3069D9E9CF}" type="presParOf" srcId="{4874D0FB-B277-4720-8CD6-4584BBE62E87}" destId="{4DFF5B52-062F-4A8E-BF52-B7CD668BD366}" srcOrd="1" destOrd="0" presId="urn:microsoft.com/office/officeart/2005/8/layout/lProcess2"/>
    <dgm:cxn modelId="{7BA60CBE-6E0E-4FA7-9D59-C68D8103D381}" type="presParOf" srcId="{4874D0FB-B277-4720-8CD6-4584BBE62E87}" destId="{9A6B3DB2-62E5-4452-902B-439BEE442221}" srcOrd="2" destOrd="0" presId="urn:microsoft.com/office/officeart/2005/8/layout/lProcess2"/>
    <dgm:cxn modelId="{B3244450-7CC1-4F6D-8392-99B76FC3D805}" type="presParOf" srcId="{2C65F901-ABC0-46F0-B79C-B86D229921D1}" destId="{63F9CAB2-0CA6-4891-9EAE-4BADBDE4FA87}" srcOrd="1" destOrd="0" presId="urn:microsoft.com/office/officeart/2005/8/layout/lProcess2"/>
    <dgm:cxn modelId="{366DEEDC-27EB-4927-BF18-A8D8BDD9226D}" type="presParOf" srcId="{2C65F901-ABC0-46F0-B79C-B86D229921D1}" destId="{71C9E057-5EF4-4B68-ADEC-6E297B841E2A}" srcOrd="2" destOrd="0" presId="urn:microsoft.com/office/officeart/2005/8/layout/lProcess2"/>
    <dgm:cxn modelId="{4A80DA19-798F-45CC-9F14-8BA706FA47D8}" type="presParOf" srcId="{71C9E057-5EF4-4B68-ADEC-6E297B841E2A}" destId="{25B2D81E-565A-4612-9BC0-134AE237CD7B}" srcOrd="0" destOrd="0" presId="urn:microsoft.com/office/officeart/2005/8/layout/lProcess2"/>
    <dgm:cxn modelId="{FC5A59F9-8C92-4BFF-9636-8501C2E622E7}" type="presParOf" srcId="{71C9E057-5EF4-4B68-ADEC-6E297B841E2A}" destId="{3042A6DE-C33D-4AFA-8206-79405A91C7A1}" srcOrd="1" destOrd="0" presId="urn:microsoft.com/office/officeart/2005/8/layout/lProcess2"/>
    <dgm:cxn modelId="{A68FA82B-E484-4E0B-9DC7-C6C90F154F6D}" type="presParOf" srcId="{71C9E057-5EF4-4B68-ADEC-6E297B841E2A}" destId="{AFC43845-FD34-449B-944A-AF53C7356381}" srcOrd="2" destOrd="0" presId="urn:microsoft.com/office/officeart/2005/8/layout/lProcess2"/>
    <dgm:cxn modelId="{4054B992-C76D-4A2C-8C16-051898C6CA96}" type="presParOf" srcId="{AFC43845-FD34-449B-944A-AF53C7356381}" destId="{5E47B6B9-62D7-4186-8387-9301BD2D38C0}" srcOrd="0" destOrd="0" presId="urn:microsoft.com/office/officeart/2005/8/layout/lProcess2"/>
    <dgm:cxn modelId="{E87BE826-59FF-4B06-AE4D-1B26B432CE99}" type="presParOf" srcId="{5E47B6B9-62D7-4186-8387-9301BD2D38C0}" destId="{BF09341A-D17E-4D8E-9114-634D26E41253}" srcOrd="0" destOrd="0" presId="urn:microsoft.com/office/officeart/2005/8/layout/lProcess2"/>
    <dgm:cxn modelId="{8506B211-A716-4FC4-A86E-68C54033A3F6}" type="presParOf" srcId="{5E47B6B9-62D7-4186-8387-9301BD2D38C0}" destId="{421CD5DB-7DA2-4668-9C2A-43C7CFBB46CF}" srcOrd="1" destOrd="0" presId="urn:microsoft.com/office/officeart/2005/8/layout/lProcess2"/>
    <dgm:cxn modelId="{1F322661-B037-47EA-A344-5DA70EEE5DEF}" type="presParOf" srcId="{5E47B6B9-62D7-4186-8387-9301BD2D38C0}" destId="{0310C956-A73D-4ED5-9950-30F08E455622}" srcOrd="2" destOrd="0" presId="urn:microsoft.com/office/officeart/2005/8/layout/lProcess2"/>
    <dgm:cxn modelId="{8510710F-AA89-4232-80EB-CFC8F59E4BBB}" type="presParOf" srcId="{2C65F901-ABC0-46F0-B79C-B86D229921D1}" destId="{79450A94-DF57-4260-BFFB-DB81A85B76F3}" srcOrd="3" destOrd="0" presId="urn:microsoft.com/office/officeart/2005/8/layout/lProcess2"/>
    <dgm:cxn modelId="{6B2E7C5D-8483-48F8-85BB-F871ED0E537A}" type="presParOf" srcId="{2C65F901-ABC0-46F0-B79C-B86D229921D1}" destId="{DDD70D46-3B03-4BAA-B7EF-DCA5E20589F6}" srcOrd="4" destOrd="0" presId="urn:microsoft.com/office/officeart/2005/8/layout/lProcess2"/>
    <dgm:cxn modelId="{E828ED43-A35D-4E03-97E8-F236834F5804}" type="presParOf" srcId="{DDD70D46-3B03-4BAA-B7EF-DCA5E20589F6}" destId="{5F889602-9B8C-4369-BA2B-AC4AC7BDA949}" srcOrd="0" destOrd="0" presId="urn:microsoft.com/office/officeart/2005/8/layout/lProcess2"/>
    <dgm:cxn modelId="{EB50132E-B32F-47A4-8728-B92D9BE88884}" type="presParOf" srcId="{DDD70D46-3B03-4BAA-B7EF-DCA5E20589F6}" destId="{50377EA2-A8C8-4EEE-9913-5E1E1C46EF56}" srcOrd="1" destOrd="0" presId="urn:microsoft.com/office/officeart/2005/8/layout/lProcess2"/>
    <dgm:cxn modelId="{0C09D56B-B4C2-4806-9136-F46F95949C71}" type="presParOf" srcId="{DDD70D46-3B03-4BAA-B7EF-DCA5E20589F6}" destId="{F80375BC-41CA-4DDB-A298-E56355E01F40}" srcOrd="2" destOrd="0" presId="urn:microsoft.com/office/officeart/2005/8/layout/lProcess2"/>
    <dgm:cxn modelId="{59017FE6-31D7-496E-A579-9F6F37882BDC}" type="presParOf" srcId="{F80375BC-41CA-4DDB-A298-E56355E01F40}" destId="{A7B6BA0D-D212-419E-A971-052EB4ED65FB}" srcOrd="0" destOrd="0" presId="urn:microsoft.com/office/officeart/2005/8/layout/lProcess2"/>
    <dgm:cxn modelId="{649CAD73-9555-4B7D-9685-106B881AEC4A}" type="presParOf" srcId="{A7B6BA0D-D212-419E-A971-052EB4ED65FB}" destId="{0733F676-830F-4466-8525-72D40E2BCB98}" srcOrd="0" destOrd="0" presId="urn:microsoft.com/office/officeart/2005/8/layout/lProcess2"/>
    <dgm:cxn modelId="{A734B4A4-9A48-46EC-A270-116CB9FA040A}" type="presParOf" srcId="{A7B6BA0D-D212-419E-A971-052EB4ED65FB}" destId="{B6746A7B-6109-4726-96DD-7D0A01E56F05}" srcOrd="1" destOrd="0" presId="urn:microsoft.com/office/officeart/2005/8/layout/lProcess2"/>
    <dgm:cxn modelId="{331167FF-BE0D-403E-B9ED-09DFEEDE94B6}" type="presParOf" srcId="{A7B6BA0D-D212-419E-A971-052EB4ED65FB}" destId="{CED76DE5-6BCF-424E-B8A4-034083E99C8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0.05134</cdr:x>
      <cdr:y>0.80463</cdr:y>
    </cdr:from>
    <cdr:to>
      <cdr:x>0.21383</cdr:x>
      <cdr:y>0.91958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32296" y="5040411"/>
          <a:ext cx="1368152" cy="7200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0.07697</cdr:x>
      <cdr:y>0.80465</cdr:y>
    </cdr:from>
    <cdr:to>
      <cdr:x>0.23945</cdr:x>
      <cdr:y>0.95409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648072" y="5040560"/>
          <a:ext cx="1368152" cy="9361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0.05131</cdr:x>
      <cdr:y>0.81615</cdr:y>
    </cdr:from>
    <cdr:to>
      <cdr:x>0.24801</cdr:x>
      <cdr:y>0.96558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32048" y="5112568"/>
          <a:ext cx="1656184" cy="9361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0.35972</cdr:x>
      <cdr:y>0.05128</cdr:y>
    </cdr:from>
    <cdr:to>
      <cdr:x>0.35972</cdr:x>
      <cdr:y>0.63824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V="1">
          <a:off x="1269321" y="144016"/>
          <a:ext cx="0" cy="164836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  <a:scene3d xmlns:a="http://schemas.openxmlformats.org/drawingml/2006/main">
          <a:camera prst="orthographicFront">
            <a:rot lat="2400000" lon="0" rev="19200000"/>
          </a:camera>
          <a:lightRig rig="threePt" dir="t"/>
        </a:scene3d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0.06242</cdr:x>
      <cdr:y>0.11075</cdr:y>
    </cdr:from>
    <cdr:to>
      <cdr:x>0.3954</cdr:x>
      <cdr:y>0.34152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3291" y="295065"/>
          <a:ext cx="1031093" cy="6148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bg2">
                  <a:lumMod val="25000"/>
                </a:schemeClr>
              </a:solidFill>
            </a:rPr>
            <a:t>3 104,2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bg2">
                  <a:lumMod val="25000"/>
                </a:schemeClr>
              </a:solidFill>
            </a:rPr>
            <a:t>тыс.руб</a:t>
          </a:r>
          <a:r>
            <a:rPr lang="ru-RU" sz="1600" b="1" dirty="0" smtClean="0"/>
            <a:t>.</a:t>
          </a:r>
          <a:endParaRPr lang="ru-RU" sz="16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0.59952</cdr:x>
      <cdr:y>0.0441</cdr:y>
    </cdr:from>
    <cdr:to>
      <cdr:x>0.59952</cdr:x>
      <cdr:y>0.27895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 flipV="1">
          <a:off x="2978410" y="216373"/>
          <a:ext cx="0" cy="1152128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triangle"/>
        </a:ln>
        <a:scene3d xmlns:a="http://schemas.openxmlformats.org/drawingml/2006/main">
          <a:camera prst="orthographicFront">
            <a:rot lat="0" lon="0" rev="16200000"/>
          </a:camera>
          <a:lightRig rig="threePt" dir="t"/>
        </a:scene3d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0.62102</cdr:x>
      <cdr:y>0.23853</cdr:y>
    </cdr:from>
    <cdr:to>
      <cdr:x>0.62309</cdr:x>
      <cdr:y>0.52697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 flipH="1">
          <a:off x="2906266" y="1236752"/>
          <a:ext cx="9687" cy="1495539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triangle"/>
        </a:ln>
        <a:scene3d xmlns:a="http://schemas.openxmlformats.org/drawingml/2006/main">
          <a:camera prst="orthographicFront">
            <a:rot lat="0" lon="0" rev="16200000"/>
          </a:camera>
          <a:lightRig rig="threePt" dir="t"/>
        </a:scene3d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0.60563</cdr:x>
      <cdr:y>0.47155</cdr:y>
    </cdr:from>
    <cdr:to>
      <cdr:x>0.60563</cdr:x>
      <cdr:y>0.7769</cdr:y>
    </cdr:to>
    <cdr:cxnSp macro="">
      <cdr:nvCxnSpPr>
        <cdr:cNvPr id="11" name="Прямая со стрелкой 10"/>
        <cdr:cNvCxnSpPr/>
      </cdr:nvCxnSpPr>
      <cdr:spPr>
        <a:xfrm xmlns:a="http://schemas.openxmlformats.org/drawingml/2006/main">
          <a:off x="2834258" y="2444953"/>
          <a:ext cx="0" cy="1583217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triangle"/>
        </a:ln>
        <a:scene3d xmlns:a="http://schemas.openxmlformats.org/drawingml/2006/main">
          <a:camera prst="orthographicFront">
            <a:rot lat="0" lon="0" rev="16200000"/>
          </a:camera>
          <a:lightRig rig="threePt" dir="t"/>
        </a:scene3d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0.77489</cdr:x>
      <cdr:y>0.49835</cdr:y>
    </cdr:from>
    <cdr:to>
      <cdr:x>1</cdr:x>
      <cdr:y>0.62335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3626340" y="2583906"/>
          <a:ext cx="1053473" cy="6481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667,2</a:t>
          </a:r>
        </a:p>
        <a:p xmlns:a="http://schemas.openxmlformats.org/drawingml/2006/main">
          <a:pPr algn="ctr"/>
          <a:r>
            <a:rPr lang="ru-RU" sz="1600" b="1" dirty="0" smtClean="0"/>
            <a:t>тыс. руб.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0.79993</cdr:x>
      <cdr:y>0.31641</cdr:y>
    </cdr:from>
    <cdr:to>
      <cdr:x>1</cdr:x>
      <cdr:y>0.43813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3974037" y="1552322"/>
          <a:ext cx="993944" cy="5971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16 490,8 тыс.руб.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0.77345</cdr:x>
      <cdr:y>0.0822</cdr:y>
    </cdr:from>
    <cdr:to>
      <cdr:x>0.97638</cdr:x>
      <cdr:y>0.21916</cdr:y>
    </cdr:to>
    <cdr:sp macro="" textlink="">
      <cdr:nvSpPr>
        <cdr:cNvPr id="26" name="TextBox 25"/>
        <cdr:cNvSpPr txBox="1"/>
      </cdr:nvSpPr>
      <cdr:spPr>
        <a:xfrm xmlns:a="http://schemas.openxmlformats.org/drawingml/2006/main">
          <a:off x="3842506" y="403269"/>
          <a:ext cx="1008153" cy="6719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169,0</a:t>
          </a:r>
        </a:p>
        <a:p xmlns:a="http://schemas.openxmlformats.org/drawingml/2006/main">
          <a:pPr algn="ctr"/>
          <a:r>
            <a:rPr lang="ru-RU" sz="1600" b="1" dirty="0" smtClean="0"/>
            <a:t>тыс.руб.</a:t>
          </a:r>
          <a:endParaRPr lang="ru-RU" sz="16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0.47314</cdr:x>
      <cdr:y>0.01194</cdr:y>
    </cdr:from>
    <cdr:to>
      <cdr:x>0.71086</cdr:x>
      <cdr:y>0.13769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78336" y="58542"/>
          <a:ext cx="1044178" cy="6167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12,3</a:t>
          </a:r>
        </a:p>
        <a:p xmlns:a="http://schemas.openxmlformats.org/drawingml/2006/main">
          <a:pPr algn="ctr"/>
          <a:r>
            <a:rPr lang="ru-RU" sz="1600" b="1" dirty="0" smtClean="0"/>
            <a:t>тыс. руб.</a:t>
          </a:r>
          <a:endParaRPr lang="ru-RU" sz="16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0.28691</cdr:x>
      <cdr:y>0.41176</cdr:y>
    </cdr:from>
    <cdr:to>
      <cdr:x>0.46294</cdr:x>
      <cdr:y>0.55231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230016" y="2016224"/>
          <a:ext cx="1368176" cy="6882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3600" b="1" dirty="0" smtClean="0">
              <a:solidFill>
                <a:schemeClr val="tx1"/>
              </a:solidFill>
              <a:effectLst/>
            </a:rPr>
            <a:t>66 %</a:t>
          </a:r>
          <a:endParaRPr lang="ru-RU" sz="3600" b="1" dirty="0"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0.80882</cdr:y>
    </cdr:from>
    <cdr:to>
      <cdr:x>0.61117</cdr:x>
      <cdr:y>0.89706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0" y="3960423"/>
          <a:ext cx="4750296" cy="4320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</a:rPr>
            <a:t>148 миллионов 319 тысяч 446 рублей</a:t>
          </a:r>
          <a:endParaRPr lang="ru-RU" sz="2000" b="1" dirty="0">
            <a:solidFill>
              <a:schemeClr val="tx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0.56302</cdr:x>
      <cdr:y>0.30986</cdr:y>
    </cdr:from>
    <cdr:to>
      <cdr:x>0.71428</cdr:x>
      <cdr:y>0.43662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824536" y="1584176"/>
          <a:ext cx="1296158" cy="6480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tx1"/>
              </a:solidFill>
            </a:rPr>
            <a:t>34,0%</a:t>
          </a:r>
          <a:endParaRPr lang="ru-RU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0.45378</cdr:x>
      <cdr:y>0.12676</cdr:y>
    </cdr:from>
    <cdr:to>
      <cdr:x>1</cdr:x>
      <cdr:y>0.19718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888434" y="648072"/>
          <a:ext cx="4680643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tx1"/>
              </a:solidFill>
            </a:rPr>
            <a:t>76 миллионов 354 тысячи 042 рубля</a:t>
          </a:r>
          <a:endParaRPr lang="ru-RU" sz="2000" b="1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309488" cy="337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1428" y="2"/>
            <a:ext cx="4309488" cy="337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21686"/>
            <a:ext cx="4309488" cy="337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1428" y="6421686"/>
            <a:ext cx="4309488" cy="337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FF93848-11DC-447E-B293-CEEE57E940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7105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309488" cy="337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1428" y="2"/>
            <a:ext cx="4309488" cy="337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1363" y="506413"/>
            <a:ext cx="3381375" cy="2536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4252" y="3211633"/>
            <a:ext cx="7954010" cy="304268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21686"/>
            <a:ext cx="4309488" cy="337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1428" y="6421686"/>
            <a:ext cx="4309488" cy="337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243268B-4ABA-4A35-8278-855EB0F940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22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1146364-D3D9-4FFA-A232-DB40AF071D63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95538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0A2B9FA-738C-48D9-B233-AB6765291082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081375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725B99A-6336-48C6-A053-242D0E54768E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50325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A77F6B3-EB31-4CEA-AA0A-6457E3AABA10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2212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69D59C2-433E-4D6C-9E3D-498E6DD63B33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55018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BDF90D3-5BDF-4878-BA52-7C65AB000723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55758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1F5491B-AB13-45D3-A3CD-3AC4C797ED6C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76844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C71B71F-4B8D-4B1F-804A-513305794090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82259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AEB7965-02AF-4906-B76D-48E1F7B5C6A9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13406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AEB7965-02AF-4906-B76D-48E1F7B5C6A9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4826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277E560-CD41-4E48-8D71-443BFF4B1577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8475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43268B-4ABA-4A35-8278-855EB0F940B3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2690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3C9589A-B40F-4888-BBD1-38783DAEEC40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801836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6A3D04F-6571-4E9F-BFAE-D0F170B995F5}" type="slidenum">
              <a:rPr lang="ru-RU" altLang="ru-RU" smtClean="0"/>
              <a:pPr>
                <a:spcBef>
                  <a:spcPct val="0"/>
                </a:spcBef>
              </a:pPr>
              <a:t>33</a:t>
            </a:fld>
            <a:endParaRPr lang="ru-RU" altLang="ru-RU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78581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43268B-4ABA-4A35-8278-855EB0F940B3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2155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7B98A46-58F1-48B9-BD68-1CEF13F4D6C9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8849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E33EBA7-9743-4002-8893-DE17B5341D8A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73573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86B65BB-97BE-4068-8489-7B874C39A9E1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9666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BC07C58-6F98-4CEB-A8BC-38FE78F638EA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31147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0347DB-BB48-4439-A14B-CAFF6D6CCB6C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44878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3FD005E-603C-4A8F-9BA5-A95A9464F6F8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69534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12828-EC75-4303-BE95-472CA374E4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1460922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4D4FD-2374-4789-BA6B-DB469E31C7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7518372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CAB99-392C-4FAE-9C03-CEE0F91C7D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7431335"/>
      </p:ext>
    </p:extLst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D274B-68DA-48A5-BA4E-A94D1AEA2D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2326430"/>
      </p:ext>
    </p:extLst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31361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447800" y="1600200"/>
            <a:ext cx="7313613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A5922-9ED2-4A66-83F2-48F6C8FAB3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365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CA187-E9AA-4EBC-A226-F3C6FEFC76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7869419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BC276-C98C-42B4-94F3-617EA3AFE5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9211042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0592B-E9BF-4003-951D-893FD88D15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7329449"/>
      </p:ext>
    </p:extLst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DD7FA-1F1E-46B2-A3FA-9F22FF84D4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4275497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5EF17-410D-4D64-8CF2-83E077DB59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1087260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92B7F-310E-4245-91FF-59152843DA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3076202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C8AF6-23AB-4284-B2A7-CEC33EBA77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6331022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B8014-E27D-450A-A232-98E0A63301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7901073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BB40A5F-BBC1-4859-A557-3250535959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7933" y="1457898"/>
            <a:ext cx="9171820" cy="34778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  <a:sp3d extrusionH="57150">
              <a:bevelT w="38100" h="38100" prst="relaxedInset"/>
            </a:sp3d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 для граждан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 исполнении бюджета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муниципального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образования «Светогорское городское поселение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 год</a:t>
            </a:r>
            <a:endParaRPr lang="ru-RU" sz="3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07" y="275870"/>
            <a:ext cx="957442" cy="11820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4192566"/>
            <a:ext cx="2960263" cy="197273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127" y="4963802"/>
            <a:ext cx="2841297" cy="189419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92566"/>
            <a:ext cx="3361185" cy="1869659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89888" cy="108108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altLang="ru-RU" sz="32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Безвозмездные поступления  2020 года</a:t>
            </a:r>
            <a:br>
              <a:rPr lang="ru-RU" altLang="ru-RU" sz="32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altLang="ru-RU" sz="32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114 миллионов 619 тысяч 717 рублей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2060848"/>
            <a:ext cx="8496300" cy="3354765"/>
          </a:xfrm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000" b="1" dirty="0" smtClean="0">
                <a:solidFill>
                  <a:srgbClr val="660033"/>
                </a:solidFill>
              </a:rPr>
              <a:t>дотации на выравнивание бюджетной обеспеченности </a:t>
            </a:r>
            <a:r>
              <a:rPr lang="ru-RU" sz="2000" dirty="0" smtClean="0"/>
              <a:t>– </a:t>
            </a:r>
          </a:p>
          <a:p>
            <a:pPr marL="0" indent="0" algn="just">
              <a:buNone/>
              <a:defRPr/>
            </a:pPr>
            <a:r>
              <a:rPr lang="ru-RU" sz="2000" b="1" dirty="0" smtClean="0"/>
              <a:t>                                   29 миллионов 760 тысяч 600 рублей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000" b="1" dirty="0" smtClean="0">
                <a:solidFill>
                  <a:srgbClr val="660033"/>
                </a:solidFill>
              </a:rPr>
              <a:t>субсидии бюджету поселения </a:t>
            </a:r>
            <a:r>
              <a:rPr lang="ru-RU" sz="2000" dirty="0" smtClean="0"/>
              <a:t>– </a:t>
            </a:r>
          </a:p>
          <a:p>
            <a:pPr marL="0" indent="0" algn="just">
              <a:buNone/>
              <a:defRPr/>
            </a:pPr>
            <a:r>
              <a:rPr lang="ru-RU" sz="2000" b="1" dirty="0" smtClean="0"/>
              <a:t>                                  49 миллионов 182 тысячи 085 рублей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000" b="1" dirty="0" smtClean="0">
                <a:solidFill>
                  <a:srgbClr val="660033"/>
                </a:solidFill>
              </a:rPr>
              <a:t>суб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вен</a:t>
            </a:r>
            <a:r>
              <a:rPr lang="ru-RU" sz="2000" b="1" dirty="0" smtClean="0">
                <a:solidFill>
                  <a:srgbClr val="660033"/>
                </a:solidFill>
              </a:rPr>
              <a:t>ции</a:t>
            </a:r>
            <a:r>
              <a:rPr lang="ru-RU" sz="2000" dirty="0" smtClean="0"/>
              <a:t>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бюджетам  субъектов РФ и МО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</a:p>
          <a:p>
            <a:pPr marL="0" indent="0" algn="just">
              <a:buNone/>
              <a:defRPr/>
            </a:pPr>
            <a:r>
              <a:rPr lang="ru-RU" sz="2000" b="1" dirty="0" smtClean="0"/>
              <a:t>                                    2 миллиона 801 тысяча 657 рублей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000" b="1" dirty="0" smtClean="0">
                <a:solidFill>
                  <a:srgbClr val="660033"/>
                </a:solidFill>
              </a:rPr>
              <a:t>иные межбюджетные трансферты </a:t>
            </a:r>
            <a:r>
              <a:rPr lang="ru-RU" sz="2000" dirty="0" smtClean="0"/>
              <a:t>– </a:t>
            </a:r>
          </a:p>
          <a:p>
            <a:pPr marL="0" indent="0" algn="just">
              <a:buNone/>
              <a:defRPr/>
            </a:pPr>
            <a:r>
              <a:rPr lang="ru-RU" sz="2000" b="1" dirty="0"/>
              <a:t> </a:t>
            </a:r>
            <a:r>
              <a:rPr lang="ru-RU" sz="2000" b="1" dirty="0" smtClean="0"/>
              <a:t>                                   32 миллиона 875 тысяч 375 рублей</a:t>
            </a:r>
          </a:p>
          <a:p>
            <a:pPr marL="0" indent="0" algn="just">
              <a:buNone/>
              <a:defRPr/>
            </a:pPr>
            <a:endParaRPr lang="ru-RU" sz="2000" b="1" dirty="0" smtClean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79387" y="260648"/>
            <a:ext cx="8785225" cy="1152128"/>
          </a:xfrm>
        </p:spPr>
        <p:txBody>
          <a:bodyPr/>
          <a:lstStyle/>
          <a:p>
            <a:r>
              <a:rPr lang="ru-RU" altLang="ru-RU" sz="28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расходов бюджета </a:t>
            </a:r>
            <a:br>
              <a:rPr lang="ru-RU" altLang="ru-RU" sz="28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8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«Светогорское городское поселение» </a:t>
            </a:r>
            <a:br>
              <a:rPr lang="ru-RU" altLang="ru-RU" sz="28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8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2020 год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264457"/>
              </p:ext>
            </p:extLst>
          </p:nvPr>
        </p:nvGraphicFramePr>
        <p:xfrm>
          <a:off x="685800" y="1484784"/>
          <a:ext cx="77724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649302"/>
              </p:ext>
            </p:extLst>
          </p:nvPr>
        </p:nvGraphicFramePr>
        <p:xfrm>
          <a:off x="1" y="-1"/>
          <a:ext cx="9144000" cy="685800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35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060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42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71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007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83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11" marR="221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программы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11" marR="221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Утверждено бюджетной </a:t>
                      </a:r>
                      <a:r>
                        <a:rPr lang="ru-RU" sz="1400" dirty="0" smtClean="0">
                          <a:effectLst/>
                        </a:rPr>
                        <a:t>росписью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11" marR="221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 Исполнено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11" marR="221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% исп.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11" marR="221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1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11" marR="221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«Информационное обеспечение деятельности администрации МО «Светогорское городское поселение»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</a:t>
                      </a:r>
                      <a:r>
                        <a:rPr lang="ru-RU" sz="1100" baseline="0" dirty="0" smtClean="0">
                          <a:effectLst/>
                        </a:rPr>
                        <a:t> 110 000,00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2 110 000,00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2.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11" marR="2211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Информатизация </a:t>
                      </a:r>
                      <a:r>
                        <a:rPr lang="ru-RU" sz="1100" dirty="0" smtClean="0">
                          <a:effectLst/>
                        </a:rPr>
                        <a:t>администрации МО </a:t>
                      </a:r>
                      <a:r>
                        <a:rPr lang="ru-RU" sz="1100" dirty="0">
                          <a:effectLst/>
                        </a:rPr>
                        <a:t>«Светогорское городское поселение»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1 </a:t>
                      </a:r>
                      <a:r>
                        <a:rPr lang="ru-RU" sz="1100" dirty="0" smtClean="0">
                          <a:effectLst/>
                        </a:rPr>
                        <a:t>124</a:t>
                      </a:r>
                      <a:r>
                        <a:rPr lang="ru-RU" sz="1100" baseline="0" dirty="0" smtClean="0">
                          <a:effectLst/>
                        </a:rPr>
                        <a:t> 810,00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1 </a:t>
                      </a:r>
                      <a:r>
                        <a:rPr lang="ru-RU" sz="1100" dirty="0" smtClean="0">
                          <a:effectLst/>
                        </a:rPr>
                        <a:t>124</a:t>
                      </a:r>
                      <a:r>
                        <a:rPr lang="ru-RU" sz="1100" baseline="0" dirty="0" smtClean="0">
                          <a:effectLst/>
                        </a:rPr>
                        <a:t> 808,00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08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3.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11" marR="2211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«Развитие форм местного самоуправления и социальной активности населения на территории МО «Светогорское городское поселение»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3</a:t>
                      </a:r>
                      <a:r>
                        <a:rPr lang="ru-RU" sz="1100" baseline="0" dirty="0" smtClean="0">
                          <a:effectLst/>
                        </a:rPr>
                        <a:t> 146 562,00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3</a:t>
                      </a:r>
                      <a:r>
                        <a:rPr lang="ru-RU" sz="1100" baseline="0" dirty="0" smtClean="0">
                          <a:effectLst/>
                        </a:rPr>
                        <a:t> 146 562,00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11" marR="2211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«Молодёжь МО «Светогорское городское поселение»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50 000,00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50 000,00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5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11" marR="2211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«Культура МО «Светогорское городское поселение»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30 806 200,00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30 806 200,00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9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11" marR="221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«Развитие муниципальной службы в МО «Светогорское городское поселение»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384 102,00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384 102,00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8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11" marR="2211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«Обеспечение устойчивого функционирования и развития коммунальной и инженерной инфраструктуры и повышение энергоэффективности на территории МО «СГП»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25 372 553,00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24 274 109,00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95,7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08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11" marR="2211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«Обеспечение правопорядка, профилактика правонарушений, терроризма, экстремизма и межнациональных отношений в МО «Светогорское городское поселение»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393 775,00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393 775,00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3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11" marR="2211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«Обеспечение пожарной безопасности в МО «Светогорское городское поселение»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424 400,00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424 400,00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91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11" marR="2211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«Защита населения и территорий от чрезвычайных ситуаций природного и техногенного характера, развитие гражданской обороны и обеспечение безопасности людей на водных объектах в МО «Светогорское городское поселение»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276 820,00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276 820,00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91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11.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11" marR="2211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«Развития физической культуры и массового спорта МО «Светогорское городское поселение»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8 003 446,00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8 003 445,00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91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12.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11" marR="2211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 «Развитие и поддержка малого и среднего предпринимательства в МО «Светогорское городское поселение»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20 000,00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20 000,00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91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13.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11" marR="2211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«Повышение уровня благоустройства территорий населенных пунктов МО «Светогорское городское поселение»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48 202 921,00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44 365 270,00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92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91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14.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11" marR="221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«Обеспечение качественным жильем граждан на территории МО «Светогорское городское поселение»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25 057 158,00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25 057 155,00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98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15.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11" marR="221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«Формирование комфортной городской среды на территории МО «Светогорское городское поселение»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11 874 286,00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7 882 800,00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66,4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427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11" marR="221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ИТОГО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11" marR="221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157 247 033,00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11" marR="221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148 319 446,00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11" marR="221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94,3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11" marR="2211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15472" name="Rectangle 82"/>
          <p:cNvSpPr>
            <a:spLocks noChangeArrowheads="1"/>
          </p:cNvSpPr>
          <p:nvPr/>
        </p:nvSpPr>
        <p:spPr bwMode="auto">
          <a:xfrm>
            <a:off x="3651250" y="14938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5"/>
          <p:cNvSpPr>
            <a:spLocks noChangeArrowheads="1"/>
          </p:cNvSpPr>
          <p:nvPr/>
        </p:nvSpPr>
        <p:spPr bwMode="ltGray">
          <a:xfrm rot="5400000" flipH="1">
            <a:off x="-2341971" y="1446400"/>
            <a:ext cx="4603750" cy="3816422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solidFill>
            <a:srgbClr val="CCFFFF"/>
          </a:solidFill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6387" name="AutoShape 10"/>
          <p:cNvSpPr>
            <a:spLocks noChangeArrowheads="1"/>
          </p:cNvSpPr>
          <p:nvPr/>
        </p:nvSpPr>
        <p:spPr bwMode="gray">
          <a:xfrm>
            <a:off x="2051720" y="2067047"/>
            <a:ext cx="6911975" cy="93430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Публикация информации о деятельности органов местного </a:t>
            </a:r>
            <a:r>
              <a:rPr lang="ru-RU" altLang="ru-RU" sz="1600" dirty="0" smtClean="0"/>
              <a:t>самоуправления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/>
              <a:t> </a:t>
            </a:r>
            <a:r>
              <a:rPr lang="ru-RU" altLang="ru-RU" sz="1600" dirty="0"/>
              <a:t>- </a:t>
            </a:r>
            <a:r>
              <a:rPr lang="ru-RU" altLang="ru-RU" sz="1600" b="1" dirty="0"/>
              <a:t>2</a:t>
            </a:r>
            <a:r>
              <a:rPr lang="ru-RU" altLang="ru-RU" sz="1600" b="1" dirty="0" smtClean="0"/>
              <a:t> миллиона 110 тысяч рублей</a:t>
            </a:r>
            <a:endParaRPr lang="ru-RU" altLang="ru-RU" sz="1600" b="1" dirty="0">
              <a:solidFill>
                <a:srgbClr val="000000"/>
              </a:solidFill>
            </a:endParaRPr>
          </a:p>
        </p:txBody>
      </p:sp>
      <p:sp>
        <p:nvSpPr>
          <p:cNvPr id="16388" name="Text Box 46"/>
          <p:cNvSpPr txBox="1">
            <a:spLocks noChangeArrowheads="1"/>
          </p:cNvSpPr>
          <p:nvPr/>
        </p:nvSpPr>
        <p:spPr bwMode="auto">
          <a:xfrm>
            <a:off x="23813" y="3036606"/>
            <a:ext cx="17319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Arial" panose="020B0604020202020204" pitchFamily="34" charset="0"/>
              </a:rPr>
              <a:t>2 110 </a:t>
            </a:r>
            <a:r>
              <a:rPr lang="ru-RU" altLang="ru-RU" sz="2400" b="1" dirty="0" smtClean="0">
                <a:latin typeface="Arial" panose="020B0604020202020204" pitchFamily="34" charset="0"/>
              </a:rPr>
              <a:t>000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i="1" dirty="0" smtClean="0">
                <a:latin typeface="Arial" panose="020B0604020202020204" pitchFamily="34" charset="0"/>
              </a:rPr>
              <a:t>рублей</a:t>
            </a:r>
            <a:endParaRPr lang="ru-RU" altLang="ru-RU" sz="2400" b="1" i="1" dirty="0">
              <a:latin typeface="Arial" panose="020B0604020202020204" pitchFamily="34" charset="0"/>
            </a:endParaRPr>
          </a:p>
        </p:txBody>
      </p:sp>
      <p:sp>
        <p:nvSpPr>
          <p:cNvPr id="16389" name="Rectangle 48"/>
          <p:cNvSpPr>
            <a:spLocks noGrp="1" noChangeArrowheads="1"/>
          </p:cNvSpPr>
          <p:nvPr>
            <p:ph type="title"/>
          </p:nvPr>
        </p:nvSpPr>
        <p:spPr>
          <a:xfrm>
            <a:off x="0" y="309114"/>
            <a:ext cx="9252519" cy="64293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1" hangingPunct="1"/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МП «Информационное обеспечение деятельности администрации </a:t>
            </a:r>
            <a:r>
              <a:rPr lang="ru-RU" altLang="ru-RU" sz="2400" b="1" spc="300" dirty="0" smtClean="0">
                <a:ln w="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МО</a:t>
            </a: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«Светогорское городское поселение» </a:t>
            </a:r>
          </a:p>
        </p:txBody>
      </p:sp>
      <p:sp>
        <p:nvSpPr>
          <p:cNvPr id="2" name="Выгнутая вправо стрелка 1"/>
          <p:cNvSpPr/>
          <p:nvPr/>
        </p:nvSpPr>
        <p:spPr>
          <a:xfrm>
            <a:off x="-23715" y="981251"/>
            <a:ext cx="1891830" cy="5164138"/>
          </a:xfrm>
          <a:prstGeom prst="curved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97" y="4005065"/>
            <a:ext cx="5838717" cy="2342044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622" y="4205250"/>
            <a:ext cx="3466685" cy="160097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315" name="AutoShape 5"/>
          <p:cNvSpPr>
            <a:spLocks noChangeArrowheads="1"/>
          </p:cNvSpPr>
          <p:nvPr/>
        </p:nvSpPr>
        <p:spPr bwMode="ltGray">
          <a:xfrm rot="5400000" flipH="1">
            <a:off x="-2311895" y="1639391"/>
            <a:ext cx="4603750" cy="350936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18435" name="Text Box 46"/>
          <p:cNvSpPr txBox="1">
            <a:spLocks noChangeArrowheads="1"/>
          </p:cNvSpPr>
          <p:nvPr/>
        </p:nvSpPr>
        <p:spPr bwMode="auto">
          <a:xfrm>
            <a:off x="-96838" y="2978150"/>
            <a:ext cx="17319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Arial" panose="020B0604020202020204" pitchFamily="34" charset="0"/>
              </a:rPr>
              <a:t>1 </a:t>
            </a:r>
            <a:r>
              <a:rPr lang="ru-RU" altLang="ru-RU" sz="2400" b="1" dirty="0" smtClean="0">
                <a:latin typeface="Arial" panose="020B0604020202020204" pitchFamily="34" charset="0"/>
              </a:rPr>
              <a:t>124 808 </a:t>
            </a:r>
            <a:r>
              <a:rPr lang="ru-RU" altLang="ru-RU" sz="2400" b="1" i="1" dirty="0">
                <a:latin typeface="Arial" panose="020B0604020202020204" pitchFamily="34" charset="0"/>
              </a:rPr>
              <a:t>рублей</a:t>
            </a:r>
          </a:p>
        </p:txBody>
      </p:sp>
      <p:sp>
        <p:nvSpPr>
          <p:cNvPr id="18436" name="Rectangle 48"/>
          <p:cNvSpPr>
            <a:spLocks noGrp="1" noChangeArrowheads="1"/>
          </p:cNvSpPr>
          <p:nvPr>
            <p:ph type="title"/>
          </p:nvPr>
        </p:nvSpPr>
        <p:spPr>
          <a:xfrm>
            <a:off x="714375" y="214313"/>
            <a:ext cx="8062913" cy="71437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1" hangingPunct="1"/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МП «Информатизация администрации 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МО «Светогорское городское поселение» </a:t>
            </a:r>
          </a:p>
        </p:txBody>
      </p:sp>
      <p:sp>
        <p:nvSpPr>
          <p:cNvPr id="9237" name="Прямоугольник 3"/>
          <p:cNvSpPr>
            <a:spLocks noChangeArrowheads="1"/>
          </p:cNvSpPr>
          <p:nvPr/>
        </p:nvSpPr>
        <p:spPr bwMode="auto">
          <a:xfrm>
            <a:off x="2071688" y="2857500"/>
            <a:ext cx="7540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/>
          </a:p>
        </p:txBody>
      </p:sp>
      <p:sp>
        <p:nvSpPr>
          <p:cNvPr id="29" name="AutoShape 10"/>
          <p:cNvSpPr>
            <a:spLocks noChangeArrowheads="1"/>
          </p:cNvSpPr>
          <p:nvPr/>
        </p:nvSpPr>
        <p:spPr bwMode="gray">
          <a:xfrm>
            <a:off x="1826796" y="1416737"/>
            <a:ext cx="7000875" cy="2439579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sz="2000" dirty="0"/>
              <a:t>Обеспечение доступа к сети интернет, модернизация и</a:t>
            </a:r>
          </a:p>
          <a:p>
            <a:pPr algn="ctr" eaLnBrk="1" hangingPunct="1">
              <a:defRPr/>
            </a:pPr>
            <a:r>
              <a:rPr lang="ru-RU" sz="2000" dirty="0"/>
              <a:t> развитие информационно-технологической инфраструктуры,</a:t>
            </a:r>
            <a:endParaRPr lang="ru-RU" sz="2000" b="1" dirty="0">
              <a:solidFill>
                <a:srgbClr val="000000"/>
              </a:solidFill>
            </a:endParaRPr>
          </a:p>
          <a:p>
            <a:pPr algn="ctr" eaLnBrk="1" hangingPunct="1">
              <a:defRPr/>
            </a:pPr>
            <a:r>
              <a:rPr lang="ru-RU" sz="2000" dirty="0"/>
              <a:t>совершенствование системы информационного обеспечения </a:t>
            </a:r>
          </a:p>
          <a:p>
            <a:pPr algn="ctr" eaLnBrk="1" hangingPunct="1">
              <a:defRPr/>
            </a:pPr>
            <a:r>
              <a:rPr lang="ru-RU" sz="2000" dirty="0"/>
              <a:t>деятельности органов местного самоуправления, закупка </a:t>
            </a:r>
          </a:p>
          <a:p>
            <a:pPr algn="ctr" eaLnBrk="1" hangingPunct="1">
              <a:defRPr/>
            </a:pPr>
            <a:r>
              <a:rPr lang="ru-RU" sz="2000" dirty="0"/>
              <a:t>оборудования, установка программного обеспечения, </a:t>
            </a:r>
          </a:p>
          <a:p>
            <a:pPr algn="ctr" eaLnBrk="1" hangingPunct="1">
              <a:defRPr/>
            </a:pPr>
            <a:r>
              <a:rPr lang="ru-RU" sz="2000" dirty="0"/>
              <a:t>приобретение комплекса защиты информационных</a:t>
            </a:r>
          </a:p>
          <a:p>
            <a:pPr algn="ctr" eaLnBrk="1" hangingPunct="1">
              <a:defRPr/>
            </a:pPr>
            <a:r>
              <a:rPr lang="ru-RU" sz="2000" dirty="0">
                <a:solidFill>
                  <a:schemeClr val="tx1"/>
                </a:solidFill>
              </a:rPr>
              <a:t>систем и ресурсов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>
            <a:off x="15875" y="981075"/>
            <a:ext cx="1707668" cy="5164138"/>
          </a:xfrm>
          <a:prstGeom prst="curved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429" y="4262983"/>
            <a:ext cx="3825854" cy="2311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27" y="5626691"/>
            <a:ext cx="3675402" cy="11807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12" y="2914346"/>
            <a:ext cx="1949923" cy="166444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355" y="811213"/>
            <a:ext cx="1813344" cy="206551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844" y="4797152"/>
            <a:ext cx="2747796" cy="206084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0484" name="AutoShape 5"/>
          <p:cNvSpPr>
            <a:spLocks noChangeArrowheads="1"/>
          </p:cNvSpPr>
          <p:nvPr/>
        </p:nvSpPr>
        <p:spPr bwMode="ltGray">
          <a:xfrm rot="5400000" flipH="1">
            <a:off x="-2085022" y="1590435"/>
            <a:ext cx="4064993" cy="318928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Text Box 46"/>
          <p:cNvSpPr txBox="1">
            <a:spLocks noChangeArrowheads="1"/>
          </p:cNvSpPr>
          <p:nvPr/>
        </p:nvSpPr>
        <p:spPr bwMode="auto">
          <a:xfrm>
            <a:off x="-179252" y="2821098"/>
            <a:ext cx="17319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Arial" panose="020B0604020202020204" pitchFamily="34" charset="0"/>
              </a:rPr>
              <a:t>3 146 562 </a:t>
            </a:r>
            <a:r>
              <a:rPr lang="ru-RU" altLang="ru-RU" sz="2400" b="1" i="1" dirty="0" smtClean="0">
                <a:latin typeface="Arial" panose="020B0604020202020204" pitchFamily="34" charset="0"/>
              </a:rPr>
              <a:t>рубля</a:t>
            </a:r>
            <a:endParaRPr lang="ru-RU" altLang="ru-RU" sz="2400" b="1" i="1" dirty="0">
              <a:latin typeface="Arial" panose="020B0604020202020204" pitchFamily="34" charset="0"/>
            </a:endParaRPr>
          </a:p>
        </p:txBody>
      </p:sp>
      <p:sp>
        <p:nvSpPr>
          <p:cNvPr id="20487" name="Rectangle 48"/>
          <p:cNvSpPr>
            <a:spLocks noGrp="1" noChangeArrowheads="1"/>
          </p:cNvSpPr>
          <p:nvPr>
            <p:ph type="title"/>
          </p:nvPr>
        </p:nvSpPr>
        <p:spPr>
          <a:xfrm>
            <a:off x="107504" y="139700"/>
            <a:ext cx="9036495" cy="87788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ru-RU" altLang="ru-RU" sz="2000" b="1" dirty="0" smtClean="0"/>
              <a:t/>
            </a:r>
            <a:br>
              <a:rPr lang="ru-RU" altLang="ru-RU" sz="2000" b="1" dirty="0" smtClean="0"/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МП «Развитие форм местного самоуправления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социальной активности населения на территории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 «Светогорское городское поселение»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altLang="ru-RU" sz="2000" b="1" spc="3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488" name="AutoShape 10"/>
          <p:cNvSpPr>
            <a:spLocks noChangeArrowheads="1"/>
          </p:cNvSpPr>
          <p:nvPr/>
        </p:nvSpPr>
        <p:spPr bwMode="gray">
          <a:xfrm>
            <a:off x="1442264" y="1354488"/>
            <a:ext cx="5938048" cy="93600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cs typeface="Calibri" panose="020F0502020204030204" pitchFamily="34" charset="0"/>
              </a:rPr>
              <a:t>На реализацию областного закона от </a:t>
            </a:r>
            <a:r>
              <a:rPr lang="ru-RU" altLang="ru-RU" sz="1400" dirty="0" smtClean="0">
                <a:cs typeface="Calibri" panose="020F0502020204030204" pitchFamily="34" charset="0"/>
              </a:rPr>
              <a:t>28 </a:t>
            </a:r>
            <a:r>
              <a:rPr lang="ru-RU" altLang="ru-RU" sz="1400" dirty="0">
                <a:cs typeface="Calibri" panose="020F0502020204030204" pitchFamily="34" charset="0"/>
              </a:rPr>
              <a:t>декабря </a:t>
            </a:r>
            <a:r>
              <a:rPr lang="ru-RU" altLang="ru-RU" sz="1400" dirty="0" smtClean="0">
                <a:cs typeface="Calibri" panose="020F0502020204030204" pitchFamily="34" charset="0"/>
              </a:rPr>
              <a:t>2018 </a:t>
            </a:r>
            <a:r>
              <a:rPr lang="ru-RU" altLang="ru-RU" sz="1400" dirty="0">
                <a:cs typeface="Calibri" panose="020F0502020204030204" pitchFamily="34" charset="0"/>
              </a:rPr>
              <a:t>года № </a:t>
            </a:r>
            <a:r>
              <a:rPr lang="ru-RU" altLang="ru-RU" sz="1400" dirty="0" smtClean="0">
                <a:cs typeface="Calibri" panose="020F0502020204030204" pitchFamily="34" charset="0"/>
              </a:rPr>
              <a:t>147-оз</a:t>
            </a:r>
            <a:r>
              <a:rPr lang="ru-RU" altLang="ru-RU" sz="1400" dirty="0">
                <a:cs typeface="Calibri" panose="020F0502020204030204" pitchFamily="34" charset="0"/>
              </a:rPr>
              <a:t/>
            </a:r>
            <a:br>
              <a:rPr lang="ru-RU" altLang="ru-RU" sz="1400" dirty="0">
                <a:cs typeface="Calibri" panose="020F0502020204030204" pitchFamily="34" charset="0"/>
              </a:rPr>
            </a:br>
            <a:r>
              <a:rPr lang="ru-RU" altLang="ru-RU" sz="1400" dirty="0">
                <a:cs typeface="Calibri" panose="020F0502020204030204" pitchFamily="34" charset="0"/>
              </a:rPr>
              <a:t>– </a:t>
            </a:r>
            <a:r>
              <a:rPr lang="ru-RU" sz="1400" b="1" dirty="0"/>
              <a:t>427 тысяч 255 рублей</a:t>
            </a:r>
            <a:r>
              <a:rPr lang="ru-RU" altLang="ru-RU" sz="1400" b="1" dirty="0" smtClean="0">
                <a:cs typeface="Calibri" panose="020F0502020204030204" pitchFamily="34" charset="0"/>
              </a:rPr>
              <a:t>: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400" i="1" dirty="0"/>
              <a:t>обустройство линии электропередачи наружного уличного освещения 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>по </a:t>
            </a:r>
            <a:r>
              <a:rPr lang="ru-RU" sz="1400" i="1" dirty="0"/>
              <a:t>адресу: дер. Лосево ул. Озёрная</a:t>
            </a:r>
            <a:endParaRPr lang="ru-RU" altLang="ru-RU" sz="1400" i="1" dirty="0">
              <a:solidFill>
                <a:srgbClr val="000000"/>
              </a:solidFill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gray">
          <a:xfrm>
            <a:off x="1587259" y="2795807"/>
            <a:ext cx="5793053" cy="1864646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tabLst>
                <a:tab pos="5940425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940425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940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cs typeface="Calibri" panose="020F0502020204030204" pitchFamily="34" charset="0"/>
              </a:rPr>
              <a:t>  На реализацию областного закона от 15 января 2018 года № 3-оз</a:t>
            </a:r>
            <a:br>
              <a:rPr lang="ru-RU" altLang="ru-RU" sz="1400" dirty="0" smtClean="0">
                <a:cs typeface="Calibri" panose="020F0502020204030204" pitchFamily="34" charset="0"/>
              </a:rPr>
            </a:br>
            <a:r>
              <a:rPr lang="ru-RU" alt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b="1" dirty="0"/>
              <a:t>2 миллиона 616 тысяч 730 </a:t>
            </a:r>
            <a:r>
              <a:rPr lang="ru-RU" sz="1400" b="1" dirty="0" smtClean="0"/>
              <a:t>рублей</a:t>
            </a:r>
            <a:r>
              <a:rPr lang="ru-RU" altLang="ru-RU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i="1" dirty="0"/>
              <a:t>ремонт асфальтового покрытия проезда к многоквартирным 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>домам </a:t>
            </a:r>
            <a:r>
              <a:rPr lang="ru-RU" sz="1400" i="1" dirty="0"/>
              <a:t>№ 21 и № 23 по ул. Победы г. </a:t>
            </a:r>
            <a:r>
              <a:rPr lang="ru-RU" sz="1400" i="1" dirty="0" smtClean="0"/>
              <a:t>Светогорска</a:t>
            </a: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i="1" dirty="0"/>
              <a:t>обустройство линии наружного освещения проезда 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>к </a:t>
            </a:r>
            <a:r>
              <a:rPr lang="ru-RU" sz="1400" i="1" dirty="0"/>
              <a:t>многоквартирным домам 21 и 23 по ул. Победы </a:t>
            </a:r>
            <a:r>
              <a:rPr lang="ru-RU" sz="1400" i="1" dirty="0" smtClean="0"/>
              <a:t>г</a:t>
            </a:r>
            <a:r>
              <a:rPr lang="ru-RU" sz="1400" i="1" dirty="0"/>
              <a:t>. </a:t>
            </a:r>
            <a:r>
              <a:rPr lang="ru-RU" sz="1400" i="1" dirty="0" smtClean="0"/>
              <a:t>Светогорска</a:t>
            </a: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поставка и установка детского игрового оборудования </a:t>
            </a:r>
            <a:r>
              <a:rPr lang="ru-RU" altLang="ru-RU" sz="1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altLang="ru-RU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гп. Лесогорский </a:t>
            </a:r>
            <a:r>
              <a:rPr lang="ru-RU" altLang="ru-RU" sz="1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район </a:t>
            </a:r>
            <a:r>
              <a:rPr lang="ru-RU" altLang="ru-RU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д. № 7 по ул. Советов</a:t>
            </a:r>
            <a:endParaRPr lang="ru-RU" altLang="ru-RU" sz="1400" i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28" name="AutoShape 10"/>
          <p:cNvSpPr>
            <a:spLocks noChangeArrowheads="1"/>
          </p:cNvSpPr>
          <p:nvPr/>
        </p:nvSpPr>
        <p:spPr bwMode="gray">
          <a:xfrm>
            <a:off x="647002" y="5435082"/>
            <a:ext cx="5214383" cy="731476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ru-RU" altLang="ru-RU" sz="1400" dirty="0">
                <a:cs typeface="Calibri" pitchFamily="34" charset="0"/>
              </a:rPr>
              <a:t>Организация поздравлений жителей </a:t>
            </a:r>
            <a:r>
              <a:rPr lang="ru-RU" altLang="ru-RU" sz="1400" dirty="0" smtClean="0">
                <a:cs typeface="Calibri" pitchFamily="34" charset="0"/>
              </a:rPr>
              <a:t>с памятными датами </a:t>
            </a:r>
          </a:p>
          <a:p>
            <a:pPr eaLnBrk="1" hangingPunct="1">
              <a:defRPr/>
            </a:pPr>
            <a:r>
              <a:rPr lang="ru-RU" altLang="ru-RU" sz="1400" dirty="0" smtClean="0">
                <a:cs typeface="Calibri" pitchFamily="34" charset="0"/>
              </a:rPr>
              <a:t>в </a:t>
            </a:r>
            <a:r>
              <a:rPr lang="ru-RU" altLang="ru-RU" sz="1400" dirty="0">
                <a:cs typeface="Calibri" pitchFamily="34" charset="0"/>
              </a:rPr>
              <a:t>истории </a:t>
            </a:r>
            <a:r>
              <a:rPr lang="ru-RU" altLang="ru-RU" sz="1400" dirty="0" smtClean="0">
                <a:cs typeface="Calibri" pitchFamily="34" charset="0"/>
              </a:rPr>
              <a:t>МО </a:t>
            </a:r>
            <a:r>
              <a:rPr lang="ru-RU" altLang="ru-RU" sz="1400" dirty="0">
                <a:cs typeface="Calibri" pitchFamily="34" charset="0"/>
              </a:rPr>
              <a:t>и страны </a:t>
            </a:r>
            <a:r>
              <a:rPr lang="ru-RU" altLang="ru-RU" sz="1400" dirty="0" smtClean="0">
                <a:cs typeface="Calibri" pitchFamily="34" charset="0"/>
              </a:rPr>
              <a:t>–  </a:t>
            </a:r>
            <a:r>
              <a:rPr lang="ru-RU" sz="1400" b="1" dirty="0"/>
              <a:t>102 тысячи 577 рублей</a:t>
            </a:r>
            <a:endParaRPr lang="ru-RU" altLang="ru-RU" sz="1400" b="1" dirty="0">
              <a:solidFill>
                <a:srgbClr val="000000"/>
              </a:solidFill>
            </a:endParaRPr>
          </a:p>
        </p:txBody>
      </p:sp>
      <p:sp>
        <p:nvSpPr>
          <p:cNvPr id="54" name="Выгнутая вправо стрелка 53"/>
          <p:cNvSpPr/>
          <p:nvPr/>
        </p:nvSpPr>
        <p:spPr>
          <a:xfrm>
            <a:off x="-22225" y="811213"/>
            <a:ext cx="1609485" cy="4850035"/>
          </a:xfrm>
          <a:prstGeom prst="curvedLef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5"/>
          <p:cNvSpPr>
            <a:spLocks noChangeArrowheads="1"/>
          </p:cNvSpPr>
          <p:nvPr/>
        </p:nvSpPr>
        <p:spPr bwMode="ltGray">
          <a:xfrm rot="5400000" flipH="1">
            <a:off x="-2141252" y="1707542"/>
            <a:ext cx="4281488" cy="367240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531" name="AutoShape 10"/>
          <p:cNvSpPr>
            <a:spLocks noChangeArrowheads="1"/>
          </p:cNvSpPr>
          <p:nvPr/>
        </p:nvSpPr>
        <p:spPr bwMode="gray">
          <a:xfrm>
            <a:off x="1835696" y="1628800"/>
            <a:ext cx="7143750" cy="1309191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cs typeface="Calibri" panose="020F0502020204030204" pitchFamily="34" charset="0"/>
              </a:rPr>
              <a:t>Проведение фестивалей, </a:t>
            </a:r>
            <a:r>
              <a:rPr lang="ru-RU" sz="1600" dirty="0" smtClean="0">
                <a:ea typeface="Calibri" panose="020F0502020204030204" pitchFamily="34" charset="0"/>
              </a:rPr>
              <a:t>поддержка молодежных инициатив по проведению</a:t>
            </a:r>
            <a:br>
              <a:rPr lang="ru-RU" sz="1600" dirty="0" smtClean="0">
                <a:ea typeface="Calibri" panose="020F0502020204030204" pitchFamily="34" charset="0"/>
              </a:rPr>
            </a:br>
            <a:r>
              <a:rPr lang="ru-RU" sz="1600" dirty="0" smtClean="0">
                <a:ea typeface="Calibri" panose="020F0502020204030204" pitchFamily="34" charset="0"/>
              </a:rPr>
              <a:t>мероприятий и реализации проектов патриотической направленности</a:t>
            </a:r>
            <a:r>
              <a:rPr lang="ru-RU" sz="1600" dirty="0" smtClean="0">
                <a:cs typeface="Calibri" panose="020F0502020204030204" pitchFamily="34" charset="0"/>
              </a:rPr>
              <a:t/>
            </a:r>
            <a:br>
              <a:rPr lang="ru-RU" sz="1600" dirty="0" smtClean="0">
                <a:cs typeface="Calibri" panose="020F0502020204030204" pitchFamily="34" charset="0"/>
              </a:rPr>
            </a:br>
            <a:r>
              <a:rPr lang="ru-RU" altLang="ru-RU" sz="1600" dirty="0" smtClean="0">
                <a:cs typeface="Calibri" panose="020F0502020204030204" pitchFamily="34" charset="0"/>
              </a:rPr>
              <a:t>и др. мероприятий для молодежи - </a:t>
            </a:r>
            <a:r>
              <a:rPr lang="ru-RU" altLang="ru-RU" sz="1600" b="1" dirty="0" smtClean="0">
                <a:cs typeface="Calibri" panose="020F0502020204030204" pitchFamily="34" charset="0"/>
              </a:rPr>
              <a:t>50</a:t>
            </a:r>
            <a:r>
              <a:rPr lang="ru-RU" altLang="ru-RU" sz="1600" b="1" dirty="0">
                <a:cs typeface="Calibri" panose="020F0502020204030204" pitchFamily="34" charset="0"/>
              </a:rPr>
              <a:t> </a:t>
            </a:r>
            <a:r>
              <a:rPr lang="ru-RU" altLang="ru-RU" sz="1600" b="1" dirty="0" smtClean="0">
                <a:cs typeface="Calibri" panose="020F0502020204030204" pitchFamily="34" charset="0"/>
              </a:rPr>
              <a:t>тысяч рублей</a:t>
            </a:r>
            <a:endParaRPr lang="ru-RU" altLang="ru-RU" sz="1600" b="1" dirty="0">
              <a:solidFill>
                <a:srgbClr val="000000"/>
              </a:solidFill>
            </a:endParaRPr>
          </a:p>
        </p:txBody>
      </p:sp>
      <p:sp>
        <p:nvSpPr>
          <p:cNvPr id="22532" name="Text Box 46"/>
          <p:cNvSpPr txBox="1">
            <a:spLocks noChangeArrowheads="1"/>
          </p:cNvSpPr>
          <p:nvPr/>
        </p:nvSpPr>
        <p:spPr bwMode="auto">
          <a:xfrm>
            <a:off x="-233612" y="3008511"/>
            <a:ext cx="19873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50 000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рублей</a:t>
            </a:r>
            <a:endParaRPr lang="ru-RU" altLang="ru-RU" sz="24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33" name="Rectangle 48"/>
          <p:cNvSpPr>
            <a:spLocks noGrp="1" noChangeArrowheads="1"/>
          </p:cNvSpPr>
          <p:nvPr>
            <p:ph type="title"/>
          </p:nvPr>
        </p:nvSpPr>
        <p:spPr>
          <a:xfrm>
            <a:off x="251520" y="214313"/>
            <a:ext cx="8784975" cy="87788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МП </a:t>
            </a: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«Молодёжь МО «Светогорское городское поселение» </a:t>
            </a:r>
            <a:endParaRPr lang="ru-RU" altLang="ru-RU" sz="2000" b="1" spc="3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Выгнутая вправо стрелка 21"/>
          <p:cNvSpPr/>
          <p:nvPr/>
        </p:nvSpPr>
        <p:spPr>
          <a:xfrm>
            <a:off x="9128" y="980728"/>
            <a:ext cx="1826568" cy="5126037"/>
          </a:xfrm>
          <a:prstGeom prst="curved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921" y="3008511"/>
            <a:ext cx="2496278" cy="187220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41" y="3212976"/>
            <a:ext cx="2427734" cy="323697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6808" y="5018149"/>
            <a:ext cx="2412181" cy="160843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760" y="4975991"/>
            <a:ext cx="2065804" cy="154935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535" y="4801041"/>
            <a:ext cx="1832505" cy="200842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4578" name="AutoShape 5"/>
          <p:cNvSpPr>
            <a:spLocks noChangeArrowheads="1"/>
          </p:cNvSpPr>
          <p:nvPr/>
        </p:nvSpPr>
        <p:spPr bwMode="ltGray">
          <a:xfrm rot="5400000" flipH="1">
            <a:off x="-2301457" y="1628953"/>
            <a:ext cx="4603750" cy="3530244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5364" name="AutoShape 10"/>
          <p:cNvSpPr>
            <a:spLocks noChangeArrowheads="1"/>
          </p:cNvSpPr>
          <p:nvPr/>
        </p:nvSpPr>
        <p:spPr bwMode="gray">
          <a:xfrm>
            <a:off x="1547664" y="997700"/>
            <a:ext cx="6307058" cy="650009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ru-RU" altLang="ru-RU" sz="1400" dirty="0">
                <a:cs typeface="Calibri" pitchFamily="34" charset="0"/>
              </a:rPr>
              <a:t>Проведение праздничных, культурно-массовых, развлекательных мероприятий</a:t>
            </a:r>
          </a:p>
          <a:p>
            <a:pPr eaLnBrk="1" hangingPunct="1">
              <a:defRPr/>
            </a:pPr>
            <a:r>
              <a:rPr lang="ru-RU" altLang="ru-RU" sz="1400" dirty="0">
                <a:cs typeface="Calibri" pitchFamily="34" charset="0"/>
              </a:rPr>
              <a:t>и конкурсов – </a:t>
            </a:r>
            <a:r>
              <a:rPr lang="ru-RU" sz="1400" b="1" dirty="0"/>
              <a:t>250 тысяч 820 рублей</a:t>
            </a:r>
            <a:endParaRPr lang="ru-RU" altLang="ru-RU" sz="1400" b="1" dirty="0">
              <a:solidFill>
                <a:srgbClr val="000000"/>
              </a:solidFill>
            </a:endParaRPr>
          </a:p>
        </p:txBody>
      </p:sp>
      <p:sp>
        <p:nvSpPr>
          <p:cNvPr id="24580" name="Text Box 46"/>
          <p:cNvSpPr txBox="1">
            <a:spLocks noChangeArrowheads="1"/>
          </p:cNvSpPr>
          <p:nvPr/>
        </p:nvSpPr>
        <p:spPr bwMode="auto">
          <a:xfrm>
            <a:off x="-73025" y="2990026"/>
            <a:ext cx="1763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30 806 200 </a:t>
            </a:r>
            <a:r>
              <a:rPr lang="ru-RU" altLang="ru-RU" sz="2400" b="1" i="1" dirty="0">
                <a:solidFill>
                  <a:srgbClr val="000000"/>
                </a:solidFill>
                <a:latin typeface="Arial" panose="020B0604020202020204" pitchFamily="34" charset="0"/>
              </a:rPr>
              <a:t>рублей</a:t>
            </a:r>
          </a:p>
        </p:txBody>
      </p:sp>
      <p:sp>
        <p:nvSpPr>
          <p:cNvPr id="24581" name="Rectangle 48"/>
          <p:cNvSpPr>
            <a:spLocks noGrp="1" noChangeArrowheads="1"/>
          </p:cNvSpPr>
          <p:nvPr>
            <p:ph type="title"/>
          </p:nvPr>
        </p:nvSpPr>
        <p:spPr>
          <a:xfrm>
            <a:off x="251521" y="214313"/>
            <a:ext cx="8856984" cy="609600"/>
          </a:xfrm>
        </p:spPr>
        <p:txBody>
          <a:bodyPr/>
          <a:lstStyle/>
          <a:p>
            <a:pPr eaLnBrk="1" hangingPunct="1"/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</a:t>
            </a: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«Культура  МО «Светогорское городское поселение» </a:t>
            </a:r>
            <a:endParaRPr lang="ru-RU" altLang="ru-RU" sz="2000" b="1" spc="30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82" name="AutoShape 10"/>
          <p:cNvSpPr>
            <a:spLocks noChangeArrowheads="1"/>
          </p:cNvSpPr>
          <p:nvPr/>
        </p:nvSpPr>
        <p:spPr bwMode="gray">
          <a:xfrm>
            <a:off x="1765540" y="2026347"/>
            <a:ext cx="5994741" cy="62902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cs typeface="Calibri" panose="020F0502020204030204" pitchFamily="34" charset="0"/>
              </a:rPr>
              <a:t>Стимулирующие выплаты сотрудникам библиотек и учреждений культуры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cs typeface="Calibri" panose="020F0502020204030204" pitchFamily="34" charset="0"/>
              </a:rPr>
              <a:t>МБУ «КСК г. Светогорска» – </a:t>
            </a:r>
            <a:r>
              <a:rPr lang="ru-RU" sz="1400" b="1" dirty="0"/>
              <a:t>10 миллионов </a:t>
            </a:r>
            <a:r>
              <a:rPr lang="ru-RU" sz="1400" b="1" dirty="0" smtClean="0"/>
              <a:t>310 </a:t>
            </a:r>
            <a:r>
              <a:rPr lang="ru-RU" sz="1400" b="1" dirty="0"/>
              <a:t>тысяч 800 рублей</a:t>
            </a:r>
            <a:endParaRPr lang="ru-RU" altLang="ru-RU" sz="1400" b="1" dirty="0">
              <a:solidFill>
                <a:srgbClr val="000000"/>
              </a:solidFill>
            </a:endParaRPr>
          </a:p>
        </p:txBody>
      </p:sp>
      <p:sp>
        <p:nvSpPr>
          <p:cNvPr id="16396" name="AutoShape 10"/>
          <p:cNvSpPr>
            <a:spLocks noChangeArrowheads="1"/>
          </p:cNvSpPr>
          <p:nvPr/>
        </p:nvSpPr>
        <p:spPr bwMode="gray">
          <a:xfrm>
            <a:off x="1837531" y="2976242"/>
            <a:ext cx="6697666" cy="21420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altLang="ru-RU" sz="1400" dirty="0" smtClean="0">
                <a:ea typeface="Calibri" pitchFamily="34" charset="0"/>
                <a:cs typeface="Times New Roman" pitchFamily="18" charset="0"/>
              </a:rPr>
              <a:t>Субсидия МБУ «КСК г. Светогорска» на оказание муниципальных услуг: 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ru-RU" sz="1400" dirty="0" smtClean="0">
                <a:ea typeface="Calibri" pitchFamily="34" charset="0"/>
                <a:cs typeface="Times New Roman" pitchFamily="18" charset="0"/>
              </a:rPr>
              <a:t>«Организация деятельности клубных формирований и формирований </a:t>
            </a:r>
          </a:p>
          <a:p>
            <a:pPr eaLnBrk="1" hangingPunct="1">
              <a:defRPr/>
            </a:pPr>
            <a:r>
              <a:rPr lang="ru-RU" altLang="ru-RU" sz="1400" dirty="0" smtClean="0">
                <a:ea typeface="Calibri" pitchFamily="34" charset="0"/>
                <a:cs typeface="Times New Roman" pitchFamily="18" charset="0"/>
              </a:rPr>
              <a:t>самодеятельного народного творчества, организация мероприятий» </a:t>
            </a:r>
            <a:r>
              <a:rPr lang="ru-RU" altLang="ru-RU" sz="1400" b="1" dirty="0" smtClean="0">
                <a:ea typeface="Calibri" pitchFamily="34" charset="0"/>
                <a:cs typeface="Times New Roman" pitchFamily="18" charset="0"/>
              </a:rPr>
              <a:t>– </a:t>
            </a:r>
            <a:br>
              <a:rPr lang="ru-RU" altLang="ru-RU" sz="1400" b="1" dirty="0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z="1400" b="1" dirty="0">
                <a:ea typeface="Calibri" pitchFamily="34" charset="0"/>
                <a:cs typeface="Times New Roman" pitchFamily="18" charset="0"/>
              </a:rPr>
              <a:t>9 миллионов 787 тысяч 308 рублей</a:t>
            </a:r>
            <a:endParaRPr lang="ru-RU" altLang="ru-RU" sz="1400" b="1" dirty="0" smtClean="0">
              <a:ea typeface="Calibri" pitchFamily="34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«Библиотечное, библиографическое и информационное обслуживание </a:t>
            </a:r>
          </a:p>
          <a:p>
            <a:pPr lvl="0" algn="just"/>
            <a:r>
              <a:rPr lang="ru-RU" altLang="ru-RU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пользователей библиотеки – </a:t>
            </a:r>
            <a:r>
              <a:rPr lang="ru-RU" altLang="ru-RU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 миллиона 005 тысяч </a:t>
            </a:r>
            <a:r>
              <a:rPr lang="ru-RU" altLang="ru-RU" sz="14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652 </a:t>
            </a:r>
            <a:r>
              <a:rPr lang="ru-RU" altLang="ru-RU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рублей</a:t>
            </a:r>
          </a:p>
          <a:p>
            <a:pPr marL="285750" lvl="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ru-RU" sz="1400" dirty="0" smtClean="0">
                <a:solidFill>
                  <a:prstClr val="black"/>
                </a:solidFill>
                <a:cs typeface="Calibri" pitchFamily="34" charset="0"/>
              </a:rPr>
              <a:t>«</a:t>
            </a:r>
            <a:r>
              <a:rPr lang="ru-RU" altLang="ru-RU" sz="1400" dirty="0">
                <a:solidFill>
                  <a:prstClr val="black"/>
                </a:solidFill>
                <a:cs typeface="Calibri" pitchFamily="34" charset="0"/>
              </a:rPr>
              <a:t>Содержание (эксплуатация) имущества, находящегося в государственной </a:t>
            </a:r>
          </a:p>
          <a:p>
            <a:pPr lvl="0" eaLnBrk="1" hangingPunct="1">
              <a:defRPr/>
            </a:pPr>
            <a:r>
              <a:rPr lang="ru-RU" altLang="ru-RU" sz="1400" dirty="0">
                <a:solidFill>
                  <a:prstClr val="black"/>
                </a:solidFill>
                <a:cs typeface="Calibri" pitchFamily="34" charset="0"/>
              </a:rPr>
              <a:t>(муниципальной ) собственности – </a:t>
            </a:r>
            <a:r>
              <a:rPr lang="ru-RU" altLang="ru-RU" sz="1400" b="1" dirty="0">
                <a:solidFill>
                  <a:prstClr val="black"/>
                </a:solidFill>
                <a:cs typeface="Calibri" pitchFamily="34" charset="0"/>
              </a:rPr>
              <a:t>7 миллионов </a:t>
            </a:r>
            <a:r>
              <a:rPr lang="ru-RU" altLang="ru-RU" sz="1400" b="1" dirty="0" smtClean="0">
                <a:solidFill>
                  <a:prstClr val="black"/>
                </a:solidFill>
                <a:cs typeface="Calibri" pitchFamily="34" charset="0"/>
              </a:rPr>
              <a:t>451 </a:t>
            </a:r>
            <a:r>
              <a:rPr lang="ru-RU" altLang="ru-RU" sz="1400" b="1" dirty="0">
                <a:solidFill>
                  <a:prstClr val="black"/>
                </a:solidFill>
                <a:cs typeface="Calibri" pitchFamily="34" charset="0"/>
              </a:rPr>
              <a:t>тысяча 620 </a:t>
            </a:r>
            <a:r>
              <a:rPr lang="ru-RU" altLang="ru-RU" sz="1400" b="1" dirty="0" smtClean="0">
                <a:solidFill>
                  <a:prstClr val="black"/>
                </a:solidFill>
                <a:cs typeface="Calibri" pitchFamily="34" charset="0"/>
              </a:rPr>
              <a:t>рублей</a:t>
            </a:r>
            <a:endParaRPr lang="ru-RU" altLang="ru-RU" sz="16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9" name="Выгнутая вправо стрелка 48"/>
          <p:cNvSpPr/>
          <p:nvPr/>
        </p:nvSpPr>
        <p:spPr>
          <a:xfrm>
            <a:off x="-22225" y="823913"/>
            <a:ext cx="1787765" cy="5341937"/>
          </a:xfrm>
          <a:prstGeom prst="curvedLef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124547"/>
            <a:ext cx="2526118" cy="16849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289" y="5197755"/>
            <a:ext cx="2160472" cy="161171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5"/>
          <p:cNvSpPr>
            <a:spLocks noChangeArrowheads="1"/>
          </p:cNvSpPr>
          <p:nvPr/>
        </p:nvSpPr>
        <p:spPr bwMode="ltGray">
          <a:xfrm rot="5400000" flipH="1">
            <a:off x="-2305050" y="1758950"/>
            <a:ext cx="4603750" cy="32702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6627" name="AutoShape 10"/>
          <p:cNvSpPr>
            <a:spLocks noChangeArrowheads="1"/>
          </p:cNvSpPr>
          <p:nvPr/>
        </p:nvSpPr>
        <p:spPr bwMode="gray">
          <a:xfrm>
            <a:off x="1631950" y="1612899"/>
            <a:ext cx="7143750" cy="71437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cs typeface="Calibri" panose="020F0502020204030204" pitchFamily="34" charset="0"/>
              </a:rPr>
              <a:t>Направление муниципальных служащих на курсы повышения квалификации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cs typeface="Calibri" panose="020F0502020204030204" pitchFamily="34" charset="0"/>
              </a:rPr>
              <a:t> – </a:t>
            </a:r>
            <a:r>
              <a:rPr lang="ru-RU" sz="1600" b="1" dirty="0"/>
              <a:t>59 тысяч 375 рублей</a:t>
            </a:r>
            <a:endParaRPr lang="ru-RU" altLang="ru-RU" sz="1600" b="1" dirty="0">
              <a:solidFill>
                <a:srgbClr val="000000"/>
              </a:solidFill>
            </a:endParaRPr>
          </a:p>
        </p:txBody>
      </p:sp>
      <p:sp>
        <p:nvSpPr>
          <p:cNvPr id="26628" name="Text Box 46"/>
          <p:cNvSpPr txBox="1">
            <a:spLocks noChangeArrowheads="1"/>
          </p:cNvSpPr>
          <p:nvPr/>
        </p:nvSpPr>
        <p:spPr bwMode="auto">
          <a:xfrm>
            <a:off x="-96838" y="2978150"/>
            <a:ext cx="17319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384 102 </a:t>
            </a:r>
            <a:r>
              <a:rPr lang="ru-RU" altLang="ru-RU" sz="2400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рубля</a:t>
            </a:r>
            <a:endParaRPr lang="ru-RU" altLang="ru-RU" sz="24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629" name="Rectangle 48"/>
          <p:cNvSpPr>
            <a:spLocks noGrp="1" noChangeArrowheads="1"/>
          </p:cNvSpPr>
          <p:nvPr>
            <p:ph type="title"/>
          </p:nvPr>
        </p:nvSpPr>
        <p:spPr>
          <a:xfrm>
            <a:off x="714375" y="214313"/>
            <a:ext cx="8062913" cy="877887"/>
          </a:xfrm>
        </p:spPr>
        <p:txBody>
          <a:bodyPr/>
          <a:lstStyle/>
          <a:p>
            <a:pPr eaLnBrk="1" hangingPunct="1"/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</a:t>
            </a: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«Развитие муниципальной службы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в МО «Светогорское городское поселение»</a:t>
            </a:r>
            <a:endParaRPr lang="ru-RU" altLang="ru-RU" sz="2000" b="1" spc="30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0" name="AutoShape 10"/>
          <p:cNvSpPr>
            <a:spLocks noChangeArrowheads="1"/>
          </p:cNvSpPr>
          <p:nvPr/>
        </p:nvSpPr>
        <p:spPr bwMode="gray">
          <a:xfrm>
            <a:off x="1763688" y="2811332"/>
            <a:ext cx="7380312" cy="85725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cs typeface="Calibri" panose="020F0502020204030204" pitchFamily="34" charset="0"/>
              </a:rPr>
              <a:t>Обеспечение муниципальных служащих справочной, нормативной,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cs typeface="Calibri" panose="020F0502020204030204" pitchFamily="34" charset="0"/>
              </a:rPr>
              <a:t> аналитической, методической правовой информацией </a:t>
            </a:r>
            <a:r>
              <a:rPr lang="ru-RU" altLang="ru-RU" sz="1600" dirty="0" smtClean="0">
                <a:cs typeface="Calibri" panose="020F0502020204030204" pitchFamily="34" charset="0"/>
              </a:rPr>
              <a:t>– </a:t>
            </a:r>
            <a:r>
              <a:rPr lang="ru-RU" sz="1600" b="1" dirty="0"/>
              <a:t>324 тысячи 727 рублей</a:t>
            </a:r>
            <a:endParaRPr lang="ru-RU" altLang="ru-RU" sz="1600" b="1" dirty="0">
              <a:solidFill>
                <a:srgbClr val="000000"/>
              </a:solidFill>
            </a:endParaRPr>
          </a:p>
        </p:txBody>
      </p:sp>
      <p:sp>
        <p:nvSpPr>
          <p:cNvPr id="39" name="Выгнутая вправо стрелка 38"/>
          <p:cNvSpPr/>
          <p:nvPr/>
        </p:nvSpPr>
        <p:spPr>
          <a:xfrm>
            <a:off x="0" y="836712"/>
            <a:ext cx="1654175" cy="5341937"/>
          </a:xfrm>
          <a:prstGeom prst="curvedLeftArrow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798" y="4149964"/>
            <a:ext cx="1669162" cy="2343540"/>
          </a:xfrm>
          <a:prstGeom prst="rect">
            <a:avLst/>
          </a:prstGeom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712" y="4149965"/>
            <a:ext cx="1569988" cy="23435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464" y="4149964"/>
            <a:ext cx="3272666" cy="223136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059" y="4702199"/>
            <a:ext cx="1639107" cy="196716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51" y="1522114"/>
            <a:ext cx="2170623" cy="174553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5363" name="AutoShape 5"/>
          <p:cNvSpPr>
            <a:spLocks noChangeArrowheads="1"/>
          </p:cNvSpPr>
          <p:nvPr/>
        </p:nvSpPr>
        <p:spPr bwMode="ltGray">
          <a:xfrm rot="5400000" flipH="1">
            <a:off x="-2324100" y="1741506"/>
            <a:ext cx="4603750" cy="32702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8675" name="Text Box 46"/>
          <p:cNvSpPr txBox="1">
            <a:spLocks noChangeArrowheads="1"/>
          </p:cNvSpPr>
          <p:nvPr/>
        </p:nvSpPr>
        <p:spPr bwMode="auto">
          <a:xfrm>
            <a:off x="-100012" y="2878010"/>
            <a:ext cx="17319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24 274 109 </a:t>
            </a:r>
            <a:r>
              <a:rPr lang="ru-RU" altLang="ru-RU" sz="2400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рублей</a:t>
            </a:r>
            <a:endParaRPr lang="ru-RU" altLang="ru-RU" sz="24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676" name="Rectangle 48"/>
          <p:cNvSpPr>
            <a:spLocks noGrp="1" noChangeArrowheads="1"/>
          </p:cNvSpPr>
          <p:nvPr>
            <p:ph type="title"/>
          </p:nvPr>
        </p:nvSpPr>
        <p:spPr>
          <a:xfrm>
            <a:off x="107504" y="214313"/>
            <a:ext cx="9036495" cy="86044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МП </a:t>
            </a: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«Обеспечение устойчивого функционирования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и развития коммунальной и инженерной инфраструктуры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и повышение энергоэффективности на территории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МО «Светогорское городское поселение»</a:t>
            </a:r>
            <a:endParaRPr lang="ru-RU" altLang="ru-RU" sz="2000" b="1" spc="3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677" name="AutoShape 10"/>
          <p:cNvSpPr>
            <a:spLocks noChangeArrowheads="1"/>
          </p:cNvSpPr>
          <p:nvPr/>
        </p:nvSpPr>
        <p:spPr bwMode="gray">
          <a:xfrm>
            <a:off x="1259632" y="1313089"/>
            <a:ext cx="6480720" cy="52028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tabLst>
                <a:tab pos="5940425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940425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940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sz="1400" dirty="0"/>
              <a:t>В</a:t>
            </a:r>
            <a:r>
              <a:rPr lang="ru-RU" sz="1400" dirty="0" smtClean="0"/>
              <a:t>ыполнение </a:t>
            </a:r>
            <a:r>
              <a:rPr lang="ru-RU" sz="1400" dirty="0"/>
              <a:t>работ по подготовке земельного участка для прокладки канализации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(</a:t>
            </a:r>
            <a:r>
              <a:rPr lang="ru-RU" sz="1400" dirty="0"/>
              <a:t>Красноармейская 2а</a:t>
            </a:r>
            <a:r>
              <a:rPr lang="ru-RU" sz="1400" dirty="0" smtClean="0"/>
              <a:t>) </a:t>
            </a:r>
            <a:r>
              <a:rPr lang="ru-RU" altLang="ru-RU" sz="1400" b="1" dirty="0">
                <a:cs typeface="Calibri" panose="020F0502020204030204" pitchFamily="34" charset="0"/>
              </a:rPr>
              <a:t>– </a:t>
            </a:r>
            <a:r>
              <a:rPr lang="ru-RU" sz="1400" b="1" dirty="0"/>
              <a:t>599 тысяч 997 рублей</a:t>
            </a:r>
            <a:endParaRPr lang="ru-RU" altLang="ru-RU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-22225" y="823913"/>
            <a:ext cx="1654175" cy="5341937"/>
          </a:xfrm>
          <a:prstGeom prst="curvedLef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679" name="AutoShape 10"/>
          <p:cNvSpPr>
            <a:spLocks noChangeArrowheads="1"/>
          </p:cNvSpPr>
          <p:nvPr/>
        </p:nvSpPr>
        <p:spPr bwMode="gray">
          <a:xfrm>
            <a:off x="1563506" y="1984146"/>
            <a:ext cx="5676104" cy="700254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tabLst>
                <a:tab pos="5940425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940425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940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sz="1400" dirty="0"/>
              <a:t>Р</a:t>
            </a:r>
            <a:r>
              <a:rPr lang="ru-RU" sz="1400" dirty="0" smtClean="0"/>
              <a:t>емонт </a:t>
            </a:r>
            <a:r>
              <a:rPr lang="ru-RU" sz="1400" dirty="0"/>
              <a:t>участка магистральной теплосети мкр. «Северный» от ТК-16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(</a:t>
            </a:r>
            <a:r>
              <a:rPr lang="ru-RU" sz="1400" dirty="0"/>
              <a:t>в районе МКД № 1 по ул. Коробицына) до ТК-18 (в районе д. № 1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по </a:t>
            </a:r>
            <a:r>
              <a:rPr lang="ru-RU" sz="1400" dirty="0"/>
              <a:t>ул. Ленина</a:t>
            </a:r>
            <a:r>
              <a:rPr lang="ru-RU" sz="1400" dirty="0" smtClean="0"/>
              <a:t>) </a:t>
            </a:r>
            <a:r>
              <a:rPr lang="ru-RU" altLang="ru-RU" sz="1400" b="1" dirty="0" smtClean="0">
                <a:cs typeface="Calibri" panose="020F0502020204030204" pitchFamily="34" charset="0"/>
              </a:rPr>
              <a:t>– </a:t>
            </a:r>
            <a:r>
              <a:rPr lang="ru-RU" sz="1400" b="1" dirty="0"/>
              <a:t>2 миллиона 542 тысячи 658 рублей</a:t>
            </a:r>
            <a:endParaRPr lang="ru-RU" altLang="ru-RU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gray">
          <a:xfrm>
            <a:off x="1631950" y="2832746"/>
            <a:ext cx="6435896" cy="64862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tabLst>
                <a:tab pos="5940425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940425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940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sz="1400" dirty="0"/>
              <a:t>Р</a:t>
            </a:r>
            <a:r>
              <a:rPr lang="ru-RU" sz="1400" dirty="0" smtClean="0"/>
              <a:t>емонт </a:t>
            </a:r>
            <a:r>
              <a:rPr lang="ru-RU" sz="1400" dirty="0"/>
              <a:t>участка магистральной теплосети мкр. «Южный» от </a:t>
            </a:r>
            <a:r>
              <a:rPr lang="ru-RU" sz="1400" dirty="0" smtClean="0"/>
              <a:t>ТК-66/1, ТК-66/2 </a:t>
            </a:r>
            <a:br>
              <a:rPr lang="ru-RU" sz="1400" dirty="0" smtClean="0"/>
            </a:br>
            <a:r>
              <a:rPr lang="ru-RU" sz="1400" dirty="0" smtClean="0"/>
              <a:t>(</a:t>
            </a:r>
            <a:r>
              <a:rPr lang="ru-RU" sz="1400" dirty="0"/>
              <a:t>в районе железнодорожного полотна) до </a:t>
            </a:r>
            <a:r>
              <a:rPr lang="ru-RU" sz="1400" dirty="0" smtClean="0"/>
              <a:t>ТК-66-Б </a:t>
            </a:r>
            <a:r>
              <a:rPr lang="ru-RU" sz="1400" dirty="0"/>
              <a:t>(ул. Барочная) –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>
                <a:ea typeface="Batang" panose="02030600000101010101" pitchFamily="18" charset="-127"/>
              </a:rPr>
              <a:t> </a:t>
            </a:r>
            <a:r>
              <a:rPr lang="ru-RU" sz="1400" dirty="0" smtClean="0">
                <a:ea typeface="Batang" panose="02030600000101010101" pitchFamily="18" charset="-127"/>
              </a:rPr>
              <a:t>  </a:t>
            </a:r>
            <a:r>
              <a:rPr lang="ru-RU" sz="1400" b="1" dirty="0"/>
              <a:t>11 миллионов 388 тысяч 899 рублей</a:t>
            </a:r>
            <a:endParaRPr lang="ru-RU" altLang="ru-RU" sz="1400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83" name="AutoShape 10"/>
          <p:cNvSpPr>
            <a:spLocks noChangeArrowheads="1"/>
          </p:cNvSpPr>
          <p:nvPr/>
        </p:nvSpPr>
        <p:spPr bwMode="gray">
          <a:xfrm>
            <a:off x="1631950" y="3587522"/>
            <a:ext cx="6864994" cy="732941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tabLst>
                <a:tab pos="5940425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940425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940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sz="1400" dirty="0">
                <a:ea typeface="Calibri" panose="020F0502020204030204" pitchFamily="34" charset="0"/>
              </a:rPr>
              <a:t>Р</a:t>
            </a:r>
            <a:r>
              <a:rPr lang="ru-RU" sz="1400" dirty="0" smtClean="0">
                <a:ea typeface="Calibri" panose="020F0502020204030204" pitchFamily="34" charset="0"/>
              </a:rPr>
              <a:t>емонт </a:t>
            </a:r>
            <a:r>
              <a:rPr lang="ru-RU" sz="1400" dirty="0">
                <a:ea typeface="Calibri" panose="020F0502020204030204" pitchFamily="34" charset="0"/>
              </a:rPr>
              <a:t>участка тепловой сети «Южный микрорайон» от автомобильной дороги </a:t>
            </a:r>
            <a:r>
              <a:rPr lang="ru-RU" sz="1400" dirty="0" smtClean="0">
                <a:ea typeface="Calibri" panose="020F0502020204030204" pitchFamily="34" charset="0"/>
              </a:rPr>
              <a:t/>
            </a:r>
            <a:br>
              <a:rPr lang="ru-RU" sz="1400" dirty="0" smtClean="0">
                <a:ea typeface="Calibri" panose="020F0502020204030204" pitchFamily="34" charset="0"/>
              </a:rPr>
            </a:br>
            <a:r>
              <a:rPr lang="ru-RU" sz="1400" dirty="0" smtClean="0">
                <a:ea typeface="Calibri" panose="020F0502020204030204" pitchFamily="34" charset="0"/>
              </a:rPr>
              <a:t>по </a:t>
            </a:r>
            <a:r>
              <a:rPr lang="ru-RU" sz="1400" dirty="0">
                <a:ea typeface="Calibri" panose="020F0502020204030204" pitchFamily="34" charset="0"/>
              </a:rPr>
              <a:t>адресу: г. Светогорск ул. Красноармейская до врезки в существующую </a:t>
            </a:r>
            <a:r>
              <a:rPr lang="ru-RU" sz="1400" dirty="0" smtClean="0">
                <a:ea typeface="Calibri" panose="020F0502020204030204" pitchFamily="34" charset="0"/>
              </a:rPr>
              <a:t/>
            </a:r>
            <a:br>
              <a:rPr lang="ru-RU" sz="1400" dirty="0" smtClean="0">
                <a:ea typeface="Calibri" panose="020F0502020204030204" pitchFamily="34" charset="0"/>
              </a:rPr>
            </a:br>
            <a:r>
              <a:rPr lang="ru-RU" sz="1400" dirty="0" smtClean="0">
                <a:ea typeface="Calibri" panose="020F0502020204030204" pitchFamily="34" charset="0"/>
              </a:rPr>
              <a:t>тепловую </a:t>
            </a:r>
            <a:r>
              <a:rPr lang="ru-RU" sz="1400" dirty="0">
                <a:ea typeface="Calibri" panose="020F0502020204030204" pitchFamily="34" charset="0"/>
              </a:rPr>
              <a:t>сеть в районе ул. Красноармейская д. 2)</a:t>
            </a:r>
            <a:r>
              <a:rPr lang="ru-RU" altLang="ru-RU" sz="1400" dirty="0" smtClean="0">
                <a:cs typeface="Calibri" panose="020F0502020204030204" pitchFamily="34" charset="0"/>
              </a:rPr>
              <a:t> </a:t>
            </a:r>
            <a:r>
              <a:rPr lang="ru-RU" altLang="ru-RU" sz="1400" b="1" dirty="0">
                <a:cs typeface="Calibri" panose="020F0502020204030204" pitchFamily="34" charset="0"/>
              </a:rPr>
              <a:t>– </a:t>
            </a:r>
            <a:r>
              <a:rPr lang="ru-RU" sz="1400" b="1" dirty="0">
                <a:ea typeface="Calibri" panose="020F0502020204030204" pitchFamily="34" charset="0"/>
              </a:rPr>
              <a:t>5 миллионов 970 тысяч рублей </a:t>
            </a:r>
            <a:endParaRPr lang="ru-RU" altLang="ru-RU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gray">
          <a:xfrm>
            <a:off x="981178" y="5068664"/>
            <a:ext cx="6840760" cy="921299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tabLst>
                <a:tab pos="5940425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940425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940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sz="1400" dirty="0"/>
              <a:t>О</a:t>
            </a:r>
            <a:r>
              <a:rPr lang="ru-RU" sz="1400" dirty="0" smtClean="0"/>
              <a:t>казание </a:t>
            </a:r>
            <a:r>
              <a:rPr lang="ru-RU" sz="1400" dirty="0"/>
              <a:t>услуг по проверке сметной документации и осуществлению технического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надзора </a:t>
            </a:r>
            <a:r>
              <a:rPr lang="ru-RU" sz="1400" dirty="0"/>
              <a:t>и контроля за выполнение работ по ремонту участка магистральной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теплосети </a:t>
            </a:r>
            <a:r>
              <a:rPr lang="ru-RU" sz="1400" dirty="0"/>
              <a:t>мкр. «Южный» в районе железнодорожного полотна до ул. </a:t>
            </a:r>
            <a:r>
              <a:rPr lang="ru-RU" sz="1400" dirty="0" smtClean="0"/>
              <a:t>Барочная </a:t>
            </a:r>
            <a:r>
              <a:rPr lang="ru-RU" sz="1400" dirty="0"/>
              <a:t>–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>
                <a:cs typeface="Calibri" panose="020F0502020204030204" pitchFamily="34" charset="0"/>
              </a:rPr>
              <a:t> </a:t>
            </a:r>
            <a:r>
              <a:rPr lang="ru-RU" altLang="ru-RU" sz="1400" b="1" dirty="0" smtClean="0">
                <a:cs typeface="Calibri" panose="020F0502020204030204" pitchFamily="34" charset="0"/>
              </a:rPr>
              <a:t> </a:t>
            </a:r>
            <a:r>
              <a:rPr lang="ru-RU" sz="1400" b="1" dirty="0"/>
              <a:t>95 тысяч рублей</a:t>
            </a:r>
            <a:endParaRPr lang="ru-RU" altLang="ru-RU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gray">
          <a:xfrm>
            <a:off x="489496" y="6081934"/>
            <a:ext cx="7026562" cy="662579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tabLst>
                <a:tab pos="5940425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940425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940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sz="1400" dirty="0">
                <a:ea typeface="Calibri" panose="020F0502020204030204" pitchFamily="34" charset="0"/>
              </a:rPr>
              <a:t>О</a:t>
            </a:r>
            <a:r>
              <a:rPr lang="ru-RU" sz="1400" dirty="0" smtClean="0">
                <a:ea typeface="Calibri" panose="020F0502020204030204" pitchFamily="34" charset="0"/>
              </a:rPr>
              <a:t>казание </a:t>
            </a:r>
            <a:r>
              <a:rPr lang="ru-RU" sz="1400" dirty="0">
                <a:ea typeface="Calibri" panose="020F0502020204030204" pitchFamily="34" charset="0"/>
              </a:rPr>
              <a:t>услуг по проверке сметной документации по капитальному ремонту участка </a:t>
            </a:r>
            <a:r>
              <a:rPr lang="ru-RU" sz="1400" dirty="0" smtClean="0">
                <a:ea typeface="Calibri" panose="020F0502020204030204" pitchFamily="34" charset="0"/>
              </a:rPr>
              <a:t/>
            </a:r>
            <a:br>
              <a:rPr lang="ru-RU" sz="1400" dirty="0" smtClean="0">
                <a:ea typeface="Calibri" panose="020F0502020204030204" pitchFamily="34" charset="0"/>
              </a:rPr>
            </a:br>
            <a:r>
              <a:rPr lang="ru-RU" sz="1400" dirty="0" smtClean="0">
                <a:ea typeface="Calibri" panose="020F0502020204030204" pitchFamily="34" charset="0"/>
              </a:rPr>
              <a:t>тепловой </a:t>
            </a:r>
            <a:r>
              <a:rPr lang="ru-RU" sz="1400" dirty="0">
                <a:ea typeface="Calibri" panose="020F0502020204030204" pitchFamily="34" charset="0"/>
              </a:rPr>
              <a:t>сети мкр. «Южный» от автомобильной дороги </a:t>
            </a:r>
            <a:r>
              <a:rPr lang="ru-RU" sz="1400" dirty="0" smtClean="0">
                <a:ea typeface="Calibri" panose="020F0502020204030204" pitchFamily="34" charset="0"/>
              </a:rPr>
              <a:t>по </a:t>
            </a:r>
            <a:r>
              <a:rPr lang="ru-RU" sz="1400" dirty="0">
                <a:ea typeface="Calibri" panose="020F0502020204030204" pitchFamily="34" charset="0"/>
              </a:rPr>
              <a:t>ул. Красноармейская </a:t>
            </a:r>
            <a:r>
              <a:rPr lang="ru-RU" sz="1400" dirty="0" smtClean="0">
                <a:ea typeface="Calibri" panose="020F0502020204030204" pitchFamily="34" charset="0"/>
              </a:rPr>
              <a:t/>
            </a:r>
            <a:br>
              <a:rPr lang="ru-RU" sz="1400" dirty="0" smtClean="0">
                <a:ea typeface="Calibri" panose="020F0502020204030204" pitchFamily="34" charset="0"/>
              </a:rPr>
            </a:br>
            <a:r>
              <a:rPr lang="ru-RU" sz="1400" dirty="0" smtClean="0">
                <a:ea typeface="Calibri" panose="020F0502020204030204" pitchFamily="34" charset="0"/>
              </a:rPr>
              <a:t>до </a:t>
            </a:r>
            <a:r>
              <a:rPr lang="ru-RU" sz="1400" dirty="0">
                <a:ea typeface="Calibri" panose="020F0502020204030204" pitchFamily="34" charset="0"/>
              </a:rPr>
              <a:t>врезки в существующую тепловую сеть – </a:t>
            </a:r>
            <a:r>
              <a:rPr lang="ru-RU" sz="1400" b="1" dirty="0"/>
              <a:t>57 тысяч рублей</a:t>
            </a:r>
            <a:endParaRPr lang="ru-RU" altLang="ru-RU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gray">
          <a:xfrm>
            <a:off x="1452636" y="4418456"/>
            <a:ext cx="6435896" cy="56748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tabLst>
                <a:tab pos="5940425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940425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940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sz="1400" dirty="0"/>
              <a:t>П</a:t>
            </a:r>
            <a:r>
              <a:rPr lang="ru-RU" sz="1400" dirty="0" smtClean="0"/>
              <a:t>рокладка </a:t>
            </a:r>
            <a:r>
              <a:rPr lang="ru-RU" sz="1400" dirty="0"/>
              <a:t>труб тепловой сети в г. Светогорске (ул. Победы от ТК-62 до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существующей </a:t>
            </a:r>
            <a:r>
              <a:rPr lang="ru-RU" sz="1400" dirty="0"/>
              <a:t>тепловой </a:t>
            </a:r>
            <a:r>
              <a:rPr lang="ru-RU" sz="1400" dirty="0" smtClean="0"/>
              <a:t>сети </a:t>
            </a:r>
            <a:r>
              <a:rPr lang="ru-RU" sz="1400" dirty="0">
                <a:ea typeface="Batang" panose="02030600000101010101" pitchFamily="18" charset="-127"/>
              </a:rPr>
              <a:t>– </a:t>
            </a:r>
            <a:r>
              <a:rPr lang="ru-RU" sz="1400" b="1" dirty="0"/>
              <a:t>3 миллиона 620 тысяч 555 тысяч </a:t>
            </a:r>
            <a:endParaRPr lang="ru-RU" altLang="ru-RU" sz="1400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569325" cy="1143000"/>
          </a:xfrm>
        </p:spPr>
        <p:txBody>
          <a:bodyPr/>
          <a:lstStyle/>
          <a:p>
            <a:r>
              <a:rPr lang="ru-RU" altLang="ru-RU" sz="4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бюджета осуществлялось в соответствии с</a:t>
            </a:r>
          </a:p>
        </p:txBody>
      </p:sp>
      <p:sp>
        <p:nvSpPr>
          <p:cNvPr id="6147" name="Объект 9"/>
          <p:cNvSpPr>
            <a:spLocks noGrp="1"/>
          </p:cNvSpPr>
          <p:nvPr>
            <p:ph idx="1"/>
          </p:nvPr>
        </p:nvSpPr>
        <p:spPr>
          <a:xfrm>
            <a:off x="467545" y="1844824"/>
            <a:ext cx="8425630" cy="48245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положением о бюджетном процессе в муниципальном образовании «Светогорское городское поселение»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решением Совета депутатов МО «Светогорское городское поселение» № 23 от 10 декабря 2019 года «О бюджете муниципального образования «Светогорское городское поселение» Выборгского района Ленинградской области на 2020 год и на плановый период 2021 и 2022 годов» с последующими изменениями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сводной бюджетной росписью и утвержденными лимитами бюджетных обязательств</a:t>
            </a:r>
          </a:p>
          <a:p>
            <a:endParaRPr lang="ru-RU" altLang="ru-RU" dirty="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7" y="4305671"/>
            <a:ext cx="7805688" cy="235373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0722" name="AutoShape 5"/>
          <p:cNvSpPr>
            <a:spLocks noChangeArrowheads="1"/>
          </p:cNvSpPr>
          <p:nvPr/>
        </p:nvSpPr>
        <p:spPr bwMode="ltGray">
          <a:xfrm rot="5400000" flipH="1">
            <a:off x="-2302383" y="1557871"/>
            <a:ext cx="4603750" cy="367240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0723" name="Text Box 46"/>
          <p:cNvSpPr txBox="1">
            <a:spLocks noChangeArrowheads="1"/>
          </p:cNvSpPr>
          <p:nvPr/>
        </p:nvSpPr>
        <p:spPr bwMode="auto">
          <a:xfrm>
            <a:off x="-22226" y="3079382"/>
            <a:ext cx="17319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393 755 </a:t>
            </a:r>
            <a:r>
              <a:rPr lang="ru-RU" altLang="ru-RU" sz="2400" b="1" i="1" dirty="0">
                <a:solidFill>
                  <a:srgbClr val="000000"/>
                </a:solidFill>
                <a:latin typeface="Arial" panose="020B0604020202020204" pitchFamily="34" charset="0"/>
              </a:rPr>
              <a:t>рублей</a:t>
            </a:r>
          </a:p>
        </p:txBody>
      </p:sp>
      <p:sp>
        <p:nvSpPr>
          <p:cNvPr id="30724" name="Rectangle 48"/>
          <p:cNvSpPr>
            <a:spLocks noGrp="1" noChangeArrowheads="1"/>
          </p:cNvSpPr>
          <p:nvPr>
            <p:ph type="title"/>
          </p:nvPr>
        </p:nvSpPr>
        <p:spPr>
          <a:xfrm>
            <a:off x="714375" y="214313"/>
            <a:ext cx="8062913" cy="877887"/>
          </a:xfrm>
        </p:spPr>
        <p:txBody>
          <a:bodyPr/>
          <a:lstStyle/>
          <a:p>
            <a:pPr eaLnBrk="1" hangingPunct="1"/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</a:t>
            </a: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«Обеспечение правопорядка, профилактика правонарушений, терроризма, экстремизма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и межнациональных отношений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в МО «Светогорское городское поселение»</a:t>
            </a:r>
            <a:endParaRPr lang="ru-RU" altLang="ru-RU" sz="2000" b="1" spc="30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gray">
          <a:xfrm>
            <a:off x="1835696" y="1580337"/>
            <a:ext cx="6684466" cy="98456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defRPr/>
            </a:pPr>
            <a:r>
              <a:rPr lang="ru-RU" altLang="ru-RU" sz="1600" dirty="0">
                <a:cs typeface="Calibri" pitchFamily="34" charset="0"/>
              </a:rPr>
              <a:t>Обслуживание подсистемы видеонаблюдения аппаратно-программного</a:t>
            </a:r>
            <a:br>
              <a:rPr lang="ru-RU" altLang="ru-RU" sz="1600" dirty="0">
                <a:cs typeface="Calibri" pitchFamily="34" charset="0"/>
              </a:rPr>
            </a:br>
            <a:r>
              <a:rPr lang="ru-RU" altLang="ru-RU" sz="1600" dirty="0">
                <a:cs typeface="Calibri" pitchFamily="34" charset="0"/>
              </a:rPr>
              <a:t>комплекса автоматизированной информационной системы</a:t>
            </a:r>
            <a:br>
              <a:rPr lang="ru-RU" altLang="ru-RU" sz="1600" dirty="0">
                <a:cs typeface="Calibri" pitchFamily="34" charset="0"/>
              </a:rPr>
            </a:br>
            <a:r>
              <a:rPr lang="ru-RU" altLang="ru-RU" sz="1600" dirty="0">
                <a:cs typeface="Calibri" pitchFamily="34" charset="0"/>
              </a:rPr>
              <a:t>«Безопасный город» – </a:t>
            </a:r>
            <a:r>
              <a:rPr lang="ru-RU" sz="1600" b="1" dirty="0"/>
              <a:t>243 тысячи </a:t>
            </a:r>
            <a:r>
              <a:rPr lang="ru-RU" sz="1600" b="1" dirty="0" smtClean="0"/>
              <a:t>7</a:t>
            </a:r>
            <a:r>
              <a:rPr lang="en-US" sz="1600" b="1" smtClean="0"/>
              <a:t>5</a:t>
            </a:r>
            <a:r>
              <a:rPr lang="ru-RU" sz="1600" b="1" smtClean="0"/>
              <a:t>5 </a:t>
            </a:r>
            <a:r>
              <a:rPr lang="ru-RU" sz="1600" b="1" dirty="0"/>
              <a:t>рублей</a:t>
            </a:r>
            <a:endParaRPr lang="ru-RU" altLang="ru-RU" sz="1200" b="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-22225" y="823913"/>
            <a:ext cx="1857921" cy="5341937"/>
          </a:xfrm>
          <a:prstGeom prst="curvedLef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727" name="AutoShape 10"/>
          <p:cNvSpPr>
            <a:spLocks noChangeArrowheads="1"/>
          </p:cNvSpPr>
          <p:nvPr/>
        </p:nvSpPr>
        <p:spPr bwMode="gray">
          <a:xfrm>
            <a:off x="1835696" y="2954704"/>
            <a:ext cx="6768752" cy="95567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dirty="0">
                <a:cs typeface="Calibri" panose="020F0502020204030204" pitchFamily="34" charset="0"/>
              </a:rPr>
              <a:t>Оснащение </a:t>
            </a:r>
            <a:r>
              <a:rPr lang="ru-RU" altLang="ru-RU" sz="1600" dirty="0" smtClean="0">
                <a:cs typeface="Calibri" panose="020F0502020204030204" pitchFamily="34" charset="0"/>
              </a:rPr>
              <a:t>территории г</a:t>
            </a:r>
            <a:r>
              <a:rPr lang="ru-RU" altLang="ru-RU" sz="1600" dirty="0">
                <a:cs typeface="Calibri" panose="020F0502020204030204" pitchFamily="34" charset="0"/>
              </a:rPr>
              <a:t>. Светогорска камерами </a:t>
            </a:r>
            <a:r>
              <a:rPr lang="ru-RU" altLang="ru-RU" sz="1600" dirty="0" smtClean="0">
                <a:cs typeface="Calibri" panose="020F0502020204030204" pitchFamily="34" charset="0"/>
              </a:rPr>
              <a:t>видеонаблюдения </a:t>
            </a:r>
            <a:br>
              <a:rPr lang="ru-RU" altLang="ru-RU" sz="1600" dirty="0" smtClean="0">
                <a:cs typeface="Calibri" panose="020F0502020204030204" pitchFamily="34" charset="0"/>
              </a:rPr>
            </a:br>
            <a:r>
              <a:rPr lang="ru-RU" altLang="ru-RU" sz="1600" dirty="0" smtClean="0">
                <a:cs typeface="Calibri" panose="020F0502020204030204" pitchFamily="34" charset="0"/>
              </a:rPr>
              <a:t>для расширения АПК </a:t>
            </a:r>
            <a:r>
              <a:rPr lang="ru-RU" altLang="ru-RU" sz="1600" dirty="0">
                <a:cs typeface="Calibri" panose="020F0502020204030204" pitchFamily="34" charset="0"/>
              </a:rPr>
              <a:t>АИС «Безопасный город» – </a:t>
            </a:r>
            <a:r>
              <a:rPr lang="ru-RU" sz="1600" b="1" dirty="0"/>
              <a:t>150 тысяч рублей</a:t>
            </a:r>
            <a:endParaRPr lang="ru-RU" altLang="ru-RU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074" y="3808727"/>
            <a:ext cx="2548792" cy="297007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0483" name="AutoShape 5"/>
          <p:cNvSpPr>
            <a:spLocks noChangeArrowheads="1"/>
          </p:cNvSpPr>
          <p:nvPr/>
        </p:nvSpPr>
        <p:spPr bwMode="ltGray">
          <a:xfrm rot="5400000" flipH="1">
            <a:off x="-2292162" y="1669204"/>
            <a:ext cx="4603750" cy="3368676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2771" name="AutoShape 10"/>
          <p:cNvSpPr>
            <a:spLocks noChangeArrowheads="1"/>
          </p:cNvSpPr>
          <p:nvPr/>
        </p:nvSpPr>
        <p:spPr bwMode="gray">
          <a:xfrm>
            <a:off x="1624308" y="1154901"/>
            <a:ext cx="6905957" cy="118490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sz="1600" dirty="0"/>
              <a:t>профилактическое обслуживание (испытание) пожарных кранов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внутреннего </a:t>
            </a:r>
            <a:r>
              <a:rPr lang="ru-RU" sz="1600" dirty="0"/>
              <a:t>противопожарного водопровода. Перекатка </a:t>
            </a:r>
            <a:r>
              <a:rPr lang="ru-RU" sz="1600" dirty="0" smtClean="0"/>
              <a:t>пожарных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/>
              <a:t>рукавов на новый </a:t>
            </a:r>
            <a:r>
              <a:rPr lang="ru-RU" sz="1600" dirty="0" smtClean="0"/>
              <a:t>шов на объектах </a:t>
            </a:r>
            <a:r>
              <a:rPr lang="ru-RU" sz="1600" dirty="0"/>
              <a:t>по адресу: г. Светогорск ул. Победы,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ул</a:t>
            </a:r>
            <a:r>
              <a:rPr lang="ru-RU" sz="1600" dirty="0"/>
              <a:t>. Лесная, ул. Гарькавого, ул. Красноармейская </a:t>
            </a:r>
            <a:r>
              <a:rPr lang="ru-RU" alt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600" b="1" dirty="0"/>
              <a:t>19 тысяч 800 рублей</a:t>
            </a:r>
            <a:endParaRPr lang="ru-RU" alt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772" name="Text Box 46"/>
          <p:cNvSpPr txBox="1">
            <a:spLocks noChangeArrowheads="1"/>
          </p:cNvSpPr>
          <p:nvPr/>
        </p:nvSpPr>
        <p:spPr bwMode="auto">
          <a:xfrm>
            <a:off x="-107655" y="2938044"/>
            <a:ext cx="17319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424 400 </a:t>
            </a:r>
            <a:r>
              <a:rPr lang="ru-RU" altLang="ru-RU" sz="2400" b="1" i="1" dirty="0">
                <a:solidFill>
                  <a:srgbClr val="000000"/>
                </a:solidFill>
                <a:latin typeface="Arial" panose="020B0604020202020204" pitchFamily="34" charset="0"/>
              </a:rPr>
              <a:t>рублей</a:t>
            </a:r>
          </a:p>
        </p:txBody>
      </p:sp>
      <p:sp>
        <p:nvSpPr>
          <p:cNvPr id="32773" name="Rectangle 48"/>
          <p:cNvSpPr>
            <a:spLocks noGrp="1" noChangeArrowheads="1"/>
          </p:cNvSpPr>
          <p:nvPr>
            <p:ph type="title"/>
          </p:nvPr>
        </p:nvSpPr>
        <p:spPr>
          <a:xfrm>
            <a:off x="713581" y="144866"/>
            <a:ext cx="8062913" cy="87788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МП </a:t>
            </a: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«Обеспечение пожарной безопасности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в МО «Светогорское городское поселение»</a:t>
            </a:r>
            <a:endParaRPr lang="ru-RU" altLang="ru-RU" sz="2000" b="1" spc="3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775" name="AutoShape 10"/>
          <p:cNvSpPr>
            <a:spLocks noChangeArrowheads="1"/>
          </p:cNvSpPr>
          <p:nvPr/>
        </p:nvSpPr>
        <p:spPr bwMode="gray">
          <a:xfrm>
            <a:off x="1813418" y="2710202"/>
            <a:ext cx="4902124" cy="39217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sz="1600" dirty="0"/>
              <a:t>изготовление пожарных ящиков </a:t>
            </a:r>
            <a:r>
              <a:rPr lang="ru-RU" sz="1600" dirty="0" smtClean="0"/>
              <a:t>– </a:t>
            </a:r>
            <a:r>
              <a:rPr lang="ru-RU" sz="1600" b="1" dirty="0"/>
              <a:t>15 тысяч рублей</a:t>
            </a:r>
            <a:endParaRPr lang="ru-RU" alt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776" name="AutoShape 10"/>
          <p:cNvSpPr>
            <a:spLocks noChangeArrowheads="1"/>
          </p:cNvSpPr>
          <p:nvPr/>
        </p:nvSpPr>
        <p:spPr bwMode="gray">
          <a:xfrm>
            <a:off x="1684338" y="3472766"/>
            <a:ext cx="5883880" cy="671921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ru-RU" sz="1600" dirty="0"/>
              <a:t>обслуживание и проверка на водоотдачу гидрантов наружного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противопожарного водоснабжения – </a:t>
            </a:r>
            <a:r>
              <a:rPr lang="ru-RU" sz="1600" b="1" dirty="0"/>
              <a:t>49 тысяч 600 рублей</a:t>
            </a:r>
            <a:r>
              <a:rPr lang="ru-RU" sz="1600" dirty="0"/>
              <a:t>.</a:t>
            </a:r>
          </a:p>
        </p:txBody>
      </p:sp>
      <p:sp>
        <p:nvSpPr>
          <p:cNvPr id="38" name="Выгнутая вправо стрелка 37"/>
          <p:cNvSpPr/>
          <p:nvPr/>
        </p:nvSpPr>
        <p:spPr>
          <a:xfrm>
            <a:off x="0" y="890697"/>
            <a:ext cx="1654175" cy="5164137"/>
          </a:xfrm>
          <a:prstGeom prst="curvedLef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gray">
          <a:xfrm>
            <a:off x="1187624" y="4630558"/>
            <a:ext cx="5279259" cy="90708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sz="1600" dirty="0" smtClean="0"/>
              <a:t>строительство </a:t>
            </a:r>
            <a:r>
              <a:rPr lang="ru-RU" sz="1600" dirty="0"/>
              <a:t>пожарных резервуаров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(</a:t>
            </a:r>
            <a:r>
              <a:rPr lang="ru-RU" sz="1600" dirty="0"/>
              <a:t>водохранилищ) </a:t>
            </a:r>
            <a:r>
              <a:rPr lang="ru-RU" sz="1600" dirty="0" smtClean="0"/>
              <a:t>по </a:t>
            </a:r>
            <a:r>
              <a:rPr lang="ru-RU" sz="1600" dirty="0"/>
              <a:t>адресу: гп. Лесогорский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ул</a:t>
            </a:r>
            <a:r>
              <a:rPr lang="ru-RU" sz="1600" dirty="0"/>
              <a:t>. </a:t>
            </a:r>
            <a:r>
              <a:rPr lang="ru-RU" sz="1600" dirty="0" smtClean="0"/>
              <a:t>Летчиков, д.9; ул. Генераторная – </a:t>
            </a:r>
            <a:r>
              <a:rPr lang="ru-RU" sz="1600" b="1" dirty="0"/>
              <a:t>340 тысяч рублей</a:t>
            </a:r>
            <a:endParaRPr lang="ru-RU" alt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5"/>
          <p:cNvSpPr>
            <a:spLocks noChangeArrowheads="1"/>
          </p:cNvSpPr>
          <p:nvPr/>
        </p:nvSpPr>
        <p:spPr bwMode="ltGray">
          <a:xfrm rot="5400000" flipH="1">
            <a:off x="-2321872" y="2047253"/>
            <a:ext cx="4603750" cy="3523789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4819" name="AutoShape 10"/>
          <p:cNvSpPr>
            <a:spLocks noChangeArrowheads="1"/>
          </p:cNvSpPr>
          <p:nvPr/>
        </p:nvSpPr>
        <p:spPr bwMode="gray">
          <a:xfrm>
            <a:off x="1825186" y="1988840"/>
            <a:ext cx="7112988" cy="763934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sz="1600" dirty="0"/>
              <a:t>оказание услуг по обеспечению готовности к оперативному реагированию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на </a:t>
            </a:r>
            <a:r>
              <a:rPr lang="ru-RU" sz="1600" dirty="0"/>
              <a:t>чрезвычайные ситуации и проведение работ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по </a:t>
            </a:r>
            <a:r>
              <a:rPr lang="ru-RU" sz="1600" dirty="0"/>
              <a:t>их ликвидации </a:t>
            </a:r>
            <a:r>
              <a:rPr lang="ru-RU" sz="1600" dirty="0" smtClean="0"/>
              <a:t>– </a:t>
            </a:r>
            <a:r>
              <a:rPr lang="ru-RU" sz="1600" b="1" dirty="0" smtClean="0"/>
              <a:t>240</a:t>
            </a:r>
            <a:r>
              <a:rPr lang="ru-RU" sz="1600" b="1" dirty="0"/>
              <a:t> тысяч рублей</a:t>
            </a:r>
            <a:endParaRPr lang="ru-RU" alt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820" name="Text Box 46"/>
          <p:cNvSpPr txBox="1">
            <a:spLocks noChangeArrowheads="1"/>
          </p:cNvSpPr>
          <p:nvPr/>
        </p:nvSpPr>
        <p:spPr bwMode="auto">
          <a:xfrm>
            <a:off x="-155728" y="3372173"/>
            <a:ext cx="17319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276 820 </a:t>
            </a:r>
            <a:r>
              <a:rPr lang="ru-RU" altLang="ru-RU" sz="2400" b="1" i="1" dirty="0">
                <a:solidFill>
                  <a:srgbClr val="000000"/>
                </a:solidFill>
                <a:latin typeface="Arial" panose="020B0604020202020204" pitchFamily="34" charset="0"/>
              </a:rPr>
              <a:t>рублей</a:t>
            </a:r>
          </a:p>
        </p:txBody>
      </p:sp>
      <p:sp>
        <p:nvSpPr>
          <p:cNvPr id="34822" name="AutoShape 10"/>
          <p:cNvSpPr>
            <a:spLocks noChangeArrowheads="1"/>
          </p:cNvSpPr>
          <p:nvPr/>
        </p:nvSpPr>
        <p:spPr bwMode="gray">
          <a:xfrm>
            <a:off x="1852573" y="3140967"/>
            <a:ext cx="7240588" cy="85725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ru-RU" sz="1600" dirty="0"/>
              <a:t>выставление аншлагов с информацией о запрете купания, выхода на ледовое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покрытие </a:t>
            </a:r>
            <a:r>
              <a:rPr lang="ru-RU" sz="1600" dirty="0"/>
              <a:t>в выявленных опасных местах водоемов на территории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муниципального </a:t>
            </a:r>
            <a:r>
              <a:rPr lang="ru-RU" sz="1600" dirty="0"/>
              <a:t>образования – </a:t>
            </a:r>
            <a:r>
              <a:rPr lang="ru-RU" sz="1600" b="1" dirty="0"/>
              <a:t>36 тысяч 820 рублей</a:t>
            </a:r>
            <a:endParaRPr lang="ru-RU" sz="1600" dirty="0"/>
          </a:p>
        </p:txBody>
      </p:sp>
      <p:sp>
        <p:nvSpPr>
          <p:cNvPr id="47" name="Выгнутая вправо стрелка 46"/>
          <p:cNvSpPr/>
          <p:nvPr/>
        </p:nvSpPr>
        <p:spPr>
          <a:xfrm>
            <a:off x="-45053" y="1124744"/>
            <a:ext cx="1756656" cy="5459174"/>
          </a:xfrm>
          <a:prstGeom prst="curvedLef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247358"/>
            <a:ext cx="2304256" cy="254853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203170"/>
            <a:ext cx="1977684" cy="263691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4821" name="Rectangle 48"/>
          <p:cNvSpPr>
            <a:spLocks noGrp="1" noChangeArrowheads="1"/>
          </p:cNvSpPr>
          <p:nvPr>
            <p:ph type="title"/>
          </p:nvPr>
        </p:nvSpPr>
        <p:spPr>
          <a:xfrm>
            <a:off x="179513" y="204748"/>
            <a:ext cx="8824764" cy="120491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МП </a:t>
            </a: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«Защита населения и территорий от чрезвычайных ситуаций природного и техногенного характера, развитие гражданской обороны и обеспечение безопасности людей на водных объектах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в МО «Светогорское городское поселение» </a:t>
            </a:r>
            <a:endParaRPr lang="ru-RU" altLang="ru-RU" sz="2000" b="1" spc="3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5"/>
          <p:cNvSpPr>
            <a:spLocks noChangeArrowheads="1"/>
          </p:cNvSpPr>
          <p:nvPr/>
        </p:nvSpPr>
        <p:spPr bwMode="ltGray">
          <a:xfrm rot="5400000" flipH="1">
            <a:off x="-2161381" y="1609237"/>
            <a:ext cx="4319587" cy="36417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8915" name="Text Box 46"/>
          <p:cNvSpPr txBox="1">
            <a:spLocks noChangeArrowheads="1"/>
          </p:cNvSpPr>
          <p:nvPr/>
        </p:nvSpPr>
        <p:spPr bwMode="auto">
          <a:xfrm>
            <a:off x="-99002" y="3000007"/>
            <a:ext cx="17319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8 003 445 </a:t>
            </a:r>
            <a:r>
              <a:rPr lang="ru-RU" altLang="ru-RU" sz="2400" b="1" i="1" dirty="0">
                <a:solidFill>
                  <a:srgbClr val="000000"/>
                </a:solidFill>
                <a:latin typeface="Arial" panose="020B0604020202020204" pitchFamily="34" charset="0"/>
              </a:rPr>
              <a:t>рублей</a:t>
            </a:r>
          </a:p>
        </p:txBody>
      </p:sp>
      <p:sp>
        <p:nvSpPr>
          <p:cNvPr id="38916" name="Rectangle 48"/>
          <p:cNvSpPr>
            <a:spLocks noGrp="1" noChangeArrowheads="1"/>
          </p:cNvSpPr>
          <p:nvPr>
            <p:ph type="title"/>
          </p:nvPr>
        </p:nvSpPr>
        <p:spPr>
          <a:xfrm>
            <a:off x="107504" y="214313"/>
            <a:ext cx="8964489" cy="87788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МП </a:t>
            </a: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«Развития физической культуры и массового спорта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МО «Светогорское городское поселение» </a:t>
            </a:r>
            <a:endParaRPr lang="ru-RU" altLang="ru-RU" sz="2000" b="1" spc="3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440" name="AutoShape 10"/>
          <p:cNvSpPr>
            <a:spLocks noChangeArrowheads="1"/>
          </p:cNvSpPr>
          <p:nvPr/>
        </p:nvSpPr>
        <p:spPr bwMode="gray">
          <a:xfrm>
            <a:off x="1759588" y="1178493"/>
            <a:ext cx="7017700" cy="1400696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Предоставление субсидии МБУ «КСК г. Светогорска» на оказание муниципальной</a:t>
            </a:r>
            <a:br>
              <a:rPr lang="ru-RU" sz="1400" dirty="0" smtClean="0">
                <a:latin typeface="Times New Roman"/>
                <a:ea typeface="Calibri"/>
                <a:cs typeface="Times New Roman"/>
              </a:rPr>
            </a:br>
            <a:r>
              <a:rPr lang="ru-RU" sz="1400" dirty="0" smtClean="0">
                <a:latin typeface="Times New Roman"/>
                <a:ea typeface="Calibri"/>
                <a:cs typeface="Times New Roman"/>
              </a:rPr>
              <a:t>услуги «организация и проведение официальных физкультурных </a:t>
            </a:r>
            <a:br>
              <a:rPr lang="ru-RU" sz="1400" dirty="0" smtClean="0">
                <a:latin typeface="Times New Roman"/>
                <a:ea typeface="Calibri"/>
                <a:cs typeface="Times New Roman"/>
              </a:rPr>
            </a:br>
            <a:r>
              <a:rPr lang="ru-RU" sz="1400" dirty="0" smtClean="0">
                <a:latin typeface="Times New Roman"/>
                <a:ea typeface="Calibri"/>
                <a:cs typeface="Times New Roman"/>
              </a:rPr>
              <a:t>(физкультурно-оздоровительных ) мероприятий и проведение занятий</a:t>
            </a:r>
            <a:br>
              <a:rPr lang="ru-RU" sz="1400" dirty="0" smtClean="0">
                <a:latin typeface="Times New Roman"/>
                <a:ea typeface="Calibri"/>
                <a:cs typeface="Times New Roman"/>
              </a:rPr>
            </a:br>
            <a:r>
              <a:rPr lang="ru-RU" sz="1400" dirty="0" smtClean="0">
                <a:latin typeface="Times New Roman"/>
                <a:ea typeface="Calibri"/>
                <a:cs typeface="Times New Roman"/>
              </a:rPr>
              <a:t>физкультурно-спортивной направленности по месту  проживания граждан –</a:t>
            </a:r>
            <a:br>
              <a:rPr lang="ru-RU" sz="1400" dirty="0" smtClean="0">
                <a:latin typeface="Times New Roman"/>
                <a:ea typeface="Calibri"/>
                <a:cs typeface="Times New Roman"/>
              </a:rPr>
            </a:br>
            <a:r>
              <a:rPr lang="ru-RU" sz="1400" b="1" dirty="0"/>
              <a:t>7 миллионов 793 тысячи 020 рублей</a:t>
            </a:r>
            <a:endParaRPr lang="ru-RU" sz="1400" b="1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38918" name="AutoShape 10"/>
          <p:cNvSpPr>
            <a:spLocks noChangeArrowheads="1"/>
          </p:cNvSpPr>
          <p:nvPr/>
        </p:nvSpPr>
        <p:spPr bwMode="gray">
          <a:xfrm>
            <a:off x="1819275" y="3786051"/>
            <a:ext cx="5734896" cy="914586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tabLst>
                <a:tab pos="5940425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940425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9404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0425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ru-RU" alt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Проведение мероприятий в области физкультуры и </a:t>
            </a:r>
            <a:r>
              <a:rPr lang="ru-RU" alt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спорта</a:t>
            </a:r>
            <a:br>
              <a:rPr lang="ru-RU" alt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600" b="1" dirty="0"/>
              <a:t>112 тысяч 425 </a:t>
            </a:r>
            <a:r>
              <a:rPr lang="ru-RU" sz="1600" b="1" dirty="0" smtClean="0"/>
              <a:t>рублей</a:t>
            </a:r>
            <a:endParaRPr lang="ru-RU" alt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Выгнутая вправо стрелка 21"/>
          <p:cNvSpPr/>
          <p:nvPr/>
        </p:nvSpPr>
        <p:spPr>
          <a:xfrm>
            <a:off x="16164" y="836712"/>
            <a:ext cx="1841500" cy="5341937"/>
          </a:xfrm>
          <a:prstGeom prst="curvedLef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gray">
          <a:xfrm>
            <a:off x="1896052" y="2702627"/>
            <a:ext cx="6390654" cy="92507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400" dirty="0"/>
              <a:t>З</a:t>
            </a:r>
            <a:r>
              <a:rPr lang="ru-RU" sz="1400" dirty="0" smtClean="0"/>
              <a:t>а </a:t>
            </a:r>
            <a:r>
              <a:rPr lang="ru-RU" sz="1400" dirty="0"/>
              <a:t>услуги по проверке и корректировке сметной документации по объекту: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спортивная площадка </a:t>
            </a:r>
            <a:r>
              <a:rPr lang="ru-RU" sz="1400" dirty="0"/>
              <a:t>по адресу дер. Лосево ул. </a:t>
            </a:r>
            <a:r>
              <a:rPr lang="ru-RU" sz="1400" dirty="0" smtClean="0"/>
              <a:t>Школьная </a:t>
            </a:r>
            <a:r>
              <a:rPr lang="ru-RU" sz="1400" dirty="0"/>
              <a:t>– </a:t>
            </a:r>
            <a:r>
              <a:rPr lang="ru-RU" sz="1400" b="1" dirty="0" smtClean="0">
                <a:ea typeface="Calibri" panose="020F0502020204030204" pitchFamily="34" charset="0"/>
              </a:rPr>
              <a:t>98 </a:t>
            </a:r>
            <a:r>
              <a:rPr lang="ru-RU" sz="1400" b="1" dirty="0">
                <a:ea typeface="Calibri" panose="020F0502020204030204" pitchFamily="34" charset="0"/>
              </a:rPr>
              <a:t>тысяч рублей</a:t>
            </a:r>
            <a:r>
              <a:rPr lang="ru-RU" sz="1400" dirty="0" smtClean="0"/>
              <a:t> </a:t>
            </a:r>
            <a:endParaRPr lang="ru-RU" sz="1400" b="1" dirty="0" smtClean="0"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472" y="4878743"/>
            <a:ext cx="2555776" cy="19168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879396"/>
            <a:ext cx="2555777" cy="19168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243" y="4747205"/>
            <a:ext cx="1770857" cy="2084851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AutoShape 5"/>
          <p:cNvSpPr>
            <a:spLocks noChangeArrowheads="1"/>
          </p:cNvSpPr>
          <p:nvPr/>
        </p:nvSpPr>
        <p:spPr bwMode="ltGray">
          <a:xfrm rot="5400000" flipH="1">
            <a:off x="-2192052" y="1714463"/>
            <a:ext cx="4371975" cy="366129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pPr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0964" name="Text Box 46"/>
          <p:cNvSpPr txBox="1">
            <a:spLocks noChangeArrowheads="1"/>
          </p:cNvSpPr>
          <p:nvPr/>
        </p:nvSpPr>
        <p:spPr bwMode="auto">
          <a:xfrm>
            <a:off x="-216397" y="3068960"/>
            <a:ext cx="18615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20 000 </a:t>
            </a:r>
            <a:r>
              <a:rPr lang="ru-RU" altLang="ru-RU" sz="2400" b="1" i="1" dirty="0">
                <a:solidFill>
                  <a:srgbClr val="000000"/>
                </a:solidFill>
                <a:latin typeface="Arial" panose="020B0604020202020204" pitchFamily="34" charset="0"/>
              </a:rPr>
              <a:t>рублей</a:t>
            </a:r>
          </a:p>
        </p:txBody>
      </p:sp>
      <p:sp>
        <p:nvSpPr>
          <p:cNvPr id="40965" name="Rectangle 48"/>
          <p:cNvSpPr>
            <a:spLocks noGrp="1" noChangeArrowheads="1"/>
          </p:cNvSpPr>
          <p:nvPr>
            <p:ph type="title"/>
          </p:nvPr>
        </p:nvSpPr>
        <p:spPr>
          <a:xfrm>
            <a:off x="714375" y="214313"/>
            <a:ext cx="8062913" cy="87788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МП </a:t>
            </a: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«Развитие и поддержка малого и среднего предпринимательства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в  МО «Светогорское городское поселение» </a:t>
            </a:r>
            <a:endParaRPr lang="ru-RU" altLang="ru-RU" sz="2000" b="1" spc="3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Выгнутая вправо стрелка 46"/>
          <p:cNvSpPr/>
          <p:nvPr/>
        </p:nvSpPr>
        <p:spPr>
          <a:xfrm>
            <a:off x="0" y="1098657"/>
            <a:ext cx="1824584" cy="5046662"/>
          </a:xfrm>
          <a:prstGeom prst="curvedLef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gray">
          <a:xfrm>
            <a:off x="1924815" y="1700809"/>
            <a:ext cx="6535617" cy="79208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cs typeface="Calibri" panose="020F0502020204030204" pitchFamily="34" charset="0"/>
              </a:rPr>
              <a:t>Услуги по изготовлению дипломов, посвященных вопросам развития </a:t>
            </a:r>
            <a:br>
              <a:rPr lang="ru-RU" altLang="ru-RU" sz="1600" dirty="0" smtClean="0">
                <a:cs typeface="Calibri" panose="020F0502020204030204" pitchFamily="34" charset="0"/>
              </a:rPr>
            </a:br>
            <a:r>
              <a:rPr lang="ru-RU" altLang="ru-RU" sz="1600" dirty="0" smtClean="0">
                <a:cs typeface="Calibri" panose="020F0502020204030204" pitchFamily="34" charset="0"/>
              </a:rPr>
              <a:t>малого и среднего предпринимательства  – </a:t>
            </a:r>
            <a:r>
              <a:rPr lang="ru-RU" altLang="ru-RU" sz="1600" b="1" dirty="0" smtClean="0">
                <a:cs typeface="Calibri" panose="020F0502020204030204" pitchFamily="34" charset="0"/>
              </a:rPr>
              <a:t>20 </a:t>
            </a:r>
            <a:r>
              <a:rPr lang="ru-RU" altLang="ru-RU" sz="1600" b="1" dirty="0">
                <a:cs typeface="Calibri" panose="020F0502020204030204" pitchFamily="34" charset="0"/>
              </a:rPr>
              <a:t>тысяч  </a:t>
            </a:r>
            <a:r>
              <a:rPr lang="ru-RU" altLang="ru-RU" sz="1600" b="1" dirty="0" smtClean="0">
                <a:cs typeface="Calibri" panose="020F0502020204030204" pitchFamily="34" charset="0"/>
              </a:rPr>
              <a:t>рублей</a:t>
            </a:r>
            <a:endParaRPr lang="ru-RU" altLang="ru-RU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206343"/>
            <a:ext cx="5040560" cy="292960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054260"/>
            <a:ext cx="1691276" cy="213364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010" y="4187028"/>
            <a:ext cx="1836799" cy="227687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0483" name="AutoShape 5"/>
          <p:cNvSpPr>
            <a:spLocks noChangeArrowheads="1"/>
          </p:cNvSpPr>
          <p:nvPr/>
        </p:nvSpPr>
        <p:spPr bwMode="ltGray">
          <a:xfrm rot="5400000" flipH="1">
            <a:off x="-1972414" y="1629376"/>
            <a:ext cx="3914667" cy="3429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/>
          <a:p>
            <a:pPr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3011" name="Text Box 46"/>
          <p:cNvSpPr txBox="1">
            <a:spLocks noChangeArrowheads="1"/>
          </p:cNvSpPr>
          <p:nvPr/>
        </p:nvSpPr>
        <p:spPr bwMode="auto">
          <a:xfrm>
            <a:off x="-72823" y="2797463"/>
            <a:ext cx="17668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44 365 270 </a:t>
            </a:r>
            <a:r>
              <a:rPr lang="ru-RU" altLang="ru-RU" sz="2400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рублей</a:t>
            </a:r>
            <a:endParaRPr lang="ru-RU" altLang="ru-RU" sz="24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3012" name="Rectangle 48"/>
          <p:cNvSpPr>
            <a:spLocks noGrp="1" noChangeArrowheads="1"/>
          </p:cNvSpPr>
          <p:nvPr>
            <p:ph type="title"/>
          </p:nvPr>
        </p:nvSpPr>
        <p:spPr>
          <a:xfrm>
            <a:off x="611560" y="203389"/>
            <a:ext cx="8062913" cy="69373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МП </a:t>
            </a: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«Повышение уровня благоустройства территорий населенных пунктов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МО «Светогорское городское поселение» </a:t>
            </a:r>
            <a:endParaRPr lang="ru-RU" altLang="ru-RU" sz="2000" b="1" spc="3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014" name="AutoShape 10"/>
          <p:cNvSpPr>
            <a:spLocks noChangeArrowheads="1"/>
          </p:cNvSpPr>
          <p:nvPr/>
        </p:nvSpPr>
        <p:spPr bwMode="gray">
          <a:xfrm>
            <a:off x="1680430" y="4522068"/>
            <a:ext cx="4632560" cy="41681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cs typeface="Calibri" panose="020F0502020204030204" pitchFamily="34" charset="0"/>
              </a:rPr>
              <a:t>Нанесения дорожной разметки </a:t>
            </a:r>
            <a:r>
              <a:rPr lang="ru-RU" altLang="ru-RU" sz="1400" dirty="0">
                <a:cs typeface="Calibri" panose="020F0502020204030204" pitchFamily="34" charset="0"/>
              </a:rPr>
              <a:t>– </a:t>
            </a:r>
            <a:r>
              <a:rPr lang="ru-RU" sz="1400" b="1" dirty="0"/>
              <a:t>360 тысяч 440 рублей</a:t>
            </a:r>
            <a:endParaRPr lang="ru-RU" altLang="ru-RU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019" name="AutoShape 10"/>
          <p:cNvSpPr>
            <a:spLocks noChangeArrowheads="1"/>
          </p:cNvSpPr>
          <p:nvPr/>
        </p:nvSpPr>
        <p:spPr bwMode="gray">
          <a:xfrm>
            <a:off x="1407902" y="1345216"/>
            <a:ext cx="6281809" cy="49785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cs typeface="Calibri" panose="020F0502020204030204" pitchFamily="34" charset="0"/>
              </a:rPr>
              <a:t>Капитальный ремонт и ремонт автомобильных </a:t>
            </a:r>
            <a:r>
              <a:rPr lang="ru-RU" altLang="ru-RU" sz="1400" dirty="0" smtClean="0">
                <a:cs typeface="Calibri" panose="020F0502020204030204" pitchFamily="34" charset="0"/>
              </a:rPr>
              <a:t>дорог общего пользования</a:t>
            </a:r>
            <a:br>
              <a:rPr lang="ru-RU" altLang="ru-RU" sz="1400" dirty="0" smtClean="0">
                <a:cs typeface="Calibri" panose="020F0502020204030204" pitchFamily="34" charset="0"/>
              </a:rPr>
            </a:br>
            <a:r>
              <a:rPr lang="ru-RU" altLang="ru-RU" sz="1400" dirty="0" smtClean="0">
                <a:cs typeface="Calibri" panose="020F0502020204030204" pitchFamily="34" charset="0"/>
              </a:rPr>
              <a:t>местного значения </a:t>
            </a:r>
            <a:r>
              <a:rPr lang="ru-RU" altLang="ru-RU" sz="1400" dirty="0">
                <a:cs typeface="Calibri" panose="020F0502020204030204" pitchFamily="34" charset="0"/>
              </a:rPr>
              <a:t>– </a:t>
            </a:r>
            <a:r>
              <a:rPr lang="ru-RU" sz="1400" b="1" dirty="0"/>
              <a:t>3 </a:t>
            </a:r>
            <a:r>
              <a:rPr lang="ru-RU" sz="1400" b="1" dirty="0" smtClean="0"/>
              <a:t>миллиона </a:t>
            </a:r>
            <a:r>
              <a:rPr lang="ru-RU" sz="1400" b="1" dirty="0"/>
              <a:t>898 тысяч 752 рубля </a:t>
            </a:r>
            <a:endParaRPr lang="ru-RU" altLang="ru-RU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7" name="Выгнутая вправо стрелка 146"/>
          <p:cNvSpPr/>
          <p:nvPr/>
        </p:nvSpPr>
        <p:spPr>
          <a:xfrm>
            <a:off x="0" y="1114530"/>
            <a:ext cx="1694065" cy="4618726"/>
          </a:xfrm>
          <a:prstGeom prst="curvedLeftArrow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gray">
          <a:xfrm>
            <a:off x="1754009" y="2094526"/>
            <a:ext cx="5986343" cy="71955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cs typeface="Calibri" panose="020F0502020204030204" pitchFamily="34" charset="0"/>
              </a:rPr>
              <a:t>Капитальный ремонт и ремонт автомобильных </a:t>
            </a:r>
            <a:r>
              <a:rPr lang="ru-RU" altLang="ru-RU" sz="1400" dirty="0" smtClean="0">
                <a:cs typeface="Calibri" panose="020F0502020204030204" pitchFamily="34" charset="0"/>
              </a:rPr>
              <a:t>дорог общего пользования</a:t>
            </a:r>
            <a:br>
              <a:rPr lang="ru-RU" altLang="ru-RU" sz="1400" dirty="0" smtClean="0">
                <a:cs typeface="Calibri" panose="020F0502020204030204" pitchFamily="34" charset="0"/>
              </a:rPr>
            </a:br>
            <a:r>
              <a:rPr lang="ru-RU" altLang="ru-RU" sz="1400" dirty="0" smtClean="0">
                <a:cs typeface="Calibri" panose="020F0502020204030204" pitchFamily="34" charset="0"/>
              </a:rPr>
              <a:t>местного значения, имеющих приоритетный социально-значимый характер</a:t>
            </a:r>
            <a:br>
              <a:rPr lang="ru-RU" altLang="ru-RU" sz="1400" dirty="0" smtClean="0">
                <a:cs typeface="Calibri" panose="020F0502020204030204" pitchFamily="34" charset="0"/>
              </a:rPr>
            </a:br>
            <a:r>
              <a:rPr lang="ru-RU" altLang="ru-RU" sz="1400" dirty="0">
                <a:cs typeface="Calibri" panose="020F0502020204030204" pitchFamily="34" charset="0"/>
              </a:rPr>
              <a:t>– </a:t>
            </a:r>
            <a:r>
              <a:rPr lang="ru-RU" sz="1400" b="1" dirty="0"/>
              <a:t>15 миллионов</a:t>
            </a:r>
            <a:r>
              <a:rPr lang="ru-RU" sz="1400" dirty="0"/>
              <a:t> </a:t>
            </a:r>
            <a:r>
              <a:rPr lang="ru-RU" sz="1400" b="1" dirty="0"/>
              <a:t>034 тысячи 980 рублей</a:t>
            </a:r>
            <a:endParaRPr lang="ru-RU" altLang="ru-RU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gray">
          <a:xfrm>
            <a:off x="1717301" y="3158568"/>
            <a:ext cx="6598429" cy="881269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sz="1400" dirty="0" smtClean="0"/>
              <a:t>Оказание </a:t>
            </a:r>
            <a:r>
              <a:rPr lang="ru-RU" sz="1400" dirty="0"/>
              <a:t>работ по проверке и корректировке сметной документации </a:t>
            </a:r>
            <a:br>
              <a:rPr lang="ru-RU" sz="1400" dirty="0"/>
            </a:br>
            <a:r>
              <a:rPr lang="ru-RU" sz="1400" dirty="0"/>
              <a:t>о осуществлении технического надзора и контроля за выполнением работ, </a:t>
            </a:r>
            <a:br>
              <a:rPr lang="ru-RU" sz="1400" dirty="0"/>
            </a:br>
            <a:r>
              <a:rPr lang="ru-RU" sz="1400" dirty="0"/>
              <a:t>по ремонту асфальтного покрытия автомобильной дороги – </a:t>
            </a:r>
            <a:r>
              <a:rPr lang="ru-RU" sz="1400" b="1" dirty="0"/>
              <a:t>95 тысяч 003 рубля</a:t>
            </a:r>
            <a:endParaRPr lang="ru-RU" altLang="ru-RU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828358" y="5421112"/>
            <a:ext cx="6336704" cy="575161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sz="1400" dirty="0"/>
              <a:t>П</a:t>
            </a:r>
            <a:r>
              <a:rPr lang="ru-RU" sz="1400" dirty="0" smtClean="0"/>
              <a:t>оставка </a:t>
            </a:r>
            <a:r>
              <a:rPr lang="ru-RU" sz="1400" dirty="0"/>
              <a:t>и установка технических средств организации дорожного движения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на </a:t>
            </a:r>
            <a:r>
              <a:rPr lang="ru-RU" sz="1400" dirty="0"/>
              <a:t>территории МО «СГП» – </a:t>
            </a:r>
            <a:r>
              <a:rPr lang="ru-RU" sz="1400" b="1" dirty="0"/>
              <a:t>70 тысяч рублей</a:t>
            </a:r>
            <a:endParaRPr lang="ru-RU" altLang="ru-RU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856" y="3235759"/>
            <a:ext cx="2092065" cy="156904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448" y="5132768"/>
            <a:ext cx="2537663" cy="17590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516" y="4966010"/>
            <a:ext cx="2500746" cy="179294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846" y="910244"/>
            <a:ext cx="1986890" cy="217103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0483" name="AutoShape 5"/>
          <p:cNvSpPr>
            <a:spLocks noChangeArrowheads="1"/>
          </p:cNvSpPr>
          <p:nvPr/>
        </p:nvSpPr>
        <p:spPr bwMode="ltGray">
          <a:xfrm rot="5400000" flipH="1">
            <a:off x="-1937914" y="1247688"/>
            <a:ext cx="3913187" cy="352345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/>
          <a:p>
            <a:pPr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5061" name="Text Box 46"/>
          <p:cNvSpPr txBox="1">
            <a:spLocks noChangeArrowheads="1"/>
          </p:cNvSpPr>
          <p:nvPr/>
        </p:nvSpPr>
        <p:spPr bwMode="auto">
          <a:xfrm>
            <a:off x="-37448" y="2665782"/>
            <a:ext cx="1724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44 365 270 </a:t>
            </a:r>
            <a:r>
              <a:rPr lang="ru-RU" altLang="ru-RU" sz="2400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рубля</a:t>
            </a:r>
            <a:endParaRPr lang="ru-RU" altLang="ru-RU" sz="24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5062" name="Rectangle 48"/>
          <p:cNvSpPr>
            <a:spLocks noGrp="1" noChangeArrowheads="1"/>
          </p:cNvSpPr>
          <p:nvPr>
            <p:ph type="title"/>
          </p:nvPr>
        </p:nvSpPr>
        <p:spPr>
          <a:xfrm>
            <a:off x="611560" y="97936"/>
            <a:ext cx="8062913" cy="69373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МП </a:t>
            </a: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«Повышение уровня благоустройства территорий населенных пунктов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МО «Светогорское городское поселение» </a:t>
            </a:r>
            <a:endParaRPr lang="ru-RU" altLang="ru-RU" sz="2000" b="1" spc="3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AutoShape 10"/>
          <p:cNvSpPr>
            <a:spLocks noChangeArrowheads="1"/>
          </p:cNvSpPr>
          <p:nvPr/>
        </p:nvSpPr>
        <p:spPr bwMode="gray">
          <a:xfrm>
            <a:off x="1869671" y="3109279"/>
            <a:ext cx="4749977" cy="53906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defRPr/>
            </a:pPr>
            <a:r>
              <a:rPr lang="ru-RU" altLang="ru-RU" sz="1600" dirty="0">
                <a:cs typeface="Calibri" pitchFamily="34" charset="0"/>
              </a:rPr>
              <a:t>Озеленение территории населенных </a:t>
            </a:r>
            <a:r>
              <a:rPr lang="ru-RU" altLang="ru-RU" sz="1600" dirty="0" smtClean="0">
                <a:cs typeface="Calibri" pitchFamily="34" charset="0"/>
              </a:rPr>
              <a:t>пунктов – </a:t>
            </a:r>
          </a:p>
          <a:p>
            <a:pPr algn="just">
              <a:defRPr/>
            </a:pPr>
            <a:r>
              <a:rPr lang="ru-RU" altLang="ru-RU" sz="1600" dirty="0" smtClean="0">
                <a:cs typeface="Calibri" pitchFamily="34" charset="0"/>
              </a:rPr>
              <a:t> </a:t>
            </a:r>
            <a:r>
              <a:rPr lang="ru-RU" altLang="ru-RU" sz="1600" b="1" dirty="0" smtClean="0">
                <a:cs typeface="Calibri" pitchFamily="34" charset="0"/>
              </a:rPr>
              <a:t>417 тысяч 630 </a:t>
            </a:r>
            <a:r>
              <a:rPr lang="ru-RU" altLang="ru-RU" sz="1600" b="1" dirty="0">
                <a:cs typeface="Calibri" pitchFamily="34" charset="0"/>
              </a:rPr>
              <a:t>рублей</a:t>
            </a:r>
            <a:endParaRPr lang="ru-RU" altLang="ru-RU" sz="1200" b="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5070" name="AutoShape 10"/>
          <p:cNvSpPr>
            <a:spLocks noChangeArrowheads="1"/>
          </p:cNvSpPr>
          <p:nvPr/>
        </p:nvSpPr>
        <p:spPr bwMode="gray">
          <a:xfrm>
            <a:off x="1810226" y="1303517"/>
            <a:ext cx="4511429" cy="590186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cs typeface="Calibri" panose="020F0502020204030204" pitchFamily="34" charset="0"/>
              </a:rPr>
              <a:t>Оплата и содержание уличного освещения – </a:t>
            </a:r>
            <a:endParaRPr lang="ru-RU" altLang="ru-RU" sz="1600" dirty="0" smtClean="0"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cs typeface="Calibri" panose="020F0502020204030204" pitchFamily="34" charset="0"/>
              </a:rPr>
              <a:t> </a:t>
            </a:r>
            <a:r>
              <a:rPr lang="ru-RU" altLang="ru-RU" sz="1600" b="1" dirty="0" smtClean="0">
                <a:cs typeface="Calibri" panose="020F0502020204030204" pitchFamily="34" charset="0"/>
              </a:rPr>
              <a:t>8</a:t>
            </a:r>
            <a:r>
              <a:rPr lang="ru-RU" altLang="ru-RU" sz="1600" b="1" dirty="0">
                <a:cs typeface="Calibri" panose="020F0502020204030204" pitchFamily="34" charset="0"/>
              </a:rPr>
              <a:t> миллионов </a:t>
            </a:r>
            <a:r>
              <a:rPr lang="ru-RU" altLang="ru-RU" sz="1600" b="1" dirty="0" smtClean="0">
                <a:cs typeface="Calibri" panose="020F0502020204030204" pitchFamily="34" charset="0"/>
              </a:rPr>
              <a:t>820 тысяч 258 рублей</a:t>
            </a:r>
            <a:endParaRPr lang="ru-RU" altLang="ru-RU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7" name="AutoShape 10"/>
          <p:cNvSpPr>
            <a:spLocks noChangeArrowheads="1"/>
          </p:cNvSpPr>
          <p:nvPr/>
        </p:nvSpPr>
        <p:spPr bwMode="gray">
          <a:xfrm>
            <a:off x="1795093" y="2125693"/>
            <a:ext cx="5832568" cy="56062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altLang="ru-RU" sz="1600" dirty="0">
                <a:cs typeface="Calibri" pitchFamily="34" charset="0"/>
              </a:rPr>
              <a:t>Содержание улично-дорожной сети на территории МО «СГП» </a:t>
            </a:r>
            <a:r>
              <a:rPr lang="ru-RU" altLang="ru-RU" sz="1600" dirty="0" smtClean="0">
                <a:cs typeface="Calibri" pitchFamily="34" charset="0"/>
              </a:rPr>
              <a:t>–</a:t>
            </a:r>
          </a:p>
          <a:p>
            <a:pPr>
              <a:defRPr/>
            </a:pPr>
            <a:r>
              <a:rPr lang="ru-RU" altLang="ru-RU" sz="1600" b="1" dirty="0">
                <a:cs typeface="Calibri" pitchFamily="34" charset="0"/>
              </a:rPr>
              <a:t> </a:t>
            </a:r>
            <a:r>
              <a:rPr lang="ru-RU" altLang="ru-RU" sz="1600" b="1" dirty="0" smtClean="0">
                <a:cs typeface="Calibri" pitchFamily="34" charset="0"/>
              </a:rPr>
              <a:t>12 миллионов 200 тысяч рублей</a:t>
            </a:r>
            <a:r>
              <a:rPr lang="ru-RU" altLang="ru-RU" sz="1600" dirty="0" smtClean="0">
                <a:cs typeface="Calibri" pitchFamily="34" charset="0"/>
              </a:rPr>
              <a:t> </a:t>
            </a:r>
            <a:endParaRPr lang="ru-RU" altLang="ru-RU" sz="1600" b="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7" name="Выгнутая вправо стрелка 146"/>
          <p:cNvSpPr/>
          <p:nvPr/>
        </p:nvSpPr>
        <p:spPr>
          <a:xfrm>
            <a:off x="18680" y="819212"/>
            <a:ext cx="1776413" cy="4681537"/>
          </a:xfrm>
          <a:prstGeom prst="curvedLeftArrow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gray">
          <a:xfrm>
            <a:off x="1619673" y="4060935"/>
            <a:ext cx="5472607" cy="52411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defRPr/>
            </a:pPr>
            <a:r>
              <a:rPr lang="ru-RU" altLang="ru-RU" sz="1600" dirty="0" smtClean="0">
                <a:cs typeface="Calibri" pitchFamily="34" charset="0"/>
              </a:rPr>
              <a:t>Оказание услуг по обращению с твердыми коммунальными </a:t>
            </a:r>
            <a:br>
              <a:rPr lang="ru-RU" altLang="ru-RU" sz="1600" dirty="0" smtClean="0">
                <a:cs typeface="Calibri" pitchFamily="34" charset="0"/>
              </a:rPr>
            </a:br>
            <a:r>
              <a:rPr lang="ru-RU" altLang="ru-RU" sz="1600" dirty="0" smtClean="0">
                <a:cs typeface="Calibri" pitchFamily="34" charset="0"/>
              </a:rPr>
              <a:t>отходами от уборки территорий – </a:t>
            </a:r>
            <a:r>
              <a:rPr lang="ru-RU" altLang="ru-RU" sz="1600" b="1" dirty="0" smtClean="0">
                <a:cs typeface="Calibri" pitchFamily="34" charset="0"/>
              </a:rPr>
              <a:t>355 тысяч 126 </a:t>
            </a:r>
            <a:r>
              <a:rPr lang="ru-RU" altLang="ru-RU" sz="1600" b="1" dirty="0">
                <a:cs typeface="Calibri" pitchFamily="34" charset="0"/>
              </a:rPr>
              <a:t>рублей</a:t>
            </a:r>
            <a:endParaRPr lang="ru-RU" altLang="ru-RU" sz="1200" b="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gray">
          <a:xfrm>
            <a:off x="2268705" y="5837765"/>
            <a:ext cx="4612322" cy="373656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cs typeface="Calibri" panose="020F0502020204030204" pitchFamily="34" charset="0"/>
              </a:rPr>
              <a:t>Приобретение </a:t>
            </a:r>
            <a:r>
              <a:rPr lang="ru-RU" altLang="ru-RU" sz="1600" dirty="0">
                <a:cs typeface="Calibri" panose="020F0502020204030204" pitchFamily="34" charset="0"/>
              </a:rPr>
              <a:t>баннера – </a:t>
            </a:r>
            <a:r>
              <a:rPr lang="ru-RU" altLang="ru-RU" sz="1600" b="1" dirty="0">
                <a:cs typeface="Calibri" panose="020F0502020204030204" pitchFamily="34" charset="0"/>
              </a:rPr>
              <a:t>44 тысячи 400 рублей</a:t>
            </a:r>
            <a:endParaRPr lang="ru-RU" altLang="ru-RU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gray">
          <a:xfrm>
            <a:off x="1829547" y="4933506"/>
            <a:ext cx="4958003" cy="52411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defRPr/>
            </a:pPr>
            <a:r>
              <a:rPr lang="ru-RU" altLang="ru-RU" sz="1600" dirty="0" smtClean="0">
                <a:cs typeface="Calibri" pitchFamily="34" charset="0"/>
              </a:rPr>
              <a:t>Подготовка </a:t>
            </a:r>
            <a:r>
              <a:rPr lang="ru-RU" altLang="ru-RU" sz="1600" dirty="0">
                <a:cs typeface="Calibri" pitchFamily="34" charset="0"/>
              </a:rPr>
              <a:t>к пуску фонтана в городском парке </a:t>
            </a:r>
            <a:r>
              <a:rPr lang="ru-RU" altLang="ru-RU" sz="1600" dirty="0" smtClean="0">
                <a:cs typeface="Calibri" pitchFamily="34" charset="0"/>
              </a:rPr>
              <a:t/>
            </a:r>
            <a:br>
              <a:rPr lang="ru-RU" altLang="ru-RU" sz="1600" dirty="0" smtClean="0">
                <a:cs typeface="Calibri" pitchFamily="34" charset="0"/>
              </a:rPr>
            </a:br>
            <a:r>
              <a:rPr lang="ru-RU" altLang="ru-RU" sz="1600" dirty="0" smtClean="0">
                <a:cs typeface="Calibri" pitchFamily="34" charset="0"/>
              </a:rPr>
              <a:t>и </a:t>
            </a:r>
            <a:r>
              <a:rPr lang="ru-RU" altLang="ru-RU" sz="1600" dirty="0">
                <a:cs typeface="Calibri" pitchFamily="34" charset="0"/>
              </a:rPr>
              <a:t>консервации </a:t>
            </a:r>
            <a:r>
              <a:rPr lang="ru-RU" altLang="ru-RU" sz="1600" dirty="0" smtClean="0">
                <a:cs typeface="Calibri" pitchFamily="34" charset="0"/>
              </a:rPr>
              <a:t>на </a:t>
            </a:r>
            <a:r>
              <a:rPr lang="ru-RU" altLang="ru-RU" sz="1600" dirty="0">
                <a:cs typeface="Calibri" pitchFamily="34" charset="0"/>
              </a:rPr>
              <a:t>зимний период – </a:t>
            </a:r>
            <a:r>
              <a:rPr lang="ru-RU" altLang="ru-RU" sz="1600" b="1" dirty="0">
                <a:cs typeface="Calibri" pitchFamily="34" charset="0"/>
              </a:rPr>
              <a:t>250 тысяч рублей</a:t>
            </a:r>
          </a:p>
        </p:txBody>
      </p:sp>
    </p:spTree>
    <p:extLst>
      <p:ext uri="{BB962C8B-B14F-4D97-AF65-F5344CB8AC3E}">
        <p14:creationId xmlns:p14="http://schemas.microsoft.com/office/powerpoint/2010/main" val="3057900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506" y="4814695"/>
            <a:ext cx="2679951" cy="197014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767" y="1522246"/>
            <a:ext cx="2737237" cy="201062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0483" name="AutoShape 5"/>
          <p:cNvSpPr>
            <a:spLocks noChangeArrowheads="1"/>
          </p:cNvSpPr>
          <p:nvPr/>
        </p:nvSpPr>
        <p:spPr bwMode="ltGray">
          <a:xfrm rot="5400000" flipH="1">
            <a:off x="-1949458" y="1528753"/>
            <a:ext cx="3913187" cy="351812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/>
          <a:p>
            <a:pPr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5061" name="Text Box 46"/>
          <p:cNvSpPr txBox="1">
            <a:spLocks noChangeArrowheads="1"/>
          </p:cNvSpPr>
          <p:nvPr/>
        </p:nvSpPr>
        <p:spPr bwMode="auto">
          <a:xfrm>
            <a:off x="0" y="2748572"/>
            <a:ext cx="1724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44 365 270 </a:t>
            </a:r>
            <a:r>
              <a:rPr lang="ru-RU" altLang="ru-RU" sz="2400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рублей</a:t>
            </a:r>
            <a:endParaRPr lang="ru-RU" altLang="ru-RU" sz="24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5062" name="Rectangle 48"/>
          <p:cNvSpPr>
            <a:spLocks noGrp="1" noChangeArrowheads="1"/>
          </p:cNvSpPr>
          <p:nvPr>
            <p:ph type="title"/>
          </p:nvPr>
        </p:nvSpPr>
        <p:spPr>
          <a:xfrm>
            <a:off x="722388" y="139763"/>
            <a:ext cx="8062913" cy="69373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МП </a:t>
            </a: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«Повышение уровня благоустройства территорий населенных пунктов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МО «Светогорское городское поселение» </a:t>
            </a:r>
            <a:endParaRPr lang="ru-RU" altLang="ru-RU" sz="2000" b="1" spc="3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7" name="Выгнутая вправо стрелка 146"/>
          <p:cNvSpPr/>
          <p:nvPr/>
        </p:nvSpPr>
        <p:spPr>
          <a:xfrm>
            <a:off x="14270" y="965774"/>
            <a:ext cx="1776413" cy="4681537"/>
          </a:xfrm>
          <a:prstGeom prst="curvedLeftArrow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5075" name="AutoShape 10"/>
          <p:cNvSpPr>
            <a:spLocks noChangeArrowheads="1"/>
          </p:cNvSpPr>
          <p:nvPr/>
        </p:nvSpPr>
        <p:spPr bwMode="gray">
          <a:xfrm>
            <a:off x="1143984" y="4653499"/>
            <a:ext cx="6142014" cy="834956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sz="1600" dirty="0" smtClean="0">
                <a:ea typeface="Calibri" panose="020F0502020204030204" pitchFamily="34" charset="0"/>
              </a:rPr>
              <a:t>Оказание </a:t>
            </a:r>
            <a:r>
              <a:rPr lang="ru-RU" sz="1600" dirty="0">
                <a:ea typeface="Calibri" panose="020F0502020204030204" pitchFamily="34" charset="0"/>
              </a:rPr>
              <a:t>услуг по транспортировке и размещению (</a:t>
            </a:r>
            <a:r>
              <a:rPr lang="ru-RU" sz="1600" dirty="0" smtClean="0">
                <a:ea typeface="Calibri" panose="020F0502020204030204" pitchFamily="34" charset="0"/>
              </a:rPr>
              <a:t>захоронению)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sz="1600" dirty="0" smtClean="0">
                <a:ea typeface="Calibri" panose="020F0502020204030204" pitchFamily="34" charset="0"/>
              </a:rPr>
              <a:t>мусора</a:t>
            </a:r>
            <a:r>
              <a:rPr lang="ru-RU" sz="1600" dirty="0">
                <a:ea typeface="Calibri" panose="020F0502020204030204" pitchFamily="34" charset="0"/>
              </a:rPr>
              <a:t>, собранного в период проведения весенней </a:t>
            </a:r>
            <a:r>
              <a:rPr lang="ru-RU" sz="1600" dirty="0" smtClean="0">
                <a:ea typeface="Calibri" panose="020F0502020204030204" pitchFamily="34" charset="0"/>
              </a:rPr>
              <a:t>санитарной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sz="1600" dirty="0" smtClean="0">
                <a:ea typeface="Calibri" panose="020F0502020204030204" pitchFamily="34" charset="0"/>
              </a:rPr>
              <a:t>уборки на </a:t>
            </a:r>
            <a:r>
              <a:rPr lang="ru-RU" sz="1600" dirty="0">
                <a:ea typeface="Calibri" panose="020F0502020204030204" pitchFamily="34" charset="0"/>
              </a:rPr>
              <a:t>территории МО «СГП» – </a:t>
            </a:r>
            <a:r>
              <a:rPr lang="ru-RU" sz="1600" b="1" dirty="0">
                <a:ea typeface="Calibri" panose="020F0502020204030204" pitchFamily="34" charset="0"/>
              </a:rPr>
              <a:t>43 тысячи 727 рублей</a:t>
            </a:r>
            <a:endParaRPr lang="ru-RU" altLang="ru-RU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gray">
          <a:xfrm>
            <a:off x="395536" y="5799767"/>
            <a:ext cx="5594060" cy="50824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600" dirty="0" smtClean="0">
                <a:cs typeface="Calibri" panose="020F0502020204030204" pitchFamily="34" charset="0"/>
              </a:rPr>
              <a:t>Обустройство площадки в районе школы по ул. Победы </a:t>
            </a:r>
            <a:r>
              <a:rPr lang="ru-RU" altLang="ru-RU" sz="1600" dirty="0">
                <a:cs typeface="Calibri" panose="020F0502020204030204" pitchFamily="34" charset="0"/>
              </a:rPr>
              <a:t>–</a:t>
            </a:r>
            <a:endParaRPr lang="ru-RU" altLang="ru-RU" sz="1600" dirty="0" smtClean="0">
              <a:cs typeface="Calibri" panose="020F0502020204030204" pitchFamily="34" charset="0"/>
            </a:endParaRPr>
          </a:p>
          <a:p>
            <a:pPr algn="just" eaLnBrk="1" hangingPunct="1">
              <a:defRPr/>
            </a:pPr>
            <a:r>
              <a:rPr lang="ru-RU" altLang="ru-RU" sz="1600" dirty="0" smtClean="0">
                <a:cs typeface="Calibri" panose="020F0502020204030204" pitchFamily="34" charset="0"/>
              </a:rPr>
              <a:t> </a:t>
            </a:r>
            <a:r>
              <a:rPr lang="ru-RU" altLang="ru-RU" sz="1600" b="1" dirty="0" smtClean="0">
                <a:cs typeface="Calibri" panose="020F0502020204030204" pitchFamily="34" charset="0"/>
              </a:rPr>
              <a:t>595 тысяч 223 рубля</a:t>
            </a:r>
            <a:endParaRPr lang="ru-RU" altLang="ru-RU" sz="1600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gray">
          <a:xfrm>
            <a:off x="1741511" y="3554968"/>
            <a:ext cx="7077117" cy="820199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sz="1600" dirty="0" smtClean="0">
                <a:ea typeface="Calibri" panose="020F0502020204030204" pitchFamily="34" charset="0"/>
              </a:rPr>
              <a:t>Услуги </a:t>
            </a:r>
            <a:r>
              <a:rPr lang="ru-RU" sz="1600" dirty="0">
                <a:ea typeface="Calibri" panose="020F0502020204030204" pitchFamily="34" charset="0"/>
              </a:rPr>
              <a:t>по разработке дизайн-проекта на </a:t>
            </a:r>
            <a:r>
              <a:rPr lang="ru-RU" sz="1600" dirty="0" smtClean="0">
                <a:ea typeface="Calibri" panose="020F0502020204030204" pitchFamily="34" charset="0"/>
              </a:rPr>
              <a:t>благоустройство прилегающей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sz="1600" dirty="0" smtClean="0">
                <a:ea typeface="Calibri" panose="020F0502020204030204" pitchFamily="34" charset="0"/>
              </a:rPr>
              <a:t>территории </a:t>
            </a:r>
            <a:r>
              <a:rPr lang="ru-RU" sz="1600" dirty="0">
                <a:ea typeface="Calibri" panose="020F0502020204030204" pitchFamily="34" charset="0"/>
              </a:rPr>
              <a:t>к Дому Культуры г. </a:t>
            </a:r>
            <a:r>
              <a:rPr lang="ru-RU" sz="1600" dirty="0" smtClean="0">
                <a:ea typeface="Calibri" panose="020F0502020204030204" pitchFamily="34" charset="0"/>
              </a:rPr>
              <a:t>Светогорска по </a:t>
            </a:r>
            <a:r>
              <a:rPr lang="ru-RU" sz="1600" dirty="0">
                <a:ea typeface="Calibri" panose="020F0502020204030204" pitchFamily="34" charset="0"/>
              </a:rPr>
              <a:t>ул. Победы и гп. </a:t>
            </a:r>
            <a:r>
              <a:rPr lang="ru-RU" sz="1600" dirty="0" smtClean="0">
                <a:ea typeface="Calibri" panose="020F0502020204030204" pitchFamily="34" charset="0"/>
              </a:rPr>
              <a:t>Лесогорский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sz="1600" dirty="0" smtClean="0">
                <a:ea typeface="Calibri" panose="020F0502020204030204" pitchFamily="34" charset="0"/>
              </a:rPr>
              <a:t>ул</a:t>
            </a:r>
            <a:r>
              <a:rPr lang="ru-RU" sz="1600" dirty="0">
                <a:ea typeface="Calibri" panose="020F0502020204030204" pitchFamily="34" charset="0"/>
              </a:rPr>
              <a:t>. Советов </a:t>
            </a:r>
            <a:r>
              <a:rPr lang="ru-RU" sz="1600" dirty="0" smtClean="0">
                <a:ea typeface="Calibri" panose="020F0502020204030204" pitchFamily="34" charset="0"/>
              </a:rPr>
              <a:t>д.7 – </a:t>
            </a:r>
            <a:r>
              <a:rPr lang="ru-RU" sz="1600" b="1" dirty="0" smtClean="0">
                <a:ea typeface="Calibri" panose="020F0502020204030204" pitchFamily="34" charset="0"/>
              </a:rPr>
              <a:t>599 тысяч рублей</a:t>
            </a:r>
            <a:endParaRPr lang="ru-RU" altLang="ru-RU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gray">
          <a:xfrm>
            <a:off x="1905793" y="2233390"/>
            <a:ext cx="5402511" cy="28892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cs typeface="Calibri" panose="020F0502020204030204" pitchFamily="34" charset="0"/>
              </a:rPr>
              <a:t>Мероприятия по борьбе с борщевиком – </a:t>
            </a:r>
            <a:r>
              <a:rPr lang="ru-RU" altLang="ru-RU" sz="1600" b="1" dirty="0" smtClean="0">
                <a:cs typeface="Calibri" panose="020F0502020204030204" pitchFamily="34" charset="0"/>
              </a:rPr>
              <a:t>65</a:t>
            </a:r>
            <a:r>
              <a:rPr lang="ru-RU" altLang="ru-RU" sz="1600" b="1" dirty="0">
                <a:cs typeface="Calibri" panose="020F0502020204030204" pitchFamily="34" charset="0"/>
              </a:rPr>
              <a:t> </a:t>
            </a:r>
            <a:r>
              <a:rPr lang="ru-RU" altLang="ru-RU" sz="1600" b="1" dirty="0" smtClean="0">
                <a:cs typeface="Calibri" panose="020F0502020204030204" pitchFamily="34" charset="0"/>
              </a:rPr>
              <a:t>тысяч </a:t>
            </a:r>
            <a:r>
              <a:rPr lang="ru-RU" altLang="ru-RU" sz="1600" b="1" dirty="0">
                <a:cs typeface="Calibri" panose="020F0502020204030204" pitchFamily="34" charset="0"/>
              </a:rPr>
              <a:t>рублей</a:t>
            </a:r>
            <a:endParaRPr lang="ru-RU" alt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gray">
          <a:xfrm>
            <a:off x="1947284" y="2860152"/>
            <a:ext cx="4686874" cy="48418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sz="1600" dirty="0" smtClean="0">
                <a:ea typeface="Calibri" panose="020F0502020204030204" pitchFamily="34" charset="0"/>
              </a:rPr>
              <a:t>Выкашивание </a:t>
            </a:r>
            <a:r>
              <a:rPr lang="ru-RU" sz="1600" dirty="0">
                <a:ea typeface="Calibri" panose="020F0502020204030204" pitchFamily="34" charset="0"/>
              </a:rPr>
              <a:t>газонов на территории МО «СГП</a:t>
            </a:r>
            <a:r>
              <a:rPr lang="ru-RU" sz="1600" dirty="0" smtClean="0">
                <a:ea typeface="Calibri" panose="020F0502020204030204" pitchFamily="34" charset="0"/>
              </a:rPr>
              <a:t>»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sz="1600" dirty="0" smtClean="0">
                <a:ea typeface="Calibri" panose="020F0502020204030204" pitchFamily="34" charset="0"/>
              </a:rPr>
              <a:t> </a:t>
            </a:r>
            <a:r>
              <a:rPr lang="ru-RU" sz="1600" dirty="0">
                <a:ea typeface="Calibri" panose="020F0502020204030204" pitchFamily="34" charset="0"/>
              </a:rPr>
              <a:t>– </a:t>
            </a:r>
            <a:r>
              <a:rPr lang="ru-RU" sz="1600" b="1" dirty="0">
                <a:ea typeface="Calibri" panose="020F0502020204030204" pitchFamily="34" charset="0"/>
              </a:rPr>
              <a:t>684 тысячи 161 рубль</a:t>
            </a:r>
            <a:endParaRPr lang="ru-RU" alt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gray">
          <a:xfrm>
            <a:off x="1166139" y="1009789"/>
            <a:ext cx="6546247" cy="398466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dirty="0">
                <a:cs typeface="Calibri" panose="020F0502020204030204" pitchFamily="34" charset="0"/>
              </a:rPr>
              <a:t>Монтаж и демонтаж праздничной </a:t>
            </a:r>
            <a:r>
              <a:rPr lang="ru-RU" altLang="ru-RU" sz="1600" dirty="0" smtClean="0">
                <a:cs typeface="Calibri" panose="020F0502020204030204" pitchFamily="34" charset="0"/>
              </a:rPr>
              <a:t>атрибутики – </a:t>
            </a:r>
            <a:r>
              <a:rPr lang="ru-RU" altLang="ru-RU" sz="1600" b="1" dirty="0" smtClean="0">
                <a:cs typeface="Calibri" panose="020F0502020204030204" pitchFamily="34" charset="0"/>
              </a:rPr>
              <a:t>611</a:t>
            </a:r>
            <a:r>
              <a:rPr lang="ru-RU" altLang="ru-RU" sz="1600" b="1" dirty="0">
                <a:cs typeface="Calibri" panose="020F0502020204030204" pitchFamily="34" charset="0"/>
              </a:rPr>
              <a:t> </a:t>
            </a:r>
            <a:r>
              <a:rPr lang="ru-RU" altLang="ru-RU" sz="1600" b="1" dirty="0" smtClean="0">
                <a:cs typeface="Calibri" panose="020F0502020204030204" pitchFamily="34" charset="0"/>
              </a:rPr>
              <a:t>тысячи 570 </a:t>
            </a:r>
            <a:r>
              <a:rPr lang="ru-RU" altLang="ru-RU" sz="1600" b="1" dirty="0">
                <a:cs typeface="Calibri" panose="020F0502020204030204" pitchFamily="34" charset="0"/>
              </a:rPr>
              <a:t>рублей</a:t>
            </a:r>
            <a:endParaRPr lang="ru-RU" altLang="ru-RU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gray">
          <a:xfrm>
            <a:off x="1619672" y="1583279"/>
            <a:ext cx="5517135" cy="40606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dirty="0">
                <a:cs typeface="Calibri" panose="020F0502020204030204" pitchFamily="34" charset="0"/>
              </a:rPr>
              <a:t>Поставка праздничной атрибутики – </a:t>
            </a:r>
            <a:r>
              <a:rPr lang="ru-RU" altLang="ru-RU" sz="1600" b="1" dirty="0" smtClean="0">
                <a:cs typeface="Calibri" panose="020F0502020204030204" pitchFamily="34" charset="0"/>
              </a:rPr>
              <a:t>220 тысяч </a:t>
            </a:r>
            <a:r>
              <a:rPr lang="ru-RU" altLang="ru-RU" sz="1600" b="1" dirty="0">
                <a:cs typeface="Calibri" panose="020F0502020204030204" pitchFamily="34" charset="0"/>
              </a:rPr>
              <a:t>рублей </a:t>
            </a:r>
            <a:endParaRPr lang="ru-RU" altLang="ru-RU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29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535" y="2989216"/>
            <a:ext cx="2267744" cy="170080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067" y="750160"/>
            <a:ext cx="2886924" cy="216519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9154" name="AutoShape 5"/>
          <p:cNvSpPr>
            <a:spLocks noChangeArrowheads="1"/>
          </p:cNvSpPr>
          <p:nvPr/>
        </p:nvSpPr>
        <p:spPr bwMode="ltGray">
          <a:xfrm rot="5400000" flipH="1">
            <a:off x="-2301875" y="1930890"/>
            <a:ext cx="4603750" cy="3349626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9155" name="Text Box 46"/>
          <p:cNvSpPr txBox="1">
            <a:spLocks noChangeArrowheads="1"/>
          </p:cNvSpPr>
          <p:nvPr/>
        </p:nvSpPr>
        <p:spPr bwMode="auto">
          <a:xfrm>
            <a:off x="-79375" y="3021013"/>
            <a:ext cx="17319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25 057 155 </a:t>
            </a:r>
            <a:r>
              <a:rPr lang="ru-RU" altLang="ru-RU" sz="2400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рублей</a:t>
            </a:r>
            <a:endParaRPr lang="ru-RU" altLang="ru-RU" sz="24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9156" name="Rectangle 48"/>
          <p:cNvSpPr>
            <a:spLocks noGrp="1" noChangeArrowheads="1"/>
          </p:cNvSpPr>
          <p:nvPr>
            <p:ph type="title"/>
          </p:nvPr>
        </p:nvSpPr>
        <p:spPr>
          <a:xfrm>
            <a:off x="179982" y="171734"/>
            <a:ext cx="8739187" cy="6096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МП </a:t>
            </a: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«Переселение граждан из аварийного жилищного фонда, расположенного на территории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pitchFamily="34" charset="0"/>
              </a:rPr>
              <a:t>МО «Светогорское городское поселение»</a:t>
            </a:r>
            <a:endParaRPr lang="ru-RU" altLang="ru-RU" sz="2000" b="1" spc="3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4" name="AutoShape 10"/>
          <p:cNvSpPr>
            <a:spLocks noChangeArrowheads="1"/>
          </p:cNvSpPr>
          <p:nvPr/>
        </p:nvSpPr>
        <p:spPr bwMode="gray">
          <a:xfrm>
            <a:off x="1043608" y="1085711"/>
            <a:ext cx="5571664" cy="57735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ru-RU" altLang="ru-RU" sz="1600" dirty="0" smtClean="0">
                <a:cs typeface="Calibri" panose="020F0502020204030204" pitchFamily="34" charset="0"/>
              </a:rPr>
              <a:t>Содержание и обслуживание муниципального</a:t>
            </a:r>
            <a:r>
              <a:rPr lang="ru-RU" altLang="ru-RU" sz="1600" dirty="0">
                <a:cs typeface="Calibri" panose="020F0502020204030204" pitchFamily="34" charset="0"/>
              </a:rPr>
              <a:t> </a:t>
            </a:r>
            <a:r>
              <a:rPr lang="ru-RU" altLang="ru-RU" sz="1600" dirty="0" smtClean="0">
                <a:cs typeface="Calibri" panose="020F0502020204030204" pitchFamily="34" charset="0"/>
              </a:rPr>
              <a:t>жилого фонда </a:t>
            </a:r>
          </a:p>
          <a:p>
            <a:pPr algn="just">
              <a:defRPr/>
            </a:pPr>
            <a:r>
              <a:rPr lang="ru-RU" alt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altLang="ru-RU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 миллион 078 тысяч 746 рублей</a:t>
            </a:r>
            <a:endParaRPr lang="ru-RU" alt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161" name="AutoShape 10"/>
          <p:cNvSpPr>
            <a:spLocks noChangeArrowheads="1"/>
          </p:cNvSpPr>
          <p:nvPr/>
        </p:nvSpPr>
        <p:spPr bwMode="gray">
          <a:xfrm>
            <a:off x="1475656" y="1824619"/>
            <a:ext cx="5263784" cy="56577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Взносы на капитальный ремонт за </a:t>
            </a:r>
            <a:r>
              <a:rPr lang="ru-RU" alt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муниципальные </a:t>
            </a:r>
            <a:br>
              <a:rPr lang="ru-RU" alt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жилые помещения  </a:t>
            </a:r>
            <a:r>
              <a:rPr lang="ru-RU" alt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600" b="1" dirty="0">
                <a:ea typeface="Calibri" panose="020F0502020204030204" pitchFamily="34" charset="0"/>
              </a:rPr>
              <a:t>4 миллиона 940 тысяч 646 рублей</a:t>
            </a:r>
            <a:endParaRPr lang="ru-RU" alt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Выгнутая вправо стрелка 69"/>
          <p:cNvSpPr/>
          <p:nvPr/>
        </p:nvSpPr>
        <p:spPr>
          <a:xfrm>
            <a:off x="-40482" y="1041896"/>
            <a:ext cx="1744083" cy="5341937"/>
          </a:xfrm>
          <a:prstGeom prst="curvedLef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gray">
          <a:xfrm>
            <a:off x="1674814" y="2508709"/>
            <a:ext cx="5633490" cy="7491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ru-RU" altLang="ru-RU" sz="1600" dirty="0" smtClean="0">
                <a:cs typeface="Calibri" panose="020F0502020204030204" pitchFamily="34" charset="0"/>
              </a:rPr>
              <a:t>Обследование </a:t>
            </a:r>
            <a:r>
              <a:rPr lang="ru-RU" altLang="ru-RU" sz="1600" dirty="0">
                <a:cs typeface="Calibri" panose="020F0502020204030204" pitchFamily="34" charset="0"/>
              </a:rPr>
              <a:t>технического состояния МКД для </a:t>
            </a:r>
            <a:endParaRPr lang="ru-RU" altLang="ru-RU" sz="1600" dirty="0" smtClean="0"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ru-RU" altLang="ru-RU" sz="1600" dirty="0" smtClean="0">
                <a:cs typeface="Calibri" panose="020F0502020204030204" pitchFamily="34" charset="0"/>
              </a:rPr>
              <a:t>Определения физического </a:t>
            </a:r>
            <a:r>
              <a:rPr lang="ru-RU" altLang="ru-RU" sz="1600" dirty="0">
                <a:cs typeface="Calibri" panose="020F0502020204030204" pitchFamily="34" charset="0"/>
              </a:rPr>
              <a:t>износа по адресу: </a:t>
            </a:r>
            <a:r>
              <a:rPr lang="ru-RU" altLang="ru-RU" sz="1600" dirty="0" smtClean="0">
                <a:cs typeface="Calibri" panose="020F0502020204030204" pitchFamily="34" charset="0"/>
              </a:rPr>
              <a:t>гп</a:t>
            </a:r>
            <a:r>
              <a:rPr lang="ru-RU" altLang="ru-RU" sz="1600" dirty="0">
                <a:cs typeface="Calibri" panose="020F0502020204030204" pitchFamily="34" charset="0"/>
              </a:rPr>
              <a:t>. </a:t>
            </a:r>
            <a:r>
              <a:rPr lang="ru-RU" altLang="ru-RU" sz="1600" dirty="0" smtClean="0">
                <a:cs typeface="Calibri" panose="020F0502020204030204" pitchFamily="34" charset="0"/>
              </a:rPr>
              <a:t>Лесогорский</a:t>
            </a:r>
          </a:p>
          <a:p>
            <a:pPr algn="just">
              <a:defRPr/>
            </a:pPr>
            <a:r>
              <a:rPr lang="ru-RU" altLang="ru-RU" sz="1600" dirty="0" smtClean="0">
                <a:cs typeface="Calibri" panose="020F0502020204030204" pitchFamily="34" charset="0"/>
              </a:rPr>
              <a:t>ул. Лесной Кордон д.5 – </a:t>
            </a:r>
            <a:r>
              <a:rPr lang="ru-RU" altLang="ru-RU" sz="1600" b="1" dirty="0" smtClean="0">
                <a:cs typeface="Calibri" panose="020F0502020204030204" pitchFamily="34" charset="0"/>
              </a:rPr>
              <a:t>35 тысяч рублей</a:t>
            </a:r>
            <a:endParaRPr lang="ru-RU" altLang="ru-RU" sz="1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gray">
          <a:xfrm>
            <a:off x="1703601" y="3358533"/>
            <a:ext cx="5485875" cy="100811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ru-RU" altLang="ru-RU" sz="1600" dirty="0" smtClean="0">
                <a:cs typeface="Calibri" panose="020F0502020204030204" pitchFamily="34" charset="0"/>
              </a:rPr>
              <a:t>Выполнение </a:t>
            </a:r>
            <a:r>
              <a:rPr lang="ru-RU" altLang="ru-RU" sz="1600" dirty="0">
                <a:cs typeface="Calibri" panose="020F0502020204030204" pitchFamily="34" charset="0"/>
              </a:rPr>
              <a:t>работ по замене кабельной линии в </a:t>
            </a:r>
            <a:r>
              <a:rPr lang="ru-RU" altLang="ru-RU" sz="1600" dirty="0" smtClean="0">
                <a:cs typeface="Calibri" panose="020F0502020204030204" pitchFamily="34" charset="0"/>
              </a:rPr>
              <a:t>здании,</a:t>
            </a:r>
          </a:p>
          <a:p>
            <a:pPr algn="just">
              <a:defRPr/>
            </a:pPr>
            <a:r>
              <a:rPr lang="ru-RU" altLang="ru-RU" sz="1600" dirty="0" smtClean="0">
                <a:cs typeface="Calibri" panose="020F0502020204030204" pitchFamily="34" charset="0"/>
              </a:rPr>
              <a:t>установка 4 </a:t>
            </a:r>
            <a:r>
              <a:rPr lang="ru-RU" altLang="ru-RU" sz="1600" dirty="0">
                <a:cs typeface="Calibri" panose="020F0502020204030204" pitchFamily="34" charset="0"/>
              </a:rPr>
              <a:t>оконных блоков и противопожарного люка </a:t>
            </a:r>
            <a:endParaRPr lang="ru-RU" altLang="ru-RU" sz="1600" dirty="0" smtClean="0"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ru-RU" altLang="ru-RU" sz="1600" dirty="0" smtClean="0">
                <a:cs typeface="Calibri" panose="020F0502020204030204" pitchFamily="34" charset="0"/>
              </a:rPr>
              <a:t>в </a:t>
            </a:r>
            <a:r>
              <a:rPr lang="ru-RU" altLang="ru-RU" sz="1600" dirty="0">
                <a:cs typeface="Calibri" panose="020F0502020204030204" pitchFamily="34" charset="0"/>
              </a:rPr>
              <a:t>здании по адресу: </a:t>
            </a:r>
            <a:r>
              <a:rPr lang="ru-RU" altLang="ru-RU" sz="1600" dirty="0" smtClean="0">
                <a:cs typeface="Calibri" panose="020F0502020204030204" pitchFamily="34" charset="0"/>
              </a:rPr>
              <a:t>г</a:t>
            </a:r>
            <a:r>
              <a:rPr lang="ru-RU" altLang="ru-RU" sz="1600" dirty="0">
                <a:cs typeface="Calibri" panose="020F0502020204030204" pitchFamily="34" charset="0"/>
              </a:rPr>
              <a:t>. Светогорск ул. Красноармейская д.3 </a:t>
            </a:r>
            <a:endParaRPr lang="ru-RU" altLang="ru-RU" sz="1600" dirty="0" smtClean="0"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ru-RU" altLang="ru-RU" sz="1600" dirty="0" smtClean="0">
                <a:cs typeface="Calibri" panose="020F0502020204030204" pitchFamily="34" charset="0"/>
              </a:rPr>
              <a:t>– </a:t>
            </a:r>
            <a:r>
              <a:rPr lang="ru-RU" altLang="ru-RU" sz="1600" b="1" dirty="0">
                <a:cs typeface="Calibri" panose="020F0502020204030204" pitchFamily="34" charset="0"/>
              </a:rPr>
              <a:t>368 тысяч 497 рублей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gray">
          <a:xfrm>
            <a:off x="1590798" y="4433821"/>
            <a:ext cx="6984776" cy="72534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ru-RU" altLang="ru-RU" sz="1600" dirty="0" smtClean="0">
                <a:cs typeface="Calibri" panose="020F0502020204030204" pitchFamily="34" charset="0"/>
              </a:rPr>
              <a:t>Приобретение </a:t>
            </a:r>
            <a:r>
              <a:rPr lang="ru-RU" altLang="ru-RU" sz="1600" dirty="0">
                <a:cs typeface="Calibri" panose="020F0502020204030204" pitchFamily="34" charset="0"/>
              </a:rPr>
              <a:t>жилого помещения для переселения граждан из </a:t>
            </a:r>
            <a:r>
              <a:rPr lang="ru-RU" altLang="ru-RU" sz="1600" dirty="0" smtClean="0">
                <a:cs typeface="Calibri" panose="020F0502020204030204" pitchFamily="34" charset="0"/>
              </a:rPr>
              <a:t>аварийного</a:t>
            </a:r>
          </a:p>
          <a:p>
            <a:pPr algn="just">
              <a:defRPr/>
            </a:pPr>
            <a:r>
              <a:rPr lang="ru-RU" altLang="ru-RU" sz="1600" dirty="0" smtClean="0">
                <a:cs typeface="Calibri" panose="020F0502020204030204" pitchFamily="34" charset="0"/>
              </a:rPr>
              <a:t>жилищного </a:t>
            </a:r>
            <a:r>
              <a:rPr lang="ru-RU" altLang="ru-RU" sz="1600" dirty="0">
                <a:cs typeface="Calibri" panose="020F0502020204030204" pitchFamily="34" charset="0"/>
              </a:rPr>
              <a:t>фонда (по решению суда) – </a:t>
            </a:r>
            <a:r>
              <a:rPr lang="ru-RU" altLang="ru-RU" sz="1600" b="1" dirty="0">
                <a:cs typeface="Calibri" panose="020F0502020204030204" pitchFamily="34" charset="0"/>
              </a:rPr>
              <a:t>5 миллионов 678 тысяч 771 рубль </a:t>
            </a: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gray">
          <a:xfrm>
            <a:off x="1259632" y="5226344"/>
            <a:ext cx="7488832" cy="72534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ru-RU" altLang="ru-RU" sz="1600" dirty="0" smtClean="0">
                <a:cs typeface="Calibri" panose="020F0502020204030204" pitchFamily="34" charset="0"/>
              </a:rPr>
              <a:t>Приобретение </a:t>
            </a:r>
            <a:r>
              <a:rPr lang="ru-RU" altLang="ru-RU" sz="1600" dirty="0">
                <a:cs typeface="Calibri" panose="020F0502020204030204" pitchFamily="34" charset="0"/>
              </a:rPr>
              <a:t>жилого помещения для переселения граждан </a:t>
            </a:r>
            <a:r>
              <a:rPr lang="ru-RU" altLang="ru-RU" sz="1600" dirty="0" smtClean="0">
                <a:cs typeface="Calibri" panose="020F0502020204030204" pitchFamily="34" charset="0"/>
              </a:rPr>
              <a:t/>
            </a:r>
            <a:br>
              <a:rPr lang="ru-RU" altLang="ru-RU" sz="1600" dirty="0" smtClean="0">
                <a:cs typeface="Calibri" panose="020F0502020204030204" pitchFamily="34" charset="0"/>
              </a:rPr>
            </a:br>
            <a:r>
              <a:rPr lang="ru-RU" altLang="ru-RU" sz="1600" dirty="0" smtClean="0">
                <a:cs typeface="Calibri" panose="020F0502020204030204" pitchFamily="34" charset="0"/>
              </a:rPr>
              <a:t>из аварийного жилищного </a:t>
            </a:r>
            <a:r>
              <a:rPr lang="ru-RU" altLang="ru-RU" sz="1600" dirty="0">
                <a:cs typeface="Calibri" panose="020F0502020204030204" pitchFamily="34" charset="0"/>
              </a:rPr>
              <a:t>фонда (по решению суда) – </a:t>
            </a:r>
            <a:r>
              <a:rPr lang="ru-RU" sz="1600" dirty="0">
                <a:ea typeface="Calibri" panose="020F0502020204030204" pitchFamily="34" charset="0"/>
              </a:rPr>
              <a:t>по адресу: </a:t>
            </a:r>
            <a:r>
              <a:rPr lang="ru-RU" sz="1600" dirty="0" smtClean="0">
                <a:ea typeface="Calibri" panose="020F0502020204030204" pitchFamily="34" charset="0"/>
              </a:rPr>
              <a:t>гп</a:t>
            </a:r>
            <a:r>
              <a:rPr lang="ru-RU" sz="1600" dirty="0">
                <a:ea typeface="Calibri" panose="020F0502020204030204" pitchFamily="34" charset="0"/>
              </a:rPr>
              <a:t>. Лесогорский </a:t>
            </a:r>
            <a:r>
              <a:rPr lang="ru-RU" sz="1600" dirty="0" smtClean="0">
                <a:ea typeface="Calibri" panose="020F0502020204030204" pitchFamily="34" charset="0"/>
              </a:rPr>
              <a:t/>
            </a:r>
            <a:br>
              <a:rPr lang="ru-RU" sz="1600" dirty="0" smtClean="0">
                <a:ea typeface="Calibri" panose="020F0502020204030204" pitchFamily="34" charset="0"/>
              </a:rPr>
            </a:br>
            <a:r>
              <a:rPr lang="ru-RU" sz="1600" dirty="0" smtClean="0">
                <a:ea typeface="Calibri" panose="020F0502020204030204" pitchFamily="34" charset="0"/>
              </a:rPr>
              <a:t>ул</a:t>
            </a:r>
            <a:r>
              <a:rPr lang="ru-RU" sz="1600" dirty="0">
                <a:ea typeface="Calibri" panose="020F0502020204030204" pitchFamily="34" charset="0"/>
              </a:rPr>
              <a:t>. Лесной Кордон д.5 – </a:t>
            </a:r>
            <a:r>
              <a:rPr lang="ru-RU" sz="1600" b="1" dirty="0">
                <a:ea typeface="Calibri" panose="020F0502020204030204" pitchFamily="34" charset="0"/>
              </a:rPr>
              <a:t>11 миллионов 343 тысячи 532 рубля</a:t>
            </a:r>
            <a:r>
              <a:rPr lang="ru-RU" sz="1600" dirty="0">
                <a:ea typeface="Calibri" panose="020F0502020204030204" pitchFamily="34" charset="0"/>
              </a:rPr>
              <a:t> </a:t>
            </a:r>
            <a:endParaRPr lang="ru-RU" altLang="ru-RU" sz="1600" b="1" dirty="0">
              <a:cs typeface="Calibri" panose="020F0502020204030204" pitchFamily="34" charset="0"/>
            </a:endParaRP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gray">
          <a:xfrm>
            <a:off x="511528" y="6041930"/>
            <a:ext cx="8407641" cy="72534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ru-RU" altLang="ru-RU" sz="1600" dirty="0" smtClean="0">
                <a:cs typeface="Calibri" panose="020F0502020204030204" pitchFamily="34" charset="0"/>
              </a:rPr>
              <a:t>Приобретение </a:t>
            </a:r>
            <a:r>
              <a:rPr lang="ru-RU" altLang="ru-RU" sz="1600" dirty="0">
                <a:cs typeface="Calibri" panose="020F0502020204030204" pitchFamily="34" charset="0"/>
              </a:rPr>
              <a:t>жилого помещения для переселения граждан, пострадавших в результате </a:t>
            </a:r>
            <a:endParaRPr lang="ru-RU" altLang="ru-RU" sz="1600" dirty="0" smtClean="0"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ru-RU" altLang="ru-RU" sz="1600" dirty="0" smtClean="0">
                <a:cs typeface="Calibri" panose="020F0502020204030204" pitchFamily="34" charset="0"/>
              </a:rPr>
              <a:t>пожара </a:t>
            </a:r>
            <a:r>
              <a:rPr lang="ru-RU" altLang="ru-RU" sz="1600" dirty="0">
                <a:cs typeface="Calibri" panose="020F0502020204030204" pitchFamily="34" charset="0"/>
              </a:rPr>
              <a:t>муниципального фонда по адресу: </a:t>
            </a:r>
            <a:r>
              <a:rPr lang="ru-RU" altLang="ru-RU" sz="1600" dirty="0" smtClean="0">
                <a:cs typeface="Calibri" panose="020F0502020204030204" pitchFamily="34" charset="0"/>
              </a:rPr>
              <a:t>гп</a:t>
            </a:r>
            <a:r>
              <a:rPr lang="ru-RU" altLang="ru-RU" sz="1600" dirty="0">
                <a:cs typeface="Calibri" panose="020F0502020204030204" pitchFamily="34" charset="0"/>
              </a:rPr>
              <a:t>. Лесогорский ул. Зеленый переулок д.1 кв. </a:t>
            </a:r>
            <a:r>
              <a:rPr lang="ru-RU" altLang="ru-RU" sz="1600" dirty="0" smtClean="0">
                <a:cs typeface="Calibri" panose="020F0502020204030204" pitchFamily="34" charset="0"/>
              </a:rPr>
              <a:t>17</a:t>
            </a:r>
          </a:p>
          <a:p>
            <a:pPr algn="just">
              <a:defRPr/>
            </a:pPr>
            <a:r>
              <a:rPr lang="ru-RU" altLang="ru-RU" sz="1600" dirty="0" smtClean="0">
                <a:cs typeface="Calibri" panose="020F0502020204030204" pitchFamily="34" charset="0"/>
              </a:rPr>
              <a:t> </a:t>
            </a:r>
            <a:r>
              <a:rPr lang="ru-RU" altLang="ru-RU" sz="1600" b="1" dirty="0">
                <a:cs typeface="Calibri" panose="020F0502020204030204" pitchFamily="34" charset="0"/>
              </a:rPr>
              <a:t>– 1 миллион 611 тысяч 963 рубля </a:t>
            </a:r>
          </a:p>
        </p:txBody>
      </p:sp>
    </p:spTree>
    <p:extLst>
      <p:ext uri="{BB962C8B-B14F-4D97-AF65-F5344CB8AC3E}">
        <p14:creationId xmlns:p14="http://schemas.microsoft.com/office/powerpoint/2010/main" val="339933522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AutoShape 5"/>
          <p:cNvSpPr>
            <a:spLocks noChangeArrowheads="1"/>
          </p:cNvSpPr>
          <p:nvPr/>
        </p:nvSpPr>
        <p:spPr bwMode="ltGray">
          <a:xfrm rot="5400000" flipH="1">
            <a:off x="-1970881" y="1727782"/>
            <a:ext cx="3941762" cy="3429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7107" name="Text Box 46"/>
          <p:cNvSpPr txBox="1">
            <a:spLocks noChangeArrowheads="1"/>
          </p:cNvSpPr>
          <p:nvPr/>
        </p:nvSpPr>
        <p:spPr bwMode="auto">
          <a:xfrm>
            <a:off x="-17462" y="3026783"/>
            <a:ext cx="17319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7 882 800  </a:t>
            </a:r>
            <a:r>
              <a:rPr lang="ru-RU" altLang="ru-RU" sz="2400" b="1" i="1" dirty="0">
                <a:solidFill>
                  <a:srgbClr val="000000"/>
                </a:solidFill>
                <a:latin typeface="Arial" panose="020B0604020202020204" pitchFamily="34" charset="0"/>
              </a:rPr>
              <a:t>рублей</a:t>
            </a:r>
          </a:p>
        </p:txBody>
      </p:sp>
      <p:sp>
        <p:nvSpPr>
          <p:cNvPr id="47108" name="Rectangle 48"/>
          <p:cNvSpPr>
            <a:spLocks noGrp="1" noChangeArrowheads="1"/>
          </p:cNvSpPr>
          <p:nvPr>
            <p:ph type="title"/>
          </p:nvPr>
        </p:nvSpPr>
        <p:spPr>
          <a:xfrm>
            <a:off x="0" y="322956"/>
            <a:ext cx="9144000" cy="693738"/>
          </a:xfrm>
        </p:spPr>
        <p:txBody>
          <a:bodyPr/>
          <a:lstStyle/>
          <a:p>
            <a:pPr eaLnBrk="1" hangingPunct="1"/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</a:t>
            </a: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«</a:t>
            </a:r>
            <a:r>
              <a:rPr 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Формирование </a:t>
            </a:r>
            <a:r>
              <a:rPr lang="ru-RU" sz="2000" b="1" spc="3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комфортной городской среды </a:t>
            </a:r>
            <a:r>
              <a:rPr 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на территории</a:t>
            </a: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/>
            </a:r>
            <a:br>
              <a:rPr lang="en-US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МО «Светогорское городское поселение» </a:t>
            </a:r>
            <a:endParaRPr lang="ru-RU" altLang="ru-RU" sz="2000" b="1" spc="30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10" name="AutoShape 10"/>
          <p:cNvSpPr>
            <a:spLocks noChangeArrowheads="1"/>
          </p:cNvSpPr>
          <p:nvPr/>
        </p:nvSpPr>
        <p:spPr bwMode="gray">
          <a:xfrm>
            <a:off x="1519676" y="1301635"/>
            <a:ext cx="6834188" cy="704136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sz="1600" dirty="0" smtClean="0">
                <a:ea typeface="Calibri" panose="020F0502020204030204" pitchFamily="34" charset="0"/>
              </a:rPr>
              <a:t>Выполнение </a:t>
            </a:r>
            <a:r>
              <a:rPr lang="ru-RU" sz="1600" dirty="0">
                <a:ea typeface="Calibri" panose="020F0502020204030204" pitchFamily="34" charset="0"/>
              </a:rPr>
              <a:t>работ по благоустройству дворовой территории по </a:t>
            </a:r>
            <a:r>
              <a:rPr lang="ru-RU" sz="1600" dirty="0" smtClean="0">
                <a:ea typeface="Calibri" panose="020F0502020204030204" pitchFamily="34" charset="0"/>
              </a:rPr>
              <a:t>адресу: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1600" dirty="0" smtClean="0">
                <a:ea typeface="Calibri" panose="020F0502020204030204" pitchFamily="34" charset="0"/>
              </a:rPr>
              <a:t>г</a:t>
            </a:r>
            <a:r>
              <a:rPr lang="ru-RU" sz="1600" dirty="0">
                <a:ea typeface="Calibri" panose="020F0502020204030204" pitchFamily="34" charset="0"/>
              </a:rPr>
              <a:t>. Светогорск ул. Пограничная д.3 </a:t>
            </a:r>
            <a:r>
              <a:rPr lang="ru-RU" sz="1600" b="1" dirty="0" smtClean="0">
                <a:ea typeface="Calibri" panose="020F0502020204030204" pitchFamily="34" charset="0"/>
              </a:rPr>
              <a:t>– 3 </a:t>
            </a:r>
            <a:r>
              <a:rPr lang="ru-RU" sz="1600" b="1" dirty="0">
                <a:ea typeface="Calibri" panose="020F0502020204030204" pitchFamily="34" charset="0"/>
              </a:rPr>
              <a:t>миллиона 874 тысячи 286 рублей </a:t>
            </a:r>
            <a:endParaRPr lang="ru-RU" altLang="ru-RU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7" name="Выгнутая вправо стрелка 146"/>
          <p:cNvSpPr/>
          <p:nvPr/>
        </p:nvSpPr>
        <p:spPr>
          <a:xfrm>
            <a:off x="0" y="1311991"/>
            <a:ext cx="1731963" cy="4548187"/>
          </a:xfrm>
          <a:prstGeom prst="curvedLef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gray">
          <a:xfrm>
            <a:off x="1816773" y="2348881"/>
            <a:ext cx="7234409" cy="762786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600" dirty="0" smtClean="0">
                <a:ea typeface="Calibri" panose="020F0502020204030204" pitchFamily="34" charset="0"/>
              </a:rPr>
              <a:t>Выполнение </a:t>
            </a:r>
            <a:r>
              <a:rPr lang="ru-RU" sz="1600" dirty="0">
                <a:ea typeface="Calibri" panose="020F0502020204030204" pitchFamily="34" charset="0"/>
              </a:rPr>
              <a:t>работ по благоустройству дворовой территории по </a:t>
            </a:r>
            <a:r>
              <a:rPr lang="ru-RU" sz="1600" dirty="0" smtClean="0">
                <a:ea typeface="Calibri" panose="020F0502020204030204" pitchFamily="34" charset="0"/>
              </a:rPr>
              <a:t>адресу: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600" dirty="0" smtClean="0">
                <a:ea typeface="Calibri" panose="020F0502020204030204" pitchFamily="34" charset="0"/>
              </a:rPr>
              <a:t>гп</a:t>
            </a:r>
            <a:r>
              <a:rPr lang="ru-RU" sz="1600" dirty="0">
                <a:ea typeface="Calibri" panose="020F0502020204030204" pitchFamily="34" charset="0"/>
              </a:rPr>
              <a:t>. Лесогорский ул. Труда д.1а, ул. Подгорная </a:t>
            </a:r>
            <a:r>
              <a:rPr lang="ru-RU" sz="1600" dirty="0" smtClean="0">
                <a:ea typeface="Calibri" panose="020F0502020204030204" pitchFamily="34" charset="0"/>
              </a:rPr>
              <a:t>д.2, ул</a:t>
            </a:r>
            <a:r>
              <a:rPr lang="ru-RU" sz="1600" dirty="0">
                <a:ea typeface="Calibri" panose="020F0502020204030204" pitchFamily="34" charset="0"/>
              </a:rPr>
              <a:t>. Ленинградское шоссе </a:t>
            </a:r>
            <a:r>
              <a:rPr lang="ru-RU" sz="1600" dirty="0" smtClean="0">
                <a:ea typeface="Calibri" panose="020F0502020204030204" pitchFamily="34" charset="0"/>
              </a:rPr>
              <a:t>д.32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600" b="1" dirty="0">
                <a:ea typeface="Calibri" panose="020F0502020204030204" pitchFamily="34" charset="0"/>
              </a:rPr>
              <a:t> – </a:t>
            </a:r>
            <a:r>
              <a:rPr lang="ru-RU" sz="1600" b="1" dirty="0" smtClean="0">
                <a:ea typeface="Calibri" panose="020F0502020204030204" pitchFamily="34" charset="0"/>
              </a:rPr>
              <a:t>4 </a:t>
            </a:r>
            <a:r>
              <a:rPr lang="ru-RU" sz="1600" b="1" dirty="0">
                <a:ea typeface="Calibri" panose="020F0502020204030204" pitchFamily="34" charset="0"/>
              </a:rPr>
              <a:t>миллиона 008 тысяч 514 рублей </a:t>
            </a:r>
            <a:endParaRPr lang="ru-RU" altLang="ru-RU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666098"/>
            <a:ext cx="3096344" cy="232225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586084"/>
            <a:ext cx="3218696" cy="241402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4609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673533"/>
              </p:ext>
            </p:extLst>
          </p:nvPr>
        </p:nvGraphicFramePr>
        <p:xfrm>
          <a:off x="251520" y="476672"/>
          <a:ext cx="864096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1224880"/>
          </a:xfrm>
        </p:spPr>
        <p:txBody>
          <a:bodyPr/>
          <a:lstStyle/>
          <a:p>
            <a:r>
              <a:rPr lang="ru-RU" altLang="ru-RU" sz="2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расходов бюджета </a:t>
            </a:r>
            <a:r>
              <a:rPr lang="en-US" altLang="ru-RU" sz="2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ru-RU" sz="2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«Светогорское городское поселение» </a:t>
            </a:r>
            <a:r>
              <a:rPr lang="en-US" altLang="ru-RU" sz="2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ru-RU" sz="2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2020 год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350382"/>
              </p:ext>
            </p:extLst>
          </p:nvPr>
        </p:nvGraphicFramePr>
        <p:xfrm>
          <a:off x="395536" y="1484784"/>
          <a:ext cx="8569077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2156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352" name="Group 15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959365"/>
              </p:ext>
            </p:extLst>
          </p:nvPr>
        </p:nvGraphicFramePr>
        <p:xfrm>
          <a:off x="0" y="1"/>
          <a:ext cx="9144000" cy="6858001"/>
        </p:xfrm>
        <a:graphic>
          <a:graphicData uri="http://schemas.openxmlformats.org/drawingml/2006/table">
            <a:tbl>
              <a:tblPr/>
              <a:tblGrid>
                <a:gridCol w="7929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44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1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Непрограммные расходы 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Бюджетные назначения,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руб.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5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Функционирование представительных органов  местного самоуправления (Совет депутатов МО «СГП») 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2 063 442,00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Содержание органов местного самоуправления администрации МО «СГП»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2 712 553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,00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Расходы на обеспечение деятельности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отдела по управлению имуществом МО «Светогорское городское поселение»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3 701 954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,00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3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Расходы на обеспечение деятельности муниципального учреждения казенного типа «БАХО»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8 272 115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,00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Мероприятия в области информационно-коммуникационных технологий и связи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446 359,00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Расходы на реализацию функций в области управления муниципальной собственностью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750 521,00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Расходы, связанные с оформлением, содержанием, обслуживанием и ремонтом объектов муниципального имущества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138 521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,00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Организация и содержание территорий поселения (МУ «БАХО»)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2 307 399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,00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8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Межбюджетные трансферты бюджету МО «ВРЛО» на осуществление полномочий: в сфере градостроительства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988 200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,00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 подготовке документов для присвоения адресов объектам адресации, аннулированию адресов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5 700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,00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приватизацию жилых помещений, находящихся в собственности МО «СГП»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54 10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 организации ритуальных услуг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158 700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,00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 внешнему муниципальному финансовому контролю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1 800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,00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9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осуществление полномочий по участию в предупреждении чрезвычайных ситуаций в границах муниципального образования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000,00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2670925"/>
                  </a:ext>
                </a:extLst>
              </a:tr>
              <a:tr h="495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Расходы, производимые за счет средств федерального бюджета на осуществляющих полномочия по первичному воинскому учету на территории, где отсутствует военные комиссариаты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86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00,00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259835"/>
                  </a:ext>
                </a:extLst>
              </a:tr>
              <a:tr h="441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Расходы, производимые за счет средств областного бюджета, в сфере профилактики безнадзорности и правонарушений несовершеннолетних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1 907 817,00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10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Расходы, производимые за счет средств областного бюджета, в сфере административных правоотношений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7 040,00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4348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Доплаты к пенсиям муниципальных служащих на основании Федерального закона от 02.03.2007г. №25-фз «О муниципальной службе в РФ и Областной закона от 25.11.2002г. №52-оз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3 262 939,00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85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Уплата сборов, штрафов и пени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28 162 082,00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500849"/>
                  </a:ext>
                </a:extLst>
              </a:tr>
              <a:tr h="370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ИТОГО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042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,00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5991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77665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1043608" y="1988840"/>
            <a:ext cx="7704856" cy="216024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ru-RU" alt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68056" cy="5976664"/>
          </a:xfrm>
          <a:prstGeom prst="rect">
            <a:avLst/>
          </a:prstGeom>
          <a:noFill/>
          <a:ln>
            <a:noFill/>
          </a:ln>
          <a:effectLst>
            <a:reflection blurRad="6350" stA="42000" endPos="35000" dir="5400000" sy="-100000" algn="bl" rotWithShape="0"/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19184" y="2060848"/>
            <a:ext cx="8929687" cy="255428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>
            <a:spAutoFit/>
            <a:sp3d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Информация об исполнении бюджета муниципального образования «Светогорское городское поселение» за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2020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год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21361"/>
            <a:ext cx="6619558" cy="627856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бюджета 2020 года</a:t>
            </a:r>
            <a:endParaRPr lang="ru-RU" sz="36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1475" y="4015196"/>
            <a:ext cx="537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228 миллионов 476 тысяч 805 рублей</a:t>
            </a:r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82504936"/>
              </p:ext>
            </p:extLst>
          </p:nvPr>
        </p:nvGraphicFramePr>
        <p:xfrm>
          <a:off x="965091" y="775046"/>
          <a:ext cx="7495341" cy="324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586130656"/>
              </p:ext>
            </p:extLst>
          </p:nvPr>
        </p:nvGraphicFramePr>
        <p:xfrm>
          <a:off x="341275" y="4475064"/>
          <a:ext cx="3600400" cy="232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11" y="4365104"/>
            <a:ext cx="4176463" cy="256951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3101490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04" y="0"/>
            <a:ext cx="9152304" cy="6858000"/>
          </a:xfrm>
          <a:prstGeom prst="rect">
            <a:avLst/>
          </a:prstGeom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918450" cy="504825"/>
          </a:xfrm>
        </p:spPr>
        <p:txBody>
          <a:bodyPr/>
          <a:lstStyle/>
          <a:p>
            <a:r>
              <a:rPr lang="ru-RU" altLang="ru-RU" sz="32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налоговых доходов бюджета 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637472"/>
              </p:ext>
            </p:extLst>
          </p:nvPr>
        </p:nvGraphicFramePr>
        <p:xfrm>
          <a:off x="395288" y="836613"/>
          <a:ext cx="8424862" cy="583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417958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tile tx="38100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85800" y="135732"/>
            <a:ext cx="8278813" cy="1152525"/>
          </a:xfrm>
        </p:spPr>
        <p:txBody>
          <a:bodyPr/>
          <a:lstStyle/>
          <a:p>
            <a:r>
              <a:rPr lang="ru-RU" altLang="ru-RU" sz="28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налоговых доходов в бюджет </a:t>
            </a:r>
            <a:br>
              <a:rPr lang="ru-RU" altLang="ru-RU" sz="28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8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«Светогорское городское поселение» </a:t>
            </a:r>
            <a:br>
              <a:rPr lang="ru-RU" altLang="ru-RU" sz="28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8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2019 - 2020 годы</a:t>
            </a:r>
          </a:p>
        </p:txBody>
      </p:sp>
      <p:graphicFrame>
        <p:nvGraphicFramePr>
          <p:cNvPr id="2" name="Объект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335458"/>
              </p:ext>
            </p:extLst>
          </p:nvPr>
        </p:nvGraphicFramePr>
        <p:xfrm>
          <a:off x="395288" y="1412776"/>
          <a:ext cx="309659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1979712" y="1692096"/>
            <a:ext cx="7200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/>
              <a:t>4,9 %</a:t>
            </a:r>
            <a:endParaRPr lang="ru-RU" altLang="ru-RU" sz="1600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32872132"/>
              </p:ext>
            </p:extLst>
          </p:nvPr>
        </p:nvGraphicFramePr>
        <p:xfrm>
          <a:off x="2339752" y="2132856"/>
          <a:ext cx="6624861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>
            <a:off x="4499992" y="2492896"/>
            <a:ext cx="0" cy="1296144"/>
          </a:xfrm>
          <a:prstGeom prst="straightConnector1">
            <a:avLst/>
          </a:prstGeom>
          <a:ln>
            <a:tailEnd type="triangle"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436096" y="2493092"/>
            <a:ext cx="0" cy="1295948"/>
          </a:xfrm>
          <a:prstGeom prst="straightConnector1">
            <a:avLst/>
          </a:prstGeom>
          <a:ln>
            <a:tailEnd type="triangle"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956376" y="2492896"/>
            <a:ext cx="0" cy="1174212"/>
          </a:xfrm>
          <a:prstGeom prst="straightConnector1">
            <a:avLst/>
          </a:prstGeom>
          <a:ln>
            <a:tailEnd type="triangle"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6981239" y="2776352"/>
            <a:ext cx="18887" cy="1365134"/>
          </a:xfrm>
          <a:prstGeom prst="straightConnector1">
            <a:avLst/>
          </a:prstGeom>
          <a:ln>
            <a:tailEnd type="triangle"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23422" y="1692096"/>
            <a:ext cx="1230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372,1</a:t>
            </a:r>
          </a:p>
          <a:p>
            <a:pPr algn="ctr"/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тыс. руб.</a:t>
            </a:r>
            <a:endParaRPr lang="ru-RU" sz="1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5696" y="1692096"/>
            <a:ext cx="1149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1 428,7</a:t>
            </a:r>
          </a:p>
          <a:p>
            <a:pPr algn="ctr"/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тыс. руб.</a:t>
            </a:r>
            <a:endParaRPr lang="ru-RU" sz="1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35813" y="1692096"/>
            <a:ext cx="1149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877,5</a:t>
            </a:r>
          </a:p>
          <a:p>
            <a:pPr algn="ctr"/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тыс. руб.</a:t>
            </a:r>
            <a:endParaRPr lang="ru-RU" sz="1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86571" y="1692096"/>
            <a:ext cx="1134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8,8 тыс.руб.</a:t>
            </a:r>
            <a:endParaRPr lang="ru-RU" sz="1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95288" y="115889"/>
            <a:ext cx="8353425" cy="576808"/>
          </a:xfrm>
        </p:spPr>
        <p:txBody>
          <a:bodyPr/>
          <a:lstStyle/>
          <a:p>
            <a:r>
              <a:rPr lang="ru-RU" altLang="ru-RU" sz="32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неналоговых доходов бюджета 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585684"/>
              </p:ext>
            </p:extLst>
          </p:nvPr>
        </p:nvGraphicFramePr>
        <p:xfrm>
          <a:off x="50800" y="836613"/>
          <a:ext cx="8913813" cy="575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252520" cy="6885384"/>
          </a:xfrm>
          <a:prstGeom prst="rect">
            <a:avLst/>
          </a:prstGeom>
        </p:spPr>
      </p:pic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424862" cy="1008063"/>
          </a:xfrm>
        </p:spPr>
        <p:txBody>
          <a:bodyPr/>
          <a:lstStyle/>
          <a:p>
            <a:r>
              <a:rPr lang="ru-RU" altLang="ru-RU" sz="24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налоговых доходов в бюджет </a:t>
            </a:r>
            <a:br>
              <a:rPr lang="ru-RU" altLang="ru-RU" sz="24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«Светогорское городское поселение» </a:t>
            </a:r>
            <a:br>
              <a:rPr lang="ru-RU" altLang="ru-RU" sz="24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2019 - 2020 годы</a:t>
            </a:r>
          </a:p>
        </p:txBody>
      </p:sp>
      <p:graphicFrame>
        <p:nvGraphicFramePr>
          <p:cNvPr id="2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631010"/>
              </p:ext>
            </p:extLst>
          </p:nvPr>
        </p:nvGraphicFramePr>
        <p:xfrm>
          <a:off x="4114006" y="1268412"/>
          <a:ext cx="4679813" cy="5184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418172"/>
              </p:ext>
            </p:extLst>
          </p:nvPr>
        </p:nvGraphicFramePr>
        <p:xfrm>
          <a:off x="118833" y="1476675"/>
          <a:ext cx="4392612" cy="4904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2460881" y="2528348"/>
            <a:ext cx="9639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/>
              <a:t>9,0 тыс.руб.</a:t>
            </a:r>
            <a:endParaRPr lang="ru-RU" altLang="ru-RU" sz="16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1979712" y="1412776"/>
            <a:ext cx="0" cy="6480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315139" y="2418686"/>
            <a:ext cx="0" cy="5366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-180000" flipV="1">
            <a:off x="2699792" y="3322047"/>
            <a:ext cx="27866" cy="7826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-240000" flipV="1">
            <a:off x="2555776" y="4381297"/>
            <a:ext cx="42345" cy="8229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104100" y="3519908"/>
            <a:ext cx="10099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/>
              <a:t>4 668,8 тыс.руб.</a:t>
            </a:r>
            <a:endParaRPr lang="ru-RU" altLang="ru-RU" sz="1600" dirty="0"/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842678" y="4500409"/>
            <a:ext cx="10796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/>
              <a:t>528,3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/>
              <a:t>тыс. руб.</a:t>
            </a:r>
            <a:endParaRPr lang="ru-RU" altLang="ru-RU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270" y="404664"/>
            <a:ext cx="8477121" cy="2315344"/>
          </a:xfrm>
        </p:spPr>
        <p:txBody>
          <a:bodyPr/>
          <a:lstStyle/>
          <a:p>
            <a:r>
              <a:rPr lang="ru-RU" sz="32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Работа Комиссии по сокращению задолженности по налоговым и неналоговым платежам в бюджет</a:t>
            </a:r>
            <a:br>
              <a:rPr lang="ru-RU" sz="32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МО «Светогорское городское поселение» </a:t>
            </a:r>
            <a:endParaRPr lang="ru-RU" sz="32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660245"/>
              </p:ext>
            </p:extLst>
          </p:nvPr>
        </p:nvGraphicFramePr>
        <p:xfrm>
          <a:off x="704506" y="3068960"/>
          <a:ext cx="7918648" cy="16660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69976">
                  <a:extLst>
                    <a:ext uri="{9D8B030D-6E8A-4147-A177-3AD203B41FA5}">
                      <a16:colId xmlns:a16="http://schemas.microsoft.com/office/drawing/2014/main" xmlns="" val="2963962802"/>
                    </a:ext>
                  </a:extLst>
                </a:gridCol>
                <a:gridCol w="1709486">
                  <a:extLst>
                    <a:ext uri="{9D8B030D-6E8A-4147-A177-3AD203B41FA5}">
                      <a16:colId xmlns:a16="http://schemas.microsoft.com/office/drawing/2014/main" xmlns="" val="940398848"/>
                    </a:ext>
                  </a:extLst>
                </a:gridCol>
                <a:gridCol w="2359524">
                  <a:extLst>
                    <a:ext uri="{9D8B030D-6E8A-4147-A177-3AD203B41FA5}">
                      <a16:colId xmlns:a16="http://schemas.microsoft.com/office/drawing/2014/main" xmlns="" val="1033384497"/>
                    </a:ext>
                  </a:extLst>
                </a:gridCol>
                <a:gridCol w="1979662">
                  <a:extLst>
                    <a:ext uri="{9D8B030D-6E8A-4147-A177-3AD203B41FA5}">
                      <a16:colId xmlns:a16="http://schemas.microsoft.com/office/drawing/2014/main" xmlns="" val="404611309"/>
                    </a:ext>
                  </a:extLst>
                </a:gridCol>
              </a:tblGrid>
              <a:tr h="684362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 направленных претензий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 проведенных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заседаний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Результаты погашения задолженности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477497"/>
                  </a:ext>
                </a:extLst>
              </a:tr>
              <a:tr h="230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 претензий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 (руб.)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93868090"/>
                  </a:ext>
                </a:extLst>
              </a:tr>
              <a:tr h="61588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261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5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1 794 100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5265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29861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Глянец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17950</TotalTime>
  <Words>1979</Words>
  <Application>Microsoft Office PowerPoint</Application>
  <PresentationFormat>Экран (4:3)</PresentationFormat>
  <Paragraphs>368</Paragraphs>
  <Slides>33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Batang</vt:lpstr>
      <vt:lpstr>Arial</vt:lpstr>
      <vt:lpstr>Calibri</vt:lpstr>
      <vt:lpstr>Times New Roman</vt:lpstr>
      <vt:lpstr>Wingdings</vt:lpstr>
      <vt:lpstr>Оформление по умолчанию</vt:lpstr>
      <vt:lpstr>Презентация PowerPoint</vt:lpstr>
      <vt:lpstr>Исполнение бюджета осуществлялось в соответствии с</vt:lpstr>
      <vt:lpstr>Презентация PowerPoint</vt:lpstr>
      <vt:lpstr>Доходы бюджета 2020 года</vt:lpstr>
      <vt:lpstr>Структура налоговых доходов бюджета </vt:lpstr>
      <vt:lpstr>Динамика налоговых доходов в бюджет  МО «Светогорское городское поселение»  за 2019 - 2020 годы</vt:lpstr>
      <vt:lpstr>Структура неналоговых доходов бюджета </vt:lpstr>
      <vt:lpstr>Динамика налоговых доходов в бюджет  МО «Светогорское городское поселение»  за 2019 - 2020 годы</vt:lpstr>
      <vt:lpstr>Работа Комиссии по сокращению задолженности по налоговым и неналоговым платежам в бюджет МО «Светогорское городское поселение» </vt:lpstr>
      <vt:lpstr>Безвозмездные поступления  2020 года 114 миллионов 619 тысяч 717 рублей</vt:lpstr>
      <vt:lpstr>Структура расходов бюджета  МО «Светогорское городское поселение»  за 2020 год</vt:lpstr>
      <vt:lpstr>Презентация PowerPoint</vt:lpstr>
      <vt:lpstr>МП «Информационное обеспечение деятельности администрации МО «Светогорское городское поселение» </vt:lpstr>
      <vt:lpstr>МП «Информатизация администрации   МО «Светогорское городское поселение» </vt:lpstr>
      <vt:lpstr> МП «Развитие форм местного самоуправления  и социальной активности населения на территории  МО «Светогорское городское поселение»  </vt:lpstr>
      <vt:lpstr>МП «Молодёжь МО «Светогорское городское поселение» </vt:lpstr>
      <vt:lpstr>МП «Культура  МО «Светогорское городское поселение» </vt:lpstr>
      <vt:lpstr>МП «Развитие муниципальной службы  в МО «Светогорское городское поселение»</vt:lpstr>
      <vt:lpstr>МП «Обеспечение устойчивого функционирования  и развития коммунальной и инженерной инфраструктуры  и повышение энергоэффективности на территории  МО «Светогорское городское поселение»</vt:lpstr>
      <vt:lpstr>МП «Обеспечение правопорядка, профилактика правонарушений, терроризма, экстремизма  и межнациональных отношений  в МО «Светогорское городское поселение»</vt:lpstr>
      <vt:lpstr>МП «Обеспечение пожарной безопасности  в МО «Светогорское городское поселение»</vt:lpstr>
      <vt:lpstr>МП «Защита населения и территорий от чрезвычайных ситуаций природного и техногенного характера, развитие гражданской обороны и обеспечение безопасности людей на водных объектах  в МО «Светогорское городское поселение» </vt:lpstr>
      <vt:lpstr>МП «Развития физической культуры и массового спорта  МО «Светогорское городское поселение» </vt:lpstr>
      <vt:lpstr>МП «Развитие и поддержка малого и среднего предпринимательства  в  МО «Светогорское городское поселение» </vt:lpstr>
      <vt:lpstr>МП «Повышение уровня благоустройства территорий населенных пунктов  МО «Светогорское городское поселение» </vt:lpstr>
      <vt:lpstr>МП «Повышение уровня благоустройства территорий населенных пунктов  МО «Светогорское городское поселение» </vt:lpstr>
      <vt:lpstr>МП «Повышение уровня благоустройства территорий населенных пунктов  МО «Светогорское городское поселение» </vt:lpstr>
      <vt:lpstr>МП «Переселение граждан из аварийного жилищного фонда, расположенного на территории  МО «Светогорское городское поселение»</vt:lpstr>
      <vt:lpstr>МП «Формирование комфортной городской среды  на территории  МО «Светогорское городское поселение» </vt:lpstr>
      <vt:lpstr>Структура расходов бюджета  МО «Светогорское городское поселение»  за 2020 год</vt:lpstr>
      <vt:lpstr>Презентация PowerPoint</vt:lpstr>
      <vt:lpstr>Спасибо за внимание!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Ирина А. Лаврова</cp:lastModifiedBy>
  <cp:revision>1094</cp:revision>
  <cp:lastPrinted>2021-03-31T06:17:29Z</cp:lastPrinted>
  <dcterms:created xsi:type="dcterms:W3CDTF">1601-01-01T00:00:00Z</dcterms:created>
  <dcterms:modified xsi:type="dcterms:W3CDTF">2021-04-23T09:37:40Z</dcterms:modified>
</cp:coreProperties>
</file>