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48" r:id="rId1"/>
  </p:sldMasterIdLst>
  <p:notesMasterIdLst>
    <p:notesMasterId r:id="rId20"/>
  </p:notesMasterIdLst>
  <p:handoutMasterIdLst>
    <p:handoutMasterId r:id="rId21"/>
  </p:handoutMasterIdLst>
  <p:sldIdLst>
    <p:sldId id="286" r:id="rId2"/>
    <p:sldId id="324" r:id="rId3"/>
    <p:sldId id="334" r:id="rId4"/>
    <p:sldId id="336" r:id="rId5"/>
    <p:sldId id="326" r:id="rId6"/>
    <p:sldId id="279" r:id="rId7"/>
    <p:sldId id="337" r:id="rId8"/>
    <p:sldId id="277" r:id="rId9"/>
    <p:sldId id="283" r:id="rId10"/>
    <p:sldId id="320" r:id="rId11"/>
    <p:sldId id="302" r:id="rId12"/>
    <p:sldId id="304" r:id="rId13"/>
    <p:sldId id="305" r:id="rId14"/>
    <p:sldId id="345" r:id="rId15"/>
    <p:sldId id="347" r:id="rId16"/>
    <p:sldId id="344" r:id="rId17"/>
    <p:sldId id="332" r:id="rId18"/>
    <p:sldId id="323" r:id="rId19"/>
  </p:sldIdLst>
  <p:sldSz cx="9144000" cy="6858000" type="screen4x3"/>
  <p:notesSz cx="9942513" cy="6761163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FF"/>
    <a:srgbClr val="CCFFFF"/>
    <a:srgbClr val="00FFFF"/>
    <a:srgbClr val="99FF66"/>
    <a:srgbClr val="CC00FF"/>
    <a:srgbClr val="FF5050"/>
    <a:srgbClr val="FF6600"/>
    <a:srgbClr val="66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6D9F66E-5EB9-4882-86FB-DCBF35E3C3E4}" styleName="Средний стиль 4 —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D7AC3CCA-C797-4891-BE02-D94E43425B78}" styleName="Средний стиль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0A15C55-8517-42AA-B614-E9B94910E393}" styleName="Средний стиль 2 —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E8B1032C-EA38-4F05-BA0D-38AFFFC7BED3}" styleName="Светлый стиль 3 — акцент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C4B1156A-380E-4F78-BDF5-A606A8083BF9}" styleName="Средний стиль 4 —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360" autoAdjust="0"/>
    <p:restoredTop sz="96408" autoAdjust="0"/>
  </p:normalViewPr>
  <p:slideViewPr>
    <p:cSldViewPr>
      <p:cViewPr varScale="1">
        <p:scale>
          <a:sx n="92" d="100"/>
          <a:sy n="92" d="100"/>
        </p:scale>
        <p:origin x="96" y="21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24" y="1074"/>
    </p:cViewPr>
  </p:outlineViewPr>
  <p:notesTextViewPr>
    <p:cViewPr>
      <p:scale>
        <a:sx n="50" d="100"/>
        <a:sy n="5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.xlsx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ru-RU" dirty="0" smtClean="0"/>
              <a:t>31 миллион 405 тысяч 096 </a:t>
            </a:r>
            <a:r>
              <a:rPr lang="ru-RU" dirty="0"/>
              <a:t>рублей</a:t>
            </a:r>
          </a:p>
        </c:rich>
      </c:tx>
      <c:layout>
        <c:manualLayout>
          <c:xMode val="edge"/>
          <c:yMode val="edge"/>
          <c:x val="0.26625816993464052"/>
          <c:y val="2.012337681434089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30"/>
      <c:rotY val="13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8.2107843137254902E-2"/>
          <c:y val="0.17474386015932869"/>
          <c:w val="0.83905228758169936"/>
          <c:h val="0.67319553020287926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31 миллион 405 тысяч 096 рублей</c:v>
                </c:pt>
              </c:strCache>
            </c:strRef>
          </c:tx>
          <c:spPr>
            <a:scene3d>
              <a:camera prst="orthographicFront"/>
              <a:lightRig rig="glow" dir="t">
                <a:rot lat="0" lon="0" rev="6360000"/>
              </a:lightRig>
            </a:scene3d>
            <a:sp3d>
              <a:bevelT w="95250" h="101600"/>
              <a:contourClr>
                <a:srgbClr val="000000"/>
              </a:contourClr>
            </a:sp3d>
          </c:spPr>
          <c:explosion val="14"/>
          <c:dPt>
            <c:idx val="0"/>
            <c:bubble3D val="0"/>
            <c:spPr>
              <a:solidFill>
                <a:srgbClr val="FF99FF"/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cene3d>
                <a:camera prst="orthographicFront"/>
                <a:lightRig rig="glow" dir="t">
                  <a:rot lat="0" lon="0" rev="6360000"/>
                </a:lightRig>
              </a:scene3d>
              <a:sp3d>
                <a:bevelT w="95250" h="101600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48FD-4367-AC54-70B2356563E7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5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5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5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cene3d>
                <a:camera prst="orthographicFront"/>
                <a:lightRig rig="glow" dir="t">
                  <a:rot lat="0" lon="0" rev="6360000"/>
                </a:lightRig>
              </a:scene3d>
              <a:sp3d>
                <a:bevelT w="95250" h="101600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2-48FD-4367-AC54-70B2356563E7}"/>
              </c:ext>
            </c:extLst>
          </c:dPt>
          <c:cat>
            <c:strRef>
              <c:f>Лист1!$A$2:$A$3</c:f>
              <c:strCache>
                <c:ptCount val="2"/>
                <c:pt idx="0">
                  <c:v>Муниципальные программы</c:v>
                </c:pt>
                <c:pt idx="1">
                  <c:v>Непрограммные расходы</c:v>
                </c:pt>
              </c:strCache>
            </c:strRef>
          </c:cat>
          <c:val>
            <c:numRef>
              <c:f>Лист1!$B$2:$B$3</c:f>
              <c:numCache>
                <c:formatCode>0.00%</c:formatCode>
                <c:ptCount val="2"/>
                <c:pt idx="0">
                  <c:v>0.73</c:v>
                </c:pt>
                <c:pt idx="1">
                  <c:v>0.27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8FD-4367-AC54-70B2356563E7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Столбец1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6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6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6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5-2D23-462A-801B-4B0FC6D3A7CD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5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5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5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7-2D23-462A-801B-4B0FC6D3A7CD}"/>
              </c:ext>
            </c:extLst>
          </c:dPt>
          <c:cat>
            <c:strRef>
              <c:f>Лист1!$A$2:$A$3</c:f>
              <c:strCache>
                <c:ptCount val="2"/>
                <c:pt idx="0">
                  <c:v>Муниципальные программы</c:v>
                </c:pt>
                <c:pt idx="1">
                  <c:v>Непрограммные расходы</c:v>
                </c:pt>
              </c:strCache>
            </c:strRef>
          </c:cat>
          <c:val>
            <c:numRef>
              <c:f>Лист1!$C$2:$C$3</c:f>
              <c:numCache>
                <c:formatCode>General</c:formatCode>
                <c:ptCount val="2"/>
              </c:numCache>
            </c:numRef>
          </c:val>
          <c:extLst>
            <c:ext xmlns:c16="http://schemas.microsoft.com/office/drawing/2014/chart" uri="{C3380CC4-5D6E-409C-BE32-E72D297353CC}">
              <c16:uniqueId val="{00000003-48FD-4367-AC54-70B2356563E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6.4196387216303843E-2"/>
          <c:y val="0.92085775205498943"/>
          <c:w val="0.87814317327981062"/>
          <c:h val="7.08797852887394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4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F7757C5-E793-4DEB-BFF3-4E96B04C40DA}" type="doc">
      <dgm:prSet loTypeId="urn:microsoft.com/office/officeart/2005/8/layout/hierarchy3" loCatId="list" qsTypeId="urn:microsoft.com/office/officeart/2005/8/quickstyle/simple5" qsCatId="simple" csTypeId="urn:microsoft.com/office/officeart/2005/8/colors/accent6_2" csCatId="accent6" phldr="1"/>
      <dgm:spPr/>
      <dgm:t>
        <a:bodyPr/>
        <a:lstStyle/>
        <a:p>
          <a:endParaRPr lang="ru-RU"/>
        </a:p>
      </dgm:t>
    </dgm:pt>
    <dgm:pt modelId="{4D2DBAE7-69AF-4669-A30D-887FB8BDE854}">
      <dgm:prSet phldrT="[Текст]"/>
      <dgm:spPr/>
      <dgm:t>
        <a:bodyPr/>
        <a:lstStyle/>
        <a:p>
          <a:r>
            <a:rPr lang="ru-RU" dirty="0" smtClean="0"/>
            <a:t>Налоговые доходы</a:t>
          </a:r>
          <a:endParaRPr lang="ru-RU" dirty="0"/>
        </a:p>
      </dgm:t>
    </dgm:pt>
    <dgm:pt modelId="{317CBB61-A78B-47EF-B040-8B7CFB75E4D6}" type="parTrans" cxnId="{77DEA1CC-EBA7-4D75-905E-7D0236F263A1}">
      <dgm:prSet/>
      <dgm:spPr/>
      <dgm:t>
        <a:bodyPr/>
        <a:lstStyle/>
        <a:p>
          <a:endParaRPr lang="ru-RU"/>
        </a:p>
      </dgm:t>
    </dgm:pt>
    <dgm:pt modelId="{366CF6FE-FC43-4D5E-B7A9-774C1AA5E18B}" type="sibTrans" cxnId="{77DEA1CC-EBA7-4D75-905E-7D0236F263A1}">
      <dgm:prSet/>
      <dgm:spPr/>
      <dgm:t>
        <a:bodyPr/>
        <a:lstStyle/>
        <a:p>
          <a:endParaRPr lang="ru-RU"/>
        </a:p>
      </dgm:t>
    </dgm:pt>
    <dgm:pt modelId="{24D69744-16F8-4447-9CFA-6BA39D1ACD29}">
      <dgm:prSet phldrT="[Текст]" custT="1"/>
      <dgm:spPr/>
      <dgm:t>
        <a:bodyPr/>
        <a:lstStyle/>
        <a:p>
          <a:r>
            <a:rPr lang="ru-RU" sz="4000" dirty="0" smtClean="0"/>
            <a:t>46,2%</a:t>
          </a:r>
          <a:endParaRPr lang="ru-RU" sz="4000" dirty="0"/>
        </a:p>
      </dgm:t>
    </dgm:pt>
    <dgm:pt modelId="{16553960-66A4-467D-9873-BCC32494CBB3}" type="parTrans" cxnId="{FF66F81D-72AC-43E1-9963-1DF1F2E62696}">
      <dgm:prSet/>
      <dgm:spPr/>
      <dgm:t>
        <a:bodyPr/>
        <a:lstStyle/>
        <a:p>
          <a:endParaRPr lang="ru-RU"/>
        </a:p>
      </dgm:t>
    </dgm:pt>
    <dgm:pt modelId="{D87CD600-B8F9-4D9D-9A34-46DCFD2AD982}" type="sibTrans" cxnId="{FF66F81D-72AC-43E1-9963-1DF1F2E62696}">
      <dgm:prSet/>
      <dgm:spPr/>
      <dgm:t>
        <a:bodyPr/>
        <a:lstStyle/>
        <a:p>
          <a:endParaRPr lang="ru-RU"/>
        </a:p>
      </dgm:t>
    </dgm:pt>
    <dgm:pt modelId="{4BBC1F2A-D6E1-4CDB-BFD1-E5607263DEF8}">
      <dgm:prSet phldrT="[Текст]" custT="1"/>
      <dgm:spPr/>
      <dgm:t>
        <a:bodyPr/>
        <a:lstStyle/>
        <a:p>
          <a:r>
            <a:rPr lang="ru-RU" sz="2400" dirty="0" smtClean="0"/>
            <a:t>15 479 058</a:t>
          </a:r>
          <a:endParaRPr lang="ru-RU" sz="2400" dirty="0"/>
        </a:p>
      </dgm:t>
    </dgm:pt>
    <dgm:pt modelId="{ED7D5B3F-A7E2-4DA3-A6A8-D11D30E5BA5C}" type="parTrans" cxnId="{5D752678-28CF-44BE-AE13-5387CC41BE9C}">
      <dgm:prSet/>
      <dgm:spPr/>
      <dgm:t>
        <a:bodyPr/>
        <a:lstStyle/>
        <a:p>
          <a:endParaRPr lang="ru-RU"/>
        </a:p>
      </dgm:t>
    </dgm:pt>
    <dgm:pt modelId="{8D17A90F-0F76-4608-ACCF-8C9FAEE89C28}" type="sibTrans" cxnId="{5D752678-28CF-44BE-AE13-5387CC41BE9C}">
      <dgm:prSet/>
      <dgm:spPr/>
      <dgm:t>
        <a:bodyPr/>
        <a:lstStyle/>
        <a:p>
          <a:endParaRPr lang="ru-RU"/>
        </a:p>
      </dgm:t>
    </dgm:pt>
    <dgm:pt modelId="{43D2EB29-1F3B-4DD4-B0F5-80DA3CBDA732}">
      <dgm:prSet phldrT="[Текст]"/>
      <dgm:spPr/>
      <dgm:t>
        <a:bodyPr/>
        <a:lstStyle/>
        <a:p>
          <a:r>
            <a:rPr lang="ru-RU" dirty="0" smtClean="0"/>
            <a:t>Неналоговые доходы </a:t>
          </a:r>
          <a:endParaRPr lang="ru-RU" dirty="0"/>
        </a:p>
      </dgm:t>
    </dgm:pt>
    <dgm:pt modelId="{4C73E7B1-198C-45E0-8A68-2AB2E92464D3}" type="parTrans" cxnId="{AD399148-04C7-4FFF-A1B1-0B527659F2C2}">
      <dgm:prSet/>
      <dgm:spPr/>
      <dgm:t>
        <a:bodyPr/>
        <a:lstStyle/>
        <a:p>
          <a:endParaRPr lang="ru-RU"/>
        </a:p>
      </dgm:t>
    </dgm:pt>
    <dgm:pt modelId="{4CFF2554-EAC0-4E4C-AD4B-04BF4B9B1FFC}" type="sibTrans" cxnId="{AD399148-04C7-4FFF-A1B1-0B527659F2C2}">
      <dgm:prSet/>
      <dgm:spPr/>
      <dgm:t>
        <a:bodyPr/>
        <a:lstStyle/>
        <a:p>
          <a:endParaRPr lang="ru-RU"/>
        </a:p>
      </dgm:t>
    </dgm:pt>
    <dgm:pt modelId="{92DD2166-127A-40D1-8A3E-D54A8F7B2699}">
      <dgm:prSet phldrT="[Текст]" custT="1"/>
      <dgm:spPr/>
      <dgm:t>
        <a:bodyPr/>
        <a:lstStyle/>
        <a:p>
          <a:r>
            <a:rPr lang="ru-RU" sz="4000" dirty="0" smtClean="0"/>
            <a:t>18,8%</a:t>
          </a:r>
          <a:endParaRPr lang="ru-RU" sz="4000" dirty="0"/>
        </a:p>
      </dgm:t>
    </dgm:pt>
    <dgm:pt modelId="{9AACAE55-7F8F-425B-8CCD-F2798CB90642}" type="parTrans" cxnId="{81754014-4E7F-437D-B4CB-92EFF8715D45}">
      <dgm:prSet/>
      <dgm:spPr/>
      <dgm:t>
        <a:bodyPr/>
        <a:lstStyle/>
        <a:p>
          <a:endParaRPr lang="ru-RU"/>
        </a:p>
      </dgm:t>
    </dgm:pt>
    <dgm:pt modelId="{72F25334-A2E9-43E9-A2BF-5A35A304F66A}" type="sibTrans" cxnId="{81754014-4E7F-437D-B4CB-92EFF8715D45}">
      <dgm:prSet/>
      <dgm:spPr/>
      <dgm:t>
        <a:bodyPr/>
        <a:lstStyle/>
        <a:p>
          <a:endParaRPr lang="ru-RU"/>
        </a:p>
      </dgm:t>
    </dgm:pt>
    <dgm:pt modelId="{E85233C1-F7FE-430F-965E-E6FCC15EB98B}">
      <dgm:prSet phldrT="[Текст]" custT="1"/>
      <dgm:spPr/>
      <dgm:t>
        <a:bodyPr/>
        <a:lstStyle/>
        <a:p>
          <a:r>
            <a:rPr lang="ru-RU" sz="2400" dirty="0" smtClean="0"/>
            <a:t>6 311 417</a:t>
          </a:r>
          <a:endParaRPr lang="ru-RU" sz="2400" dirty="0"/>
        </a:p>
      </dgm:t>
    </dgm:pt>
    <dgm:pt modelId="{59D9D17A-2E9E-4604-BB2E-BD1E79FA258C}" type="parTrans" cxnId="{B9CB10DC-293E-44AE-8DB1-A79F5DB5506C}">
      <dgm:prSet/>
      <dgm:spPr/>
      <dgm:t>
        <a:bodyPr/>
        <a:lstStyle/>
        <a:p>
          <a:endParaRPr lang="ru-RU"/>
        </a:p>
      </dgm:t>
    </dgm:pt>
    <dgm:pt modelId="{E21FBEC1-7627-4952-8FE5-657255C3EB98}" type="sibTrans" cxnId="{B9CB10DC-293E-44AE-8DB1-A79F5DB5506C}">
      <dgm:prSet/>
      <dgm:spPr/>
      <dgm:t>
        <a:bodyPr/>
        <a:lstStyle/>
        <a:p>
          <a:endParaRPr lang="ru-RU"/>
        </a:p>
      </dgm:t>
    </dgm:pt>
    <dgm:pt modelId="{D180C69D-13C9-4486-B57E-B05273E7BB4A}">
      <dgm:prSet phldrT="[Текст]"/>
      <dgm:spPr/>
      <dgm:t>
        <a:bodyPr/>
        <a:lstStyle/>
        <a:p>
          <a:r>
            <a:rPr lang="ru-RU" dirty="0" smtClean="0"/>
            <a:t>Безвозмездные поступления</a:t>
          </a:r>
          <a:endParaRPr lang="ru-RU" dirty="0"/>
        </a:p>
      </dgm:t>
    </dgm:pt>
    <dgm:pt modelId="{F61604E7-FA20-4982-9736-D692A53372E0}" type="parTrans" cxnId="{A9E83450-4324-4BDD-9A18-715ACC67D0A6}">
      <dgm:prSet/>
      <dgm:spPr/>
      <dgm:t>
        <a:bodyPr/>
        <a:lstStyle/>
        <a:p>
          <a:endParaRPr lang="ru-RU"/>
        </a:p>
      </dgm:t>
    </dgm:pt>
    <dgm:pt modelId="{FA89D752-DCAD-467E-88E9-6B40F2C73C25}" type="sibTrans" cxnId="{A9E83450-4324-4BDD-9A18-715ACC67D0A6}">
      <dgm:prSet/>
      <dgm:spPr/>
      <dgm:t>
        <a:bodyPr/>
        <a:lstStyle/>
        <a:p>
          <a:endParaRPr lang="ru-RU"/>
        </a:p>
      </dgm:t>
    </dgm:pt>
    <dgm:pt modelId="{E3B7F3A3-39A0-4604-A641-3C9B1B60B361}">
      <dgm:prSet phldrT="[Текст]" custT="1"/>
      <dgm:spPr/>
      <dgm:t>
        <a:bodyPr/>
        <a:lstStyle/>
        <a:p>
          <a:r>
            <a:rPr lang="ru-RU" sz="4000" dirty="0" smtClean="0"/>
            <a:t>35%</a:t>
          </a:r>
          <a:endParaRPr lang="ru-RU" sz="4000" dirty="0"/>
        </a:p>
      </dgm:t>
    </dgm:pt>
    <dgm:pt modelId="{287B83E5-E67C-4AE4-B987-C0C90B4EBEA8}" type="parTrans" cxnId="{3E984C39-1BAE-44F1-816E-B73355EFFA26}">
      <dgm:prSet/>
      <dgm:spPr/>
      <dgm:t>
        <a:bodyPr/>
        <a:lstStyle/>
        <a:p>
          <a:endParaRPr lang="ru-RU"/>
        </a:p>
      </dgm:t>
    </dgm:pt>
    <dgm:pt modelId="{6D28E6A1-4FA4-4DCB-8D0D-A84C60BD0EB5}" type="sibTrans" cxnId="{3E984C39-1BAE-44F1-816E-B73355EFFA26}">
      <dgm:prSet/>
      <dgm:spPr/>
      <dgm:t>
        <a:bodyPr/>
        <a:lstStyle/>
        <a:p>
          <a:endParaRPr lang="ru-RU"/>
        </a:p>
      </dgm:t>
    </dgm:pt>
    <dgm:pt modelId="{E76D2AEE-772E-4A73-838C-BC8342C22D2C}">
      <dgm:prSet phldrT="[Текст]" custT="1"/>
      <dgm:spPr/>
      <dgm:t>
        <a:bodyPr/>
        <a:lstStyle/>
        <a:p>
          <a:r>
            <a:rPr lang="ru-RU" sz="2400" dirty="0" smtClean="0"/>
            <a:t>11 725 237</a:t>
          </a:r>
          <a:endParaRPr lang="ru-RU" sz="2400" dirty="0"/>
        </a:p>
      </dgm:t>
    </dgm:pt>
    <dgm:pt modelId="{3640EF2B-5B11-4121-A7D4-A784956C7A27}" type="parTrans" cxnId="{900C4D26-28F9-4AA2-91B3-E3B562C819E4}">
      <dgm:prSet/>
      <dgm:spPr/>
      <dgm:t>
        <a:bodyPr/>
        <a:lstStyle/>
        <a:p>
          <a:endParaRPr lang="ru-RU"/>
        </a:p>
      </dgm:t>
    </dgm:pt>
    <dgm:pt modelId="{65F54C3B-A665-41E9-B7F8-51106E40E18F}" type="sibTrans" cxnId="{900C4D26-28F9-4AA2-91B3-E3B562C819E4}">
      <dgm:prSet/>
      <dgm:spPr/>
      <dgm:t>
        <a:bodyPr/>
        <a:lstStyle/>
        <a:p>
          <a:endParaRPr lang="ru-RU"/>
        </a:p>
      </dgm:t>
    </dgm:pt>
    <dgm:pt modelId="{609FBF8D-2FE5-46A6-B9FF-B79EDA349D51}" type="pres">
      <dgm:prSet presAssocID="{AF7757C5-E793-4DEB-BFF3-4E96B04C40DA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AA30A76A-00E6-409E-93A9-72D15FA5F197}" type="pres">
      <dgm:prSet presAssocID="{4D2DBAE7-69AF-4669-A30D-887FB8BDE854}" presName="root" presStyleCnt="0"/>
      <dgm:spPr/>
    </dgm:pt>
    <dgm:pt modelId="{9B6A6591-00B7-47AF-A740-F285BB625366}" type="pres">
      <dgm:prSet presAssocID="{4D2DBAE7-69AF-4669-A30D-887FB8BDE854}" presName="rootComposite" presStyleCnt="0"/>
      <dgm:spPr/>
    </dgm:pt>
    <dgm:pt modelId="{826757B4-B697-4218-BC79-6B05877410BD}" type="pres">
      <dgm:prSet presAssocID="{4D2DBAE7-69AF-4669-A30D-887FB8BDE854}" presName="rootText" presStyleLbl="node1" presStyleIdx="0" presStyleCnt="3"/>
      <dgm:spPr/>
      <dgm:t>
        <a:bodyPr/>
        <a:lstStyle/>
        <a:p>
          <a:endParaRPr lang="ru-RU"/>
        </a:p>
      </dgm:t>
    </dgm:pt>
    <dgm:pt modelId="{4B412215-D1DE-487F-9BBA-468C02E3A2BA}" type="pres">
      <dgm:prSet presAssocID="{4D2DBAE7-69AF-4669-A30D-887FB8BDE854}" presName="rootConnector" presStyleLbl="node1" presStyleIdx="0" presStyleCnt="3"/>
      <dgm:spPr/>
      <dgm:t>
        <a:bodyPr/>
        <a:lstStyle/>
        <a:p>
          <a:endParaRPr lang="ru-RU"/>
        </a:p>
      </dgm:t>
    </dgm:pt>
    <dgm:pt modelId="{A2945D30-016F-4219-8269-ED38EC7CF956}" type="pres">
      <dgm:prSet presAssocID="{4D2DBAE7-69AF-4669-A30D-887FB8BDE854}" presName="childShape" presStyleCnt="0"/>
      <dgm:spPr/>
    </dgm:pt>
    <dgm:pt modelId="{04DAC4E6-6846-45A7-BC09-2A0B857104CA}" type="pres">
      <dgm:prSet presAssocID="{16553960-66A4-467D-9873-BCC32494CBB3}" presName="Name13" presStyleLbl="parChTrans1D2" presStyleIdx="0" presStyleCnt="6"/>
      <dgm:spPr/>
      <dgm:t>
        <a:bodyPr/>
        <a:lstStyle/>
        <a:p>
          <a:endParaRPr lang="ru-RU"/>
        </a:p>
      </dgm:t>
    </dgm:pt>
    <dgm:pt modelId="{6DBF184F-5B7C-49F8-ACA3-F160D16C2489}" type="pres">
      <dgm:prSet presAssocID="{24D69744-16F8-4447-9CFA-6BA39D1ACD29}" presName="childText" presStyleLbl="bgAcc1" presStyleIdx="0" presStyleCnt="6" custScaleX="12519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DABAD6-1EE6-45FF-B7F3-9E89B919DF03}" type="pres">
      <dgm:prSet presAssocID="{ED7D5B3F-A7E2-4DA3-A6A8-D11D30E5BA5C}" presName="Name13" presStyleLbl="parChTrans1D2" presStyleIdx="1" presStyleCnt="6"/>
      <dgm:spPr/>
      <dgm:t>
        <a:bodyPr/>
        <a:lstStyle/>
        <a:p>
          <a:endParaRPr lang="ru-RU"/>
        </a:p>
      </dgm:t>
    </dgm:pt>
    <dgm:pt modelId="{579C225E-5EA6-4DBE-ADCA-58FCA885CA29}" type="pres">
      <dgm:prSet presAssocID="{4BBC1F2A-D6E1-4CDB-BFD1-E5607263DEF8}" presName="childText" presStyleLbl="bgAcc1" presStyleIdx="1" presStyleCnt="6" custScaleX="14629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ED8B448-716B-454B-A302-D8F850DDD0E8}" type="pres">
      <dgm:prSet presAssocID="{43D2EB29-1F3B-4DD4-B0F5-80DA3CBDA732}" presName="root" presStyleCnt="0"/>
      <dgm:spPr/>
    </dgm:pt>
    <dgm:pt modelId="{67B5C76A-7C1D-4055-8720-96FC678D94A9}" type="pres">
      <dgm:prSet presAssocID="{43D2EB29-1F3B-4DD4-B0F5-80DA3CBDA732}" presName="rootComposite" presStyleCnt="0"/>
      <dgm:spPr/>
    </dgm:pt>
    <dgm:pt modelId="{E9725B3F-6185-4DDC-9491-7CCEFBDDD16F}" type="pres">
      <dgm:prSet presAssocID="{43D2EB29-1F3B-4DD4-B0F5-80DA3CBDA732}" presName="rootText" presStyleLbl="node1" presStyleIdx="1" presStyleCnt="3"/>
      <dgm:spPr/>
      <dgm:t>
        <a:bodyPr/>
        <a:lstStyle/>
        <a:p>
          <a:endParaRPr lang="ru-RU"/>
        </a:p>
      </dgm:t>
    </dgm:pt>
    <dgm:pt modelId="{898A0F80-E477-428E-954C-DB7E10A36446}" type="pres">
      <dgm:prSet presAssocID="{43D2EB29-1F3B-4DD4-B0F5-80DA3CBDA732}" presName="rootConnector" presStyleLbl="node1" presStyleIdx="1" presStyleCnt="3"/>
      <dgm:spPr/>
      <dgm:t>
        <a:bodyPr/>
        <a:lstStyle/>
        <a:p>
          <a:endParaRPr lang="ru-RU"/>
        </a:p>
      </dgm:t>
    </dgm:pt>
    <dgm:pt modelId="{A5171832-5916-407E-900E-A28A0ECB4A5E}" type="pres">
      <dgm:prSet presAssocID="{43D2EB29-1F3B-4DD4-B0F5-80DA3CBDA732}" presName="childShape" presStyleCnt="0"/>
      <dgm:spPr/>
    </dgm:pt>
    <dgm:pt modelId="{F9E250EC-B441-472C-8997-A8D4CD1AF569}" type="pres">
      <dgm:prSet presAssocID="{9AACAE55-7F8F-425B-8CCD-F2798CB90642}" presName="Name13" presStyleLbl="parChTrans1D2" presStyleIdx="2" presStyleCnt="6"/>
      <dgm:spPr/>
      <dgm:t>
        <a:bodyPr/>
        <a:lstStyle/>
        <a:p>
          <a:endParaRPr lang="ru-RU"/>
        </a:p>
      </dgm:t>
    </dgm:pt>
    <dgm:pt modelId="{9A3BA4C1-F4E0-4945-96FA-8DDA88712B16}" type="pres">
      <dgm:prSet presAssocID="{92DD2166-127A-40D1-8A3E-D54A8F7B2699}" presName="childText" presStyleLbl="bgAcc1" presStyleIdx="2" presStyleCnt="6" custScaleX="13330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E87DE33-B076-4158-825D-8F1779A6024A}" type="pres">
      <dgm:prSet presAssocID="{59D9D17A-2E9E-4604-BB2E-BD1E79FA258C}" presName="Name13" presStyleLbl="parChTrans1D2" presStyleIdx="3" presStyleCnt="6"/>
      <dgm:spPr/>
      <dgm:t>
        <a:bodyPr/>
        <a:lstStyle/>
        <a:p>
          <a:endParaRPr lang="ru-RU"/>
        </a:p>
      </dgm:t>
    </dgm:pt>
    <dgm:pt modelId="{3B700A11-5CA6-420A-A646-20E8725F484E}" type="pres">
      <dgm:prSet presAssocID="{E85233C1-F7FE-430F-965E-E6FCC15EB98B}" presName="childText" presStyleLbl="bgAcc1" presStyleIdx="3" presStyleCnt="6" custScaleX="15307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5BCBDBE-E5CC-4EA9-8268-43A8C2A3914A}" type="pres">
      <dgm:prSet presAssocID="{D180C69D-13C9-4486-B57E-B05273E7BB4A}" presName="root" presStyleCnt="0"/>
      <dgm:spPr/>
    </dgm:pt>
    <dgm:pt modelId="{57A658AA-FEE3-41C9-B806-225FE645A5DB}" type="pres">
      <dgm:prSet presAssocID="{D180C69D-13C9-4486-B57E-B05273E7BB4A}" presName="rootComposite" presStyleCnt="0"/>
      <dgm:spPr/>
    </dgm:pt>
    <dgm:pt modelId="{7DCFCB83-52F8-443E-92D8-D44ED154109F}" type="pres">
      <dgm:prSet presAssocID="{D180C69D-13C9-4486-B57E-B05273E7BB4A}" presName="rootText" presStyleLbl="node1" presStyleIdx="2" presStyleCnt="3"/>
      <dgm:spPr/>
      <dgm:t>
        <a:bodyPr/>
        <a:lstStyle/>
        <a:p>
          <a:endParaRPr lang="ru-RU"/>
        </a:p>
      </dgm:t>
    </dgm:pt>
    <dgm:pt modelId="{E2B38022-BC7D-444C-A5D8-637E36532505}" type="pres">
      <dgm:prSet presAssocID="{D180C69D-13C9-4486-B57E-B05273E7BB4A}" presName="rootConnector" presStyleLbl="node1" presStyleIdx="2" presStyleCnt="3"/>
      <dgm:spPr/>
      <dgm:t>
        <a:bodyPr/>
        <a:lstStyle/>
        <a:p>
          <a:endParaRPr lang="ru-RU"/>
        </a:p>
      </dgm:t>
    </dgm:pt>
    <dgm:pt modelId="{CCB859EC-0FDA-4FE3-8664-E72FC5C8E51B}" type="pres">
      <dgm:prSet presAssocID="{D180C69D-13C9-4486-B57E-B05273E7BB4A}" presName="childShape" presStyleCnt="0"/>
      <dgm:spPr/>
    </dgm:pt>
    <dgm:pt modelId="{E77E901F-422C-401C-A509-30FE1D3C36AC}" type="pres">
      <dgm:prSet presAssocID="{287B83E5-E67C-4AE4-B987-C0C90B4EBEA8}" presName="Name13" presStyleLbl="parChTrans1D2" presStyleIdx="4" presStyleCnt="6"/>
      <dgm:spPr/>
      <dgm:t>
        <a:bodyPr/>
        <a:lstStyle/>
        <a:p>
          <a:endParaRPr lang="ru-RU"/>
        </a:p>
      </dgm:t>
    </dgm:pt>
    <dgm:pt modelId="{2C76B5F5-E4DC-4E60-B739-EC33987B1D4A}" type="pres">
      <dgm:prSet presAssocID="{E3B7F3A3-39A0-4604-A641-3C9B1B60B361}" presName="childText" presStyleLbl="bgAcc1" presStyleIdx="4" presStyleCnt="6" custScaleX="15900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46286E8-F611-4730-BCB8-9724EE3A0C3B}" type="pres">
      <dgm:prSet presAssocID="{3640EF2B-5B11-4121-A7D4-A784956C7A27}" presName="Name13" presStyleLbl="parChTrans1D2" presStyleIdx="5" presStyleCnt="6"/>
      <dgm:spPr/>
      <dgm:t>
        <a:bodyPr/>
        <a:lstStyle/>
        <a:p>
          <a:endParaRPr lang="ru-RU"/>
        </a:p>
      </dgm:t>
    </dgm:pt>
    <dgm:pt modelId="{4E4FABA6-9067-4835-8B0F-9A999AFD5AAA}" type="pres">
      <dgm:prSet presAssocID="{E76D2AEE-772E-4A73-838C-BC8342C22D2C}" presName="childText" presStyleLbl="bgAcc1" presStyleIdx="5" presStyleCnt="6" custScaleX="15307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BD8C5F2-58DE-4BEF-B3A6-9A3EDBDDBCC0}" type="presOf" srcId="{E76D2AEE-772E-4A73-838C-BC8342C22D2C}" destId="{4E4FABA6-9067-4835-8B0F-9A999AFD5AAA}" srcOrd="0" destOrd="0" presId="urn:microsoft.com/office/officeart/2005/8/layout/hierarchy3"/>
    <dgm:cxn modelId="{5BA04036-5F33-4088-AF68-F014AE7AC888}" type="presOf" srcId="{43D2EB29-1F3B-4DD4-B0F5-80DA3CBDA732}" destId="{898A0F80-E477-428E-954C-DB7E10A36446}" srcOrd="1" destOrd="0" presId="urn:microsoft.com/office/officeart/2005/8/layout/hierarchy3"/>
    <dgm:cxn modelId="{EE22758F-F146-4F06-BC18-51FE4EFE3EAC}" type="presOf" srcId="{E3B7F3A3-39A0-4604-A641-3C9B1B60B361}" destId="{2C76B5F5-E4DC-4E60-B739-EC33987B1D4A}" srcOrd="0" destOrd="0" presId="urn:microsoft.com/office/officeart/2005/8/layout/hierarchy3"/>
    <dgm:cxn modelId="{D409F402-A8A0-472C-846D-325EEF0418A0}" type="presOf" srcId="{4D2DBAE7-69AF-4669-A30D-887FB8BDE854}" destId="{4B412215-D1DE-487F-9BBA-468C02E3A2BA}" srcOrd="1" destOrd="0" presId="urn:microsoft.com/office/officeart/2005/8/layout/hierarchy3"/>
    <dgm:cxn modelId="{4C4BF90B-3AB2-4EBE-8AB8-073E54C5E13D}" type="presOf" srcId="{4BBC1F2A-D6E1-4CDB-BFD1-E5607263DEF8}" destId="{579C225E-5EA6-4DBE-ADCA-58FCA885CA29}" srcOrd="0" destOrd="0" presId="urn:microsoft.com/office/officeart/2005/8/layout/hierarchy3"/>
    <dgm:cxn modelId="{96C4D14B-2392-4270-997D-085AA4D43965}" type="presOf" srcId="{E85233C1-F7FE-430F-965E-E6FCC15EB98B}" destId="{3B700A11-5CA6-420A-A646-20E8725F484E}" srcOrd="0" destOrd="0" presId="urn:microsoft.com/office/officeart/2005/8/layout/hierarchy3"/>
    <dgm:cxn modelId="{900C4D26-28F9-4AA2-91B3-E3B562C819E4}" srcId="{D180C69D-13C9-4486-B57E-B05273E7BB4A}" destId="{E76D2AEE-772E-4A73-838C-BC8342C22D2C}" srcOrd="1" destOrd="0" parTransId="{3640EF2B-5B11-4121-A7D4-A784956C7A27}" sibTransId="{65F54C3B-A665-41E9-B7F8-51106E40E18F}"/>
    <dgm:cxn modelId="{7C6A12D1-8871-47B2-A39B-FA4AB7F19FE1}" type="presOf" srcId="{59D9D17A-2E9E-4604-BB2E-BD1E79FA258C}" destId="{CE87DE33-B076-4158-825D-8F1779A6024A}" srcOrd="0" destOrd="0" presId="urn:microsoft.com/office/officeart/2005/8/layout/hierarchy3"/>
    <dgm:cxn modelId="{62213E55-8FDA-42E6-8CBD-E9B054FBE10D}" type="presOf" srcId="{ED7D5B3F-A7E2-4DA3-A6A8-D11D30E5BA5C}" destId="{40DABAD6-1EE6-45FF-B7F3-9E89B919DF03}" srcOrd="0" destOrd="0" presId="urn:microsoft.com/office/officeart/2005/8/layout/hierarchy3"/>
    <dgm:cxn modelId="{81754014-4E7F-437D-B4CB-92EFF8715D45}" srcId="{43D2EB29-1F3B-4DD4-B0F5-80DA3CBDA732}" destId="{92DD2166-127A-40D1-8A3E-D54A8F7B2699}" srcOrd="0" destOrd="0" parTransId="{9AACAE55-7F8F-425B-8CCD-F2798CB90642}" sibTransId="{72F25334-A2E9-43E9-A2BF-5A35A304F66A}"/>
    <dgm:cxn modelId="{4B3C8F5D-2A03-4575-8589-163BFFE1A059}" type="presOf" srcId="{4D2DBAE7-69AF-4669-A30D-887FB8BDE854}" destId="{826757B4-B697-4218-BC79-6B05877410BD}" srcOrd="0" destOrd="0" presId="urn:microsoft.com/office/officeart/2005/8/layout/hierarchy3"/>
    <dgm:cxn modelId="{B9CB10DC-293E-44AE-8DB1-A79F5DB5506C}" srcId="{43D2EB29-1F3B-4DD4-B0F5-80DA3CBDA732}" destId="{E85233C1-F7FE-430F-965E-E6FCC15EB98B}" srcOrd="1" destOrd="0" parTransId="{59D9D17A-2E9E-4604-BB2E-BD1E79FA258C}" sibTransId="{E21FBEC1-7627-4952-8FE5-657255C3EB98}"/>
    <dgm:cxn modelId="{CFCAD635-1727-4D03-980B-B6F4DBCB4F67}" type="presOf" srcId="{3640EF2B-5B11-4121-A7D4-A784956C7A27}" destId="{246286E8-F611-4730-BCB8-9724EE3A0C3B}" srcOrd="0" destOrd="0" presId="urn:microsoft.com/office/officeart/2005/8/layout/hierarchy3"/>
    <dgm:cxn modelId="{BDBCC619-271D-49C3-A350-10A8C0784DE3}" type="presOf" srcId="{43D2EB29-1F3B-4DD4-B0F5-80DA3CBDA732}" destId="{E9725B3F-6185-4DDC-9491-7CCEFBDDD16F}" srcOrd="0" destOrd="0" presId="urn:microsoft.com/office/officeart/2005/8/layout/hierarchy3"/>
    <dgm:cxn modelId="{AD399148-04C7-4FFF-A1B1-0B527659F2C2}" srcId="{AF7757C5-E793-4DEB-BFF3-4E96B04C40DA}" destId="{43D2EB29-1F3B-4DD4-B0F5-80DA3CBDA732}" srcOrd="1" destOrd="0" parTransId="{4C73E7B1-198C-45E0-8A68-2AB2E92464D3}" sibTransId="{4CFF2554-EAC0-4E4C-AD4B-04BF4B9B1FFC}"/>
    <dgm:cxn modelId="{3E984C39-1BAE-44F1-816E-B73355EFFA26}" srcId="{D180C69D-13C9-4486-B57E-B05273E7BB4A}" destId="{E3B7F3A3-39A0-4604-A641-3C9B1B60B361}" srcOrd="0" destOrd="0" parTransId="{287B83E5-E67C-4AE4-B987-C0C90B4EBEA8}" sibTransId="{6D28E6A1-4FA4-4DCB-8D0D-A84C60BD0EB5}"/>
    <dgm:cxn modelId="{0A04C048-625B-4489-BE00-5F0C529BBE0D}" type="presOf" srcId="{287B83E5-E67C-4AE4-B987-C0C90B4EBEA8}" destId="{E77E901F-422C-401C-A509-30FE1D3C36AC}" srcOrd="0" destOrd="0" presId="urn:microsoft.com/office/officeart/2005/8/layout/hierarchy3"/>
    <dgm:cxn modelId="{BD239831-AAE8-423F-A5A4-B6A9CBF2D441}" type="presOf" srcId="{D180C69D-13C9-4486-B57E-B05273E7BB4A}" destId="{7DCFCB83-52F8-443E-92D8-D44ED154109F}" srcOrd="0" destOrd="0" presId="urn:microsoft.com/office/officeart/2005/8/layout/hierarchy3"/>
    <dgm:cxn modelId="{0B013E0B-87AC-447E-AD3F-A2B8C4A98A03}" type="presOf" srcId="{AF7757C5-E793-4DEB-BFF3-4E96B04C40DA}" destId="{609FBF8D-2FE5-46A6-B9FF-B79EDA349D51}" srcOrd="0" destOrd="0" presId="urn:microsoft.com/office/officeart/2005/8/layout/hierarchy3"/>
    <dgm:cxn modelId="{77DEA1CC-EBA7-4D75-905E-7D0236F263A1}" srcId="{AF7757C5-E793-4DEB-BFF3-4E96B04C40DA}" destId="{4D2DBAE7-69AF-4669-A30D-887FB8BDE854}" srcOrd="0" destOrd="0" parTransId="{317CBB61-A78B-47EF-B040-8B7CFB75E4D6}" sibTransId="{366CF6FE-FC43-4D5E-B7A9-774C1AA5E18B}"/>
    <dgm:cxn modelId="{A3241F7F-35E4-4CB9-AF67-D696BCE15F51}" type="presOf" srcId="{24D69744-16F8-4447-9CFA-6BA39D1ACD29}" destId="{6DBF184F-5B7C-49F8-ACA3-F160D16C2489}" srcOrd="0" destOrd="0" presId="urn:microsoft.com/office/officeart/2005/8/layout/hierarchy3"/>
    <dgm:cxn modelId="{A9E83450-4324-4BDD-9A18-715ACC67D0A6}" srcId="{AF7757C5-E793-4DEB-BFF3-4E96B04C40DA}" destId="{D180C69D-13C9-4486-B57E-B05273E7BB4A}" srcOrd="2" destOrd="0" parTransId="{F61604E7-FA20-4982-9736-D692A53372E0}" sibTransId="{FA89D752-DCAD-467E-88E9-6B40F2C73C25}"/>
    <dgm:cxn modelId="{B397BFCA-D7E5-4AAE-AB62-996ABBFF2058}" type="presOf" srcId="{16553960-66A4-467D-9873-BCC32494CBB3}" destId="{04DAC4E6-6846-45A7-BC09-2A0B857104CA}" srcOrd="0" destOrd="0" presId="urn:microsoft.com/office/officeart/2005/8/layout/hierarchy3"/>
    <dgm:cxn modelId="{5D752678-28CF-44BE-AE13-5387CC41BE9C}" srcId="{4D2DBAE7-69AF-4669-A30D-887FB8BDE854}" destId="{4BBC1F2A-D6E1-4CDB-BFD1-E5607263DEF8}" srcOrd="1" destOrd="0" parTransId="{ED7D5B3F-A7E2-4DA3-A6A8-D11D30E5BA5C}" sibTransId="{8D17A90F-0F76-4608-ACCF-8C9FAEE89C28}"/>
    <dgm:cxn modelId="{F4E547CC-8E05-4FE6-9ABF-063108466AC3}" type="presOf" srcId="{92DD2166-127A-40D1-8A3E-D54A8F7B2699}" destId="{9A3BA4C1-F4E0-4945-96FA-8DDA88712B16}" srcOrd="0" destOrd="0" presId="urn:microsoft.com/office/officeart/2005/8/layout/hierarchy3"/>
    <dgm:cxn modelId="{FF66F81D-72AC-43E1-9963-1DF1F2E62696}" srcId="{4D2DBAE7-69AF-4669-A30D-887FB8BDE854}" destId="{24D69744-16F8-4447-9CFA-6BA39D1ACD29}" srcOrd="0" destOrd="0" parTransId="{16553960-66A4-467D-9873-BCC32494CBB3}" sibTransId="{D87CD600-B8F9-4D9D-9A34-46DCFD2AD982}"/>
    <dgm:cxn modelId="{B178A654-610F-447E-B2ED-93F3C74D3D17}" type="presOf" srcId="{9AACAE55-7F8F-425B-8CCD-F2798CB90642}" destId="{F9E250EC-B441-472C-8997-A8D4CD1AF569}" srcOrd="0" destOrd="0" presId="urn:microsoft.com/office/officeart/2005/8/layout/hierarchy3"/>
    <dgm:cxn modelId="{B751960F-0F22-4BB2-813B-7107F35BDE9D}" type="presOf" srcId="{D180C69D-13C9-4486-B57E-B05273E7BB4A}" destId="{E2B38022-BC7D-444C-A5D8-637E36532505}" srcOrd="1" destOrd="0" presId="urn:microsoft.com/office/officeart/2005/8/layout/hierarchy3"/>
    <dgm:cxn modelId="{20ADF1CA-6FB0-4180-A7CD-DE4C226AB675}" type="presParOf" srcId="{609FBF8D-2FE5-46A6-B9FF-B79EDA349D51}" destId="{AA30A76A-00E6-409E-93A9-72D15FA5F197}" srcOrd="0" destOrd="0" presId="urn:microsoft.com/office/officeart/2005/8/layout/hierarchy3"/>
    <dgm:cxn modelId="{E9B121F1-CE1C-411E-A22A-744107E4865E}" type="presParOf" srcId="{AA30A76A-00E6-409E-93A9-72D15FA5F197}" destId="{9B6A6591-00B7-47AF-A740-F285BB625366}" srcOrd="0" destOrd="0" presId="urn:microsoft.com/office/officeart/2005/8/layout/hierarchy3"/>
    <dgm:cxn modelId="{42EA030C-3A73-437A-A9C0-DE2D6F1C368A}" type="presParOf" srcId="{9B6A6591-00B7-47AF-A740-F285BB625366}" destId="{826757B4-B697-4218-BC79-6B05877410BD}" srcOrd="0" destOrd="0" presId="urn:microsoft.com/office/officeart/2005/8/layout/hierarchy3"/>
    <dgm:cxn modelId="{6952BB0D-DAD5-48D0-BF49-4A268B76628B}" type="presParOf" srcId="{9B6A6591-00B7-47AF-A740-F285BB625366}" destId="{4B412215-D1DE-487F-9BBA-468C02E3A2BA}" srcOrd="1" destOrd="0" presId="urn:microsoft.com/office/officeart/2005/8/layout/hierarchy3"/>
    <dgm:cxn modelId="{1CD019C0-C453-4F60-AF55-0D7E6C8216E5}" type="presParOf" srcId="{AA30A76A-00E6-409E-93A9-72D15FA5F197}" destId="{A2945D30-016F-4219-8269-ED38EC7CF956}" srcOrd="1" destOrd="0" presId="urn:microsoft.com/office/officeart/2005/8/layout/hierarchy3"/>
    <dgm:cxn modelId="{CC475F86-ED19-4E9E-A9BB-7D8AF1E8EA00}" type="presParOf" srcId="{A2945D30-016F-4219-8269-ED38EC7CF956}" destId="{04DAC4E6-6846-45A7-BC09-2A0B857104CA}" srcOrd="0" destOrd="0" presId="urn:microsoft.com/office/officeart/2005/8/layout/hierarchy3"/>
    <dgm:cxn modelId="{044EFEEF-646D-4BC1-8E8F-EA84EDFD0286}" type="presParOf" srcId="{A2945D30-016F-4219-8269-ED38EC7CF956}" destId="{6DBF184F-5B7C-49F8-ACA3-F160D16C2489}" srcOrd="1" destOrd="0" presId="urn:microsoft.com/office/officeart/2005/8/layout/hierarchy3"/>
    <dgm:cxn modelId="{1B2D0DE3-4832-4F48-ABB3-8CF6C2F2C085}" type="presParOf" srcId="{A2945D30-016F-4219-8269-ED38EC7CF956}" destId="{40DABAD6-1EE6-45FF-B7F3-9E89B919DF03}" srcOrd="2" destOrd="0" presId="urn:microsoft.com/office/officeart/2005/8/layout/hierarchy3"/>
    <dgm:cxn modelId="{5411FAC3-DFB7-4B77-8846-D81950D504CB}" type="presParOf" srcId="{A2945D30-016F-4219-8269-ED38EC7CF956}" destId="{579C225E-5EA6-4DBE-ADCA-58FCA885CA29}" srcOrd="3" destOrd="0" presId="urn:microsoft.com/office/officeart/2005/8/layout/hierarchy3"/>
    <dgm:cxn modelId="{D390E579-3A1E-45BA-B3F1-CED29E02ABE9}" type="presParOf" srcId="{609FBF8D-2FE5-46A6-B9FF-B79EDA349D51}" destId="{6ED8B448-716B-454B-A302-D8F850DDD0E8}" srcOrd="1" destOrd="0" presId="urn:microsoft.com/office/officeart/2005/8/layout/hierarchy3"/>
    <dgm:cxn modelId="{91ED9AB3-19C1-417F-8E61-F7B6E1B919B8}" type="presParOf" srcId="{6ED8B448-716B-454B-A302-D8F850DDD0E8}" destId="{67B5C76A-7C1D-4055-8720-96FC678D94A9}" srcOrd="0" destOrd="0" presId="urn:microsoft.com/office/officeart/2005/8/layout/hierarchy3"/>
    <dgm:cxn modelId="{85CA3263-061A-4433-AB87-487B1C669314}" type="presParOf" srcId="{67B5C76A-7C1D-4055-8720-96FC678D94A9}" destId="{E9725B3F-6185-4DDC-9491-7CCEFBDDD16F}" srcOrd="0" destOrd="0" presId="urn:microsoft.com/office/officeart/2005/8/layout/hierarchy3"/>
    <dgm:cxn modelId="{CC96DA73-D14E-4C44-9372-B32D9F0D7294}" type="presParOf" srcId="{67B5C76A-7C1D-4055-8720-96FC678D94A9}" destId="{898A0F80-E477-428E-954C-DB7E10A36446}" srcOrd="1" destOrd="0" presId="urn:microsoft.com/office/officeart/2005/8/layout/hierarchy3"/>
    <dgm:cxn modelId="{5414D5DC-B116-4307-9AD1-6D435FD5DBBB}" type="presParOf" srcId="{6ED8B448-716B-454B-A302-D8F850DDD0E8}" destId="{A5171832-5916-407E-900E-A28A0ECB4A5E}" srcOrd="1" destOrd="0" presId="urn:microsoft.com/office/officeart/2005/8/layout/hierarchy3"/>
    <dgm:cxn modelId="{58FF62E8-1C4F-466A-8EB6-00CD8677254A}" type="presParOf" srcId="{A5171832-5916-407E-900E-A28A0ECB4A5E}" destId="{F9E250EC-B441-472C-8997-A8D4CD1AF569}" srcOrd="0" destOrd="0" presId="urn:microsoft.com/office/officeart/2005/8/layout/hierarchy3"/>
    <dgm:cxn modelId="{3A632794-D616-4A91-8FE0-A40D22283065}" type="presParOf" srcId="{A5171832-5916-407E-900E-A28A0ECB4A5E}" destId="{9A3BA4C1-F4E0-4945-96FA-8DDA88712B16}" srcOrd="1" destOrd="0" presId="urn:microsoft.com/office/officeart/2005/8/layout/hierarchy3"/>
    <dgm:cxn modelId="{FD0923EA-CA49-484C-865B-B9E5144E9E77}" type="presParOf" srcId="{A5171832-5916-407E-900E-A28A0ECB4A5E}" destId="{CE87DE33-B076-4158-825D-8F1779A6024A}" srcOrd="2" destOrd="0" presId="urn:microsoft.com/office/officeart/2005/8/layout/hierarchy3"/>
    <dgm:cxn modelId="{E489F205-6413-454A-80FF-6C2B61D65FA7}" type="presParOf" srcId="{A5171832-5916-407E-900E-A28A0ECB4A5E}" destId="{3B700A11-5CA6-420A-A646-20E8725F484E}" srcOrd="3" destOrd="0" presId="urn:microsoft.com/office/officeart/2005/8/layout/hierarchy3"/>
    <dgm:cxn modelId="{DB4E920B-DCB5-4929-B08B-825683D08E84}" type="presParOf" srcId="{609FBF8D-2FE5-46A6-B9FF-B79EDA349D51}" destId="{65BCBDBE-E5CC-4EA9-8268-43A8C2A3914A}" srcOrd="2" destOrd="0" presId="urn:microsoft.com/office/officeart/2005/8/layout/hierarchy3"/>
    <dgm:cxn modelId="{71041931-4757-4990-ABC3-520E81587C13}" type="presParOf" srcId="{65BCBDBE-E5CC-4EA9-8268-43A8C2A3914A}" destId="{57A658AA-FEE3-41C9-B806-225FE645A5DB}" srcOrd="0" destOrd="0" presId="urn:microsoft.com/office/officeart/2005/8/layout/hierarchy3"/>
    <dgm:cxn modelId="{FE4222DB-A764-4D93-8783-EC125755C9B1}" type="presParOf" srcId="{57A658AA-FEE3-41C9-B806-225FE645A5DB}" destId="{7DCFCB83-52F8-443E-92D8-D44ED154109F}" srcOrd="0" destOrd="0" presId="urn:microsoft.com/office/officeart/2005/8/layout/hierarchy3"/>
    <dgm:cxn modelId="{20B9658E-BF29-4263-AA5C-0B3870D91AC5}" type="presParOf" srcId="{57A658AA-FEE3-41C9-B806-225FE645A5DB}" destId="{E2B38022-BC7D-444C-A5D8-637E36532505}" srcOrd="1" destOrd="0" presId="urn:microsoft.com/office/officeart/2005/8/layout/hierarchy3"/>
    <dgm:cxn modelId="{1617B229-81E3-4E09-873B-54DF9491538B}" type="presParOf" srcId="{65BCBDBE-E5CC-4EA9-8268-43A8C2A3914A}" destId="{CCB859EC-0FDA-4FE3-8664-E72FC5C8E51B}" srcOrd="1" destOrd="0" presId="urn:microsoft.com/office/officeart/2005/8/layout/hierarchy3"/>
    <dgm:cxn modelId="{38CC6625-7BD8-4755-B987-AE65ECF9D0E2}" type="presParOf" srcId="{CCB859EC-0FDA-4FE3-8664-E72FC5C8E51B}" destId="{E77E901F-422C-401C-A509-30FE1D3C36AC}" srcOrd="0" destOrd="0" presId="urn:microsoft.com/office/officeart/2005/8/layout/hierarchy3"/>
    <dgm:cxn modelId="{661141FC-15DF-4D81-87BA-271896C8B2B8}" type="presParOf" srcId="{CCB859EC-0FDA-4FE3-8664-E72FC5C8E51B}" destId="{2C76B5F5-E4DC-4E60-B739-EC33987B1D4A}" srcOrd="1" destOrd="0" presId="urn:microsoft.com/office/officeart/2005/8/layout/hierarchy3"/>
    <dgm:cxn modelId="{CE7BBA49-CB5C-4DA4-A130-14385C9CE550}" type="presParOf" srcId="{CCB859EC-0FDA-4FE3-8664-E72FC5C8E51B}" destId="{246286E8-F611-4730-BCB8-9724EE3A0C3B}" srcOrd="2" destOrd="0" presId="urn:microsoft.com/office/officeart/2005/8/layout/hierarchy3"/>
    <dgm:cxn modelId="{8F1B8C26-F053-4344-8A9C-D7CAD3FF9BA0}" type="presParOf" srcId="{CCB859EC-0FDA-4FE3-8664-E72FC5C8E51B}" destId="{4E4FABA6-9067-4835-8B0F-9A999AFD5AAA}" srcOrd="3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26757B4-B697-4218-BC79-6B05877410BD}">
      <dsp:nvSpPr>
        <dsp:cNvPr id="0" name=""/>
        <dsp:cNvSpPr/>
      </dsp:nvSpPr>
      <dsp:spPr>
        <a:xfrm>
          <a:off x="3718" y="164467"/>
          <a:ext cx="1663551" cy="83177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Налоговые доходы</a:t>
          </a:r>
          <a:endParaRPr lang="ru-RU" sz="1800" kern="1200" dirty="0"/>
        </a:p>
      </dsp:txBody>
      <dsp:txXfrm>
        <a:off x="28080" y="188829"/>
        <a:ext cx="1614827" cy="783051"/>
      </dsp:txXfrm>
    </dsp:sp>
    <dsp:sp modelId="{04DAC4E6-6846-45A7-BC09-2A0B857104CA}">
      <dsp:nvSpPr>
        <dsp:cNvPr id="0" name=""/>
        <dsp:cNvSpPr/>
      </dsp:nvSpPr>
      <dsp:spPr>
        <a:xfrm>
          <a:off x="170073" y="996243"/>
          <a:ext cx="166355" cy="62383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23831"/>
              </a:lnTo>
              <a:lnTo>
                <a:pt x="166355" y="623831"/>
              </a:lnTo>
            </a:path>
          </a:pathLst>
        </a:custGeom>
        <a:noFill/>
        <a:ln w="12700" cap="flat" cmpd="sng" algn="ctr">
          <a:solidFill>
            <a:schemeClr val="accent6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DBF184F-5B7C-49F8-ACA3-F160D16C2489}">
      <dsp:nvSpPr>
        <dsp:cNvPr id="0" name=""/>
        <dsp:cNvSpPr/>
      </dsp:nvSpPr>
      <dsp:spPr>
        <a:xfrm>
          <a:off x="336428" y="1204187"/>
          <a:ext cx="1666093" cy="83177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50800" rIns="76200" bIns="508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000" kern="1200" dirty="0" smtClean="0"/>
            <a:t>46,2%</a:t>
          </a:r>
          <a:endParaRPr lang="ru-RU" sz="4000" kern="1200" dirty="0"/>
        </a:p>
      </dsp:txBody>
      <dsp:txXfrm>
        <a:off x="360790" y="1228549"/>
        <a:ext cx="1617369" cy="783051"/>
      </dsp:txXfrm>
    </dsp:sp>
    <dsp:sp modelId="{40DABAD6-1EE6-45FF-B7F3-9E89B919DF03}">
      <dsp:nvSpPr>
        <dsp:cNvPr id="0" name=""/>
        <dsp:cNvSpPr/>
      </dsp:nvSpPr>
      <dsp:spPr>
        <a:xfrm>
          <a:off x="170073" y="996243"/>
          <a:ext cx="166355" cy="166355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63551"/>
              </a:lnTo>
              <a:lnTo>
                <a:pt x="166355" y="1663551"/>
              </a:lnTo>
            </a:path>
          </a:pathLst>
        </a:custGeom>
        <a:noFill/>
        <a:ln w="12700" cap="flat" cmpd="sng" algn="ctr">
          <a:solidFill>
            <a:schemeClr val="accent6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79C225E-5EA6-4DBE-ADCA-58FCA885CA29}">
      <dsp:nvSpPr>
        <dsp:cNvPr id="0" name=""/>
        <dsp:cNvSpPr/>
      </dsp:nvSpPr>
      <dsp:spPr>
        <a:xfrm>
          <a:off x="336428" y="2243906"/>
          <a:ext cx="1946914" cy="83177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15 479 058</a:t>
          </a:r>
          <a:endParaRPr lang="ru-RU" sz="2400" kern="1200" dirty="0"/>
        </a:p>
      </dsp:txBody>
      <dsp:txXfrm>
        <a:off x="360790" y="2268268"/>
        <a:ext cx="1898190" cy="783051"/>
      </dsp:txXfrm>
    </dsp:sp>
    <dsp:sp modelId="{E9725B3F-6185-4DDC-9491-7CCEFBDDD16F}">
      <dsp:nvSpPr>
        <dsp:cNvPr id="0" name=""/>
        <dsp:cNvSpPr/>
      </dsp:nvSpPr>
      <dsp:spPr>
        <a:xfrm>
          <a:off x="2366520" y="164467"/>
          <a:ext cx="1663551" cy="83177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Неналоговые доходы </a:t>
          </a:r>
          <a:endParaRPr lang="ru-RU" sz="1800" kern="1200" dirty="0"/>
        </a:p>
      </dsp:txBody>
      <dsp:txXfrm>
        <a:off x="2390882" y="188829"/>
        <a:ext cx="1614827" cy="783051"/>
      </dsp:txXfrm>
    </dsp:sp>
    <dsp:sp modelId="{F9E250EC-B441-472C-8997-A8D4CD1AF569}">
      <dsp:nvSpPr>
        <dsp:cNvPr id="0" name=""/>
        <dsp:cNvSpPr/>
      </dsp:nvSpPr>
      <dsp:spPr>
        <a:xfrm>
          <a:off x="2532876" y="996243"/>
          <a:ext cx="166355" cy="62383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23831"/>
              </a:lnTo>
              <a:lnTo>
                <a:pt x="166355" y="623831"/>
              </a:lnTo>
            </a:path>
          </a:pathLst>
        </a:custGeom>
        <a:noFill/>
        <a:ln w="12700" cap="flat" cmpd="sng" algn="ctr">
          <a:solidFill>
            <a:schemeClr val="accent6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A3BA4C1-F4E0-4945-96FA-8DDA88712B16}">
      <dsp:nvSpPr>
        <dsp:cNvPr id="0" name=""/>
        <dsp:cNvSpPr/>
      </dsp:nvSpPr>
      <dsp:spPr>
        <a:xfrm>
          <a:off x="2699231" y="1204187"/>
          <a:ext cx="1774131" cy="83177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50800" rIns="76200" bIns="508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000" kern="1200" dirty="0" smtClean="0"/>
            <a:t>18,8%</a:t>
          </a:r>
          <a:endParaRPr lang="ru-RU" sz="4000" kern="1200" dirty="0"/>
        </a:p>
      </dsp:txBody>
      <dsp:txXfrm>
        <a:off x="2723593" y="1228549"/>
        <a:ext cx="1725407" cy="783051"/>
      </dsp:txXfrm>
    </dsp:sp>
    <dsp:sp modelId="{CE87DE33-B076-4158-825D-8F1779A6024A}">
      <dsp:nvSpPr>
        <dsp:cNvPr id="0" name=""/>
        <dsp:cNvSpPr/>
      </dsp:nvSpPr>
      <dsp:spPr>
        <a:xfrm>
          <a:off x="2532876" y="996243"/>
          <a:ext cx="166355" cy="166355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63551"/>
              </a:lnTo>
              <a:lnTo>
                <a:pt x="166355" y="1663551"/>
              </a:lnTo>
            </a:path>
          </a:pathLst>
        </a:custGeom>
        <a:noFill/>
        <a:ln w="12700" cap="flat" cmpd="sng" algn="ctr">
          <a:solidFill>
            <a:schemeClr val="accent6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B700A11-5CA6-420A-A646-20E8725F484E}">
      <dsp:nvSpPr>
        <dsp:cNvPr id="0" name=""/>
        <dsp:cNvSpPr/>
      </dsp:nvSpPr>
      <dsp:spPr>
        <a:xfrm>
          <a:off x="2699231" y="2243906"/>
          <a:ext cx="2037119" cy="83177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6 311 417</a:t>
          </a:r>
          <a:endParaRPr lang="ru-RU" sz="2400" kern="1200" dirty="0"/>
        </a:p>
      </dsp:txBody>
      <dsp:txXfrm>
        <a:off x="2723593" y="2268268"/>
        <a:ext cx="1988395" cy="783051"/>
      </dsp:txXfrm>
    </dsp:sp>
    <dsp:sp modelId="{7DCFCB83-52F8-443E-92D8-D44ED154109F}">
      <dsp:nvSpPr>
        <dsp:cNvPr id="0" name=""/>
        <dsp:cNvSpPr/>
      </dsp:nvSpPr>
      <dsp:spPr>
        <a:xfrm>
          <a:off x="4819528" y="164467"/>
          <a:ext cx="1663551" cy="83177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Безвозмездные поступления</a:t>
          </a:r>
          <a:endParaRPr lang="ru-RU" sz="1800" kern="1200" dirty="0"/>
        </a:p>
      </dsp:txBody>
      <dsp:txXfrm>
        <a:off x="4843890" y="188829"/>
        <a:ext cx="1614827" cy="783051"/>
      </dsp:txXfrm>
    </dsp:sp>
    <dsp:sp modelId="{E77E901F-422C-401C-A509-30FE1D3C36AC}">
      <dsp:nvSpPr>
        <dsp:cNvPr id="0" name=""/>
        <dsp:cNvSpPr/>
      </dsp:nvSpPr>
      <dsp:spPr>
        <a:xfrm>
          <a:off x="4985883" y="996243"/>
          <a:ext cx="166355" cy="62383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23831"/>
              </a:lnTo>
              <a:lnTo>
                <a:pt x="166355" y="623831"/>
              </a:lnTo>
            </a:path>
          </a:pathLst>
        </a:custGeom>
        <a:noFill/>
        <a:ln w="12700" cap="flat" cmpd="sng" algn="ctr">
          <a:solidFill>
            <a:schemeClr val="accent6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C76B5F5-E4DC-4E60-B739-EC33987B1D4A}">
      <dsp:nvSpPr>
        <dsp:cNvPr id="0" name=""/>
        <dsp:cNvSpPr/>
      </dsp:nvSpPr>
      <dsp:spPr>
        <a:xfrm>
          <a:off x="5152238" y="1204187"/>
          <a:ext cx="2116091" cy="83177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50800" rIns="76200" bIns="508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000" kern="1200" dirty="0" smtClean="0"/>
            <a:t>35%</a:t>
          </a:r>
          <a:endParaRPr lang="ru-RU" sz="4000" kern="1200" dirty="0"/>
        </a:p>
      </dsp:txBody>
      <dsp:txXfrm>
        <a:off x="5176600" y="1228549"/>
        <a:ext cx="2067367" cy="783051"/>
      </dsp:txXfrm>
    </dsp:sp>
    <dsp:sp modelId="{246286E8-F611-4730-BCB8-9724EE3A0C3B}">
      <dsp:nvSpPr>
        <dsp:cNvPr id="0" name=""/>
        <dsp:cNvSpPr/>
      </dsp:nvSpPr>
      <dsp:spPr>
        <a:xfrm>
          <a:off x="4985883" y="996243"/>
          <a:ext cx="166355" cy="166355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63551"/>
              </a:lnTo>
              <a:lnTo>
                <a:pt x="166355" y="1663551"/>
              </a:lnTo>
            </a:path>
          </a:pathLst>
        </a:custGeom>
        <a:noFill/>
        <a:ln w="12700" cap="flat" cmpd="sng" algn="ctr">
          <a:solidFill>
            <a:schemeClr val="accent6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E4FABA6-9067-4835-8B0F-9A999AFD5AAA}">
      <dsp:nvSpPr>
        <dsp:cNvPr id="0" name=""/>
        <dsp:cNvSpPr/>
      </dsp:nvSpPr>
      <dsp:spPr>
        <a:xfrm>
          <a:off x="5152238" y="2243906"/>
          <a:ext cx="2037119" cy="83177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11 725 237</a:t>
          </a:r>
          <a:endParaRPr lang="ru-RU" sz="2400" kern="1200" dirty="0"/>
        </a:p>
      </dsp:txBody>
      <dsp:txXfrm>
        <a:off x="5176600" y="2268268"/>
        <a:ext cx="1988395" cy="78305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0.29618</cdr:x>
      <cdr:y>0.42647</cdr:y>
    </cdr:from>
    <cdr:to>
      <cdr:x>0.47221</cdr:x>
      <cdr:y>0.56702</cdr:y>
    </cdr:to>
    <cdr:sp macro="" textlink="">
      <cdr:nvSpPr>
        <cdr:cNvPr id="2" name="Прямоугольник 1"/>
        <cdr:cNvSpPr/>
      </cdr:nvSpPr>
      <cdr:spPr>
        <a:xfrm xmlns:a="http://schemas.openxmlformats.org/drawingml/2006/main">
          <a:off x="2302024" y="2088232"/>
          <a:ext cx="1368176" cy="688209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r>
            <a:rPr lang="ru-RU" sz="2800" b="1" dirty="0" smtClean="0">
              <a:solidFill>
                <a:schemeClr val="tx1"/>
              </a:solidFill>
              <a:cs typeface="Times New Roman" panose="02020603050405020304" pitchFamily="18" charset="0"/>
            </a:rPr>
            <a:t>73</a:t>
          </a:r>
          <a:r>
            <a:rPr lang="ru-RU" sz="2800" b="1" dirty="0" smtClean="0">
              <a:solidFill>
                <a:schemeClr val="tx1"/>
              </a:solidFill>
              <a:effectLst/>
              <a:cs typeface="Times New Roman" panose="02020603050405020304" pitchFamily="18" charset="0"/>
            </a:rPr>
            <a:t> %</a:t>
          </a:r>
          <a:endParaRPr lang="ru-RU" sz="2800" b="1" dirty="0">
            <a:solidFill>
              <a:schemeClr val="tx1"/>
            </a:solidFill>
            <a:effectLst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</cdr:x>
      <cdr:y>0.79412</cdr:y>
    </cdr:from>
    <cdr:to>
      <cdr:x>0.61117</cdr:x>
      <cdr:y>0.88236</cdr:y>
    </cdr:to>
    <cdr:sp macro="" textlink="">
      <cdr:nvSpPr>
        <cdr:cNvPr id="3" name="Прямоугольник 2"/>
        <cdr:cNvSpPr/>
      </cdr:nvSpPr>
      <cdr:spPr>
        <a:xfrm xmlns:a="http://schemas.openxmlformats.org/drawingml/2006/main">
          <a:off x="-685800" y="3888432"/>
          <a:ext cx="4750258" cy="432071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pPr algn="ctr"/>
          <a:r>
            <a:rPr lang="ru-RU" sz="2000" b="1" dirty="0" smtClean="0">
              <a:solidFill>
                <a:schemeClr val="tx1"/>
              </a:solidFill>
            </a:rPr>
            <a:t>22 миллиона 998 тысяч 191 рубль</a:t>
          </a:r>
          <a:endParaRPr lang="ru-RU" sz="2000" b="1" dirty="0">
            <a:solidFill>
              <a:schemeClr val="tx1"/>
            </a:solidFill>
          </a:endParaRPr>
        </a:p>
      </cdr:txBody>
    </cdr:sp>
  </cdr:relSizeAnchor>
  <cdr:relSizeAnchor xmlns:cdr="http://schemas.openxmlformats.org/drawingml/2006/chartDrawing">
    <cdr:from>
      <cdr:x>0.69456</cdr:x>
      <cdr:y>0.39706</cdr:y>
    </cdr:from>
    <cdr:to>
      <cdr:x>0.8122</cdr:x>
      <cdr:y>0.5838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5398368" y="1944216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0.6575</cdr:x>
      <cdr:y>0.32353</cdr:y>
    </cdr:from>
    <cdr:to>
      <cdr:x>0.77514</cdr:x>
      <cdr:y>0.51027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5110336" y="1584176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2800" b="1" dirty="0" smtClean="0">
              <a:cs typeface="Times New Roman" panose="02020603050405020304" pitchFamily="18" charset="0"/>
            </a:rPr>
            <a:t>27 %</a:t>
          </a:r>
          <a:endParaRPr lang="ru-RU" sz="2800" b="1" dirty="0"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0.58338</cdr:x>
      <cdr:y>0.13235</cdr:y>
    </cdr:from>
    <cdr:to>
      <cdr:x>0.99074</cdr:x>
      <cdr:y>0.3191</cdr:y>
    </cdr:to>
    <cdr:sp macro="" textlink="">
      <cdr:nvSpPr>
        <cdr:cNvPr id="6" name="TextBox 5"/>
        <cdr:cNvSpPr txBox="1"/>
      </cdr:nvSpPr>
      <cdr:spPr>
        <a:xfrm xmlns:a="http://schemas.openxmlformats.org/drawingml/2006/main">
          <a:off x="4534272" y="648072"/>
          <a:ext cx="316612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0.86132</cdr:x>
      <cdr:y>0.19118</cdr:y>
    </cdr:from>
    <cdr:to>
      <cdr:x>0.97897</cdr:x>
      <cdr:y>0.37792</cdr:y>
    </cdr:to>
    <cdr:sp macro="" textlink="">
      <cdr:nvSpPr>
        <cdr:cNvPr id="7" name="TextBox 6"/>
        <cdr:cNvSpPr txBox="1"/>
      </cdr:nvSpPr>
      <cdr:spPr>
        <a:xfrm xmlns:a="http://schemas.openxmlformats.org/drawingml/2006/main">
          <a:off x="6694512" y="936104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2"/>
            <a:ext cx="4309488" cy="3379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678" tIns="45839" rIns="91678" bIns="45839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631428" y="2"/>
            <a:ext cx="4309488" cy="3379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678" tIns="45839" rIns="91678" bIns="45839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686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6421686"/>
            <a:ext cx="4309488" cy="3379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678" tIns="45839" rIns="91678" bIns="45839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686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631428" y="6421686"/>
            <a:ext cx="4309488" cy="3379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678" tIns="45839" rIns="91678" bIns="45839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4FF93848-11DC-447E-B293-CEEE57E9408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28710550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2"/>
            <a:ext cx="4309488" cy="3379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678" tIns="45839" rIns="91678" bIns="45839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631428" y="2"/>
            <a:ext cx="4309488" cy="3379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678" tIns="45839" rIns="91678" bIns="45839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0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281363" y="506413"/>
            <a:ext cx="3381375" cy="25368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01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94252" y="3211633"/>
            <a:ext cx="7954010" cy="304268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678" tIns="45839" rIns="91678" bIns="4583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4301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421686"/>
            <a:ext cx="4309488" cy="3379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678" tIns="45839" rIns="91678" bIns="45839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301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631428" y="6421686"/>
            <a:ext cx="4309488" cy="3379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678" tIns="45839" rIns="91678" bIns="45839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E243268B-4ABA-4A35-8278-855EB0F940B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7122946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01146364-D3D9-4FFA-A232-DB40AF071D63}" type="slidenum">
              <a:rPr lang="ru-RU" altLang="ru-RU" smtClean="0"/>
              <a:pPr>
                <a:spcBef>
                  <a:spcPct val="0"/>
                </a:spcBef>
              </a:pPr>
              <a:t>1</a:t>
            </a:fld>
            <a:endParaRPr lang="ru-RU" altLang="ru-RU" smtClean="0"/>
          </a:p>
        </p:txBody>
      </p:sp>
      <p:sp>
        <p:nvSpPr>
          <p:cNvPr id="5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4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21955389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243268B-4ABA-4A35-8278-855EB0F940B3}" type="slidenum">
              <a:rPr lang="ru-RU" altLang="ru-RU" smtClean="0"/>
              <a:pPr>
                <a:defRPr/>
              </a:pPr>
              <a:t>8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4800021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07B98A46-58F1-48B9-BD68-1CEF13F4D6C9}" type="slidenum">
              <a:rPr lang="ru-RU" altLang="ru-RU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9</a:t>
            </a:fld>
            <a:endParaRPr lang="ru-RU" altLang="ru-RU" smtClean="0">
              <a:latin typeface="Arial" panose="020B0604020202020204" pitchFamily="34" charset="0"/>
            </a:endParaRPr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788494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6E33EBA7-9743-4002-8893-DE17B5341D8A}" type="slidenum">
              <a:rPr lang="ru-RU" altLang="ru-RU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10</a:t>
            </a:fld>
            <a:endParaRPr lang="ru-RU" altLang="ru-RU" smtClean="0">
              <a:latin typeface="Arial" panose="020B0604020202020204" pitchFamily="34" charset="0"/>
            </a:endParaRPr>
          </a:p>
        </p:txBody>
      </p:sp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36735733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C86B65BB-97BE-4068-8489-7B874C39A9E1}" type="slidenum">
              <a:rPr lang="ru-RU" altLang="ru-RU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11</a:t>
            </a:fld>
            <a:endParaRPr lang="ru-RU" altLang="ru-RU" smtClean="0">
              <a:latin typeface="Arial" panose="020B0604020202020204" pitchFamily="34" charset="0"/>
            </a:endParaRPr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26796667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CBC07C58-6F98-4CEB-A8BC-38FE78F638EA}" type="slidenum">
              <a:rPr lang="ru-RU" altLang="ru-RU" smtClean="0">
                <a:solidFill>
                  <a:srgbClr val="000000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12</a:t>
            </a:fld>
            <a:endParaRPr lang="ru-RU" altLang="ru-RU" smtClea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dirty="0" smtClean="0"/>
          </a:p>
        </p:txBody>
      </p:sp>
    </p:spTree>
    <p:extLst>
      <p:ext uri="{BB962C8B-B14F-4D97-AF65-F5344CB8AC3E}">
        <p14:creationId xmlns:p14="http://schemas.microsoft.com/office/powerpoint/2010/main" val="4311473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710347DB-BB48-4439-A14B-CAFF6D6CCB6C}" type="slidenum">
              <a:rPr lang="ru-RU" altLang="ru-RU" smtClean="0">
                <a:solidFill>
                  <a:srgbClr val="000000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13</a:t>
            </a:fld>
            <a:endParaRPr lang="ru-RU" altLang="ru-RU" smtClea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11448780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26A3D04F-6571-4E9F-BFAE-D0F170B995F5}" type="slidenum">
              <a:rPr lang="ru-RU" altLang="ru-RU" smtClean="0"/>
              <a:pPr>
                <a:spcBef>
                  <a:spcPct val="0"/>
                </a:spcBef>
              </a:pPr>
              <a:t>18</a:t>
            </a:fld>
            <a:endParaRPr lang="ru-RU" altLang="ru-RU" smtClean="0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27785816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912828-EC75-4303-BE95-472CA374E475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424673502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E24D4FD-2374-4789-BA6B-DB469E31C769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60054998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73CAB99-392C-4FAE-9C03-CEE0F91C7DBD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24013387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47800" y="274638"/>
            <a:ext cx="7313613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1447800" y="1600200"/>
            <a:ext cx="7313613" cy="4525963"/>
          </a:xfrm>
        </p:spPr>
        <p:txBody>
          <a:bodyPr/>
          <a:lstStyle/>
          <a:p>
            <a:pPr lvl="0"/>
            <a:endParaRPr lang="ru-RU" noProof="0" dirty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EA5922-9ED2-4A66-83F2-48F6C8FAB32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8436964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ACA187-E9AA-4EBC-A226-F3C6FEFC76D4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222819886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ABC276-C98C-42B4-94F3-617EA3AFE5F2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678042911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9E0592B-E9BF-4003-951D-893FD88D1548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139294905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48DD7FA-1F1E-46B2-A3FA-9F22FF84D44A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902480886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775EF17-410D-4D64-8CF2-83E077DB5990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221675132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992B7F-310E-4245-91FF-59152843DA85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713645844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B8C8AF6-23AB-4284-B2A7-CEC33EBA7722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315289181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1CB8014-E27D-450A-A232-98E0A6330163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223551247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BB40A5F-BBC1-4859-A557-3250535959A5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4456534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9" r:id="rId1"/>
    <p:sldLayoutId id="2147483950" r:id="rId2"/>
    <p:sldLayoutId id="2147483951" r:id="rId3"/>
    <p:sldLayoutId id="2147483952" r:id="rId4"/>
    <p:sldLayoutId id="2147483953" r:id="rId5"/>
    <p:sldLayoutId id="2147483954" r:id="rId6"/>
    <p:sldLayoutId id="2147483955" r:id="rId7"/>
    <p:sldLayoutId id="2147483956" r:id="rId8"/>
    <p:sldLayoutId id="2147483957" r:id="rId9"/>
    <p:sldLayoutId id="2147483958" r:id="rId10"/>
    <p:sldLayoutId id="2147483959" r:id="rId11"/>
    <p:sldLayoutId id="2147483960" r:id="rId12"/>
  </p:sldLayoutIdLst>
  <p:transition spd="slow">
    <p:dissolve/>
  </p:transition>
  <p:timing>
    <p:tnLst>
      <p:par>
        <p:cTn id="1" dur="indefinite" restart="never" nodeType="tmRoot"/>
      </p:par>
    </p:tnLst>
  </p:timing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gif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jp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8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5.png"/><Relationship Id="rId4" Type="http://schemas.openxmlformats.org/officeDocument/2006/relationships/diagramLayout" Target="../diagrams/layout1.xml"/><Relationship Id="rId9" Type="http://schemas.openxmlformats.org/officeDocument/2006/relationships/image" Target="../media/image2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chart" Target="../charts/char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71014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5362" name="Text Box 2"/>
          <p:cNvSpPr txBox="1">
            <a:spLocks noChangeArrowheads="1"/>
          </p:cNvSpPr>
          <p:nvPr/>
        </p:nvSpPr>
        <p:spPr bwMode="auto">
          <a:xfrm>
            <a:off x="-16413" y="2348880"/>
            <a:ext cx="9109075" cy="3477875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4000" b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БЮДЖЕТ ДЛЯ ГРАЖДАН</a:t>
            </a:r>
          </a:p>
          <a:p>
            <a:pPr algn="ctr" eaLnBrk="1" hangingPunct="1">
              <a:spcBef>
                <a:spcPct val="50000"/>
              </a:spcBef>
              <a:defRPr/>
            </a:pPr>
            <a:r>
              <a:rPr lang="ru-RU" sz="40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Исполнение </a:t>
            </a:r>
            <a:r>
              <a:rPr lang="ru-RU" sz="4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бюджета </a:t>
            </a:r>
            <a:r>
              <a:rPr lang="ru-RU" sz="40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/>
            </a:r>
            <a:br>
              <a:rPr lang="ru-RU" sz="40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</a:br>
            <a:r>
              <a:rPr lang="ru-RU" sz="40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муниципального </a:t>
            </a:r>
            <a:r>
              <a:rPr lang="ru-RU" sz="4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образования «Светогорское городское поселение» </a:t>
            </a:r>
            <a:r>
              <a:rPr lang="ru-RU" sz="40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за 1 квартал 2021 года</a:t>
            </a:r>
            <a:endParaRPr lang="ru-RU" sz="40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3960" y="548680"/>
            <a:ext cx="1068327" cy="131892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8436" name="Rectangle 48"/>
          <p:cNvSpPr>
            <a:spLocks noGrp="1" noChangeArrowheads="1"/>
          </p:cNvSpPr>
          <p:nvPr>
            <p:ph type="title"/>
          </p:nvPr>
        </p:nvSpPr>
        <p:spPr>
          <a:xfrm>
            <a:off x="1206975" y="486012"/>
            <a:ext cx="8062913" cy="714375"/>
          </a:xfr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Autofit/>
          </a:bodyPr>
          <a:lstStyle/>
          <a:p>
            <a:pPr algn="ctr"/>
            <a:r>
              <a:rPr lang="ru-RU" altLang="ru-RU" sz="2000" b="1" spc="300" dirty="0" smtClean="0">
                <a:ln w="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МП «Развитие форм местного самоуправления </a:t>
            </a:r>
            <a:br>
              <a:rPr lang="ru-RU" altLang="ru-RU" sz="2000" b="1" spc="300" dirty="0" smtClean="0">
                <a:ln w="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ru-RU" altLang="ru-RU" sz="2000" b="1" spc="300" dirty="0" smtClean="0">
                <a:ln w="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и социальной активности населения на территории </a:t>
            </a:r>
            <a:br>
              <a:rPr lang="ru-RU" altLang="ru-RU" sz="2000" b="1" spc="300" dirty="0" smtClean="0">
                <a:ln w="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ru-RU" altLang="ru-RU" sz="2000" b="1" spc="300" dirty="0" smtClean="0">
                <a:ln w="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МО «Светогорское городское поселение»» </a:t>
            </a:r>
          </a:p>
        </p:txBody>
      </p:sp>
      <p:sp>
        <p:nvSpPr>
          <p:cNvPr id="9237" name="Прямоугольник 3"/>
          <p:cNvSpPr>
            <a:spLocks noChangeArrowheads="1"/>
          </p:cNvSpPr>
          <p:nvPr/>
        </p:nvSpPr>
        <p:spPr bwMode="auto">
          <a:xfrm>
            <a:off x="2071688" y="2857500"/>
            <a:ext cx="754062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600" b="1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4742" y="221354"/>
            <a:ext cx="1018120" cy="1243692"/>
          </a:xfrm>
          <a:prstGeom prst="rect">
            <a:avLst/>
          </a:prstGeom>
        </p:spPr>
      </p:pic>
      <p:sp>
        <p:nvSpPr>
          <p:cNvPr id="14" name="Скругленный прямоугольник 13"/>
          <p:cNvSpPr/>
          <p:nvPr/>
        </p:nvSpPr>
        <p:spPr>
          <a:xfrm>
            <a:off x="2771800" y="1556792"/>
            <a:ext cx="4680520" cy="64807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336 тысяч 079 рублей</a:t>
            </a:r>
            <a:endPara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547664" y="2348880"/>
            <a:ext cx="725932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ru-RU" sz="1600" dirty="0" smtClean="0"/>
              <a:t>Нормативное</a:t>
            </a:r>
            <a:r>
              <a:rPr lang="ru-RU" sz="1600" dirty="0"/>
              <a:t>, информационное обеспечения деятельности органов местного самоуправления и участия населения в осуществлении местного самоуправления (газета «Вуокса</a:t>
            </a:r>
            <a:r>
              <a:rPr lang="ru-RU" sz="1600" dirty="0" smtClean="0"/>
              <a:t>») </a:t>
            </a:r>
            <a:r>
              <a:rPr lang="ru-RU" sz="1600" dirty="0"/>
              <a:t>– </a:t>
            </a:r>
            <a:r>
              <a:rPr lang="ru-RU" sz="1600" b="1" i="1" dirty="0" smtClean="0"/>
              <a:t>333 тысячи 979 рублей</a:t>
            </a:r>
          </a:p>
          <a:p>
            <a:pPr algn="just">
              <a:lnSpc>
                <a:spcPct val="150000"/>
              </a:lnSpc>
            </a:pPr>
            <a:endParaRPr lang="ru-RU" sz="1600" b="1" i="1" dirty="0" smtClean="0"/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ru-RU" sz="1600" dirty="0"/>
              <a:t>популяризация местного самоуправления, государственных символов, стимулирование социальной активности, достижений граждан, коллективов учреждений, организаций, общественных организаций и объединений, добившихся значительных успехов в трудовой деятельности и общественной работе, внесших значительный вклад в развитие местного самоуправления </a:t>
            </a:r>
            <a:r>
              <a:rPr lang="ru-RU" sz="1600" dirty="0" smtClean="0"/>
              <a:t>(поздравительные открытки</a:t>
            </a:r>
            <a:r>
              <a:rPr lang="ru-RU" sz="1600" dirty="0"/>
              <a:t>, </a:t>
            </a:r>
            <a:r>
              <a:rPr lang="ru-RU" sz="1600" dirty="0" smtClean="0"/>
              <a:t>цветы</a:t>
            </a:r>
            <a:r>
              <a:rPr lang="ru-RU" sz="1600" dirty="0"/>
              <a:t>) – </a:t>
            </a:r>
            <a:r>
              <a:rPr lang="ru-RU" sz="1600" b="1" i="1" dirty="0"/>
              <a:t>2</a:t>
            </a:r>
            <a:r>
              <a:rPr lang="ru-RU" sz="1600" b="1" i="1" dirty="0" smtClean="0"/>
              <a:t> тысячи 100 рублей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4801491"/>
            <a:ext cx="1797114" cy="16121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3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0487" name="Rectangle 48"/>
          <p:cNvSpPr>
            <a:spLocks noGrp="1" noChangeArrowheads="1"/>
          </p:cNvSpPr>
          <p:nvPr>
            <p:ph type="title"/>
          </p:nvPr>
        </p:nvSpPr>
        <p:spPr>
          <a:xfrm>
            <a:off x="1514989" y="332656"/>
            <a:ext cx="7596335" cy="877888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algn="ctr"/>
            <a:r>
              <a:rPr lang="ru-RU" altLang="ru-RU" sz="2000" b="1" dirty="0" smtClean="0"/>
              <a:t/>
            </a:r>
            <a:br>
              <a:rPr lang="ru-RU" altLang="ru-RU" sz="2000" b="1" dirty="0" smtClean="0"/>
            </a:br>
            <a:r>
              <a:rPr lang="ru-RU" altLang="ru-RU" sz="2000" b="1" spc="3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МП «Безопасность </a:t>
            </a:r>
            <a:br>
              <a:rPr lang="ru-RU" altLang="ru-RU" sz="2000" b="1" spc="3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r>
              <a:rPr lang="ru-RU" altLang="ru-RU" sz="2000" b="1" spc="3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МО «Светогорское городское поселение»» </a:t>
            </a:r>
            <a:br>
              <a:rPr lang="ru-RU" altLang="ru-RU" sz="2000" b="1" spc="3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endParaRPr lang="ru-RU" altLang="ru-RU" sz="2000" b="1" spc="30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536" y="260648"/>
            <a:ext cx="1018120" cy="1243692"/>
          </a:xfrm>
          <a:prstGeom prst="rect">
            <a:avLst/>
          </a:prstGeom>
        </p:spPr>
      </p:pic>
      <p:sp>
        <p:nvSpPr>
          <p:cNvPr id="15" name="Скругленный прямоугольник 14"/>
          <p:cNvSpPr/>
          <p:nvPr/>
        </p:nvSpPr>
        <p:spPr>
          <a:xfrm>
            <a:off x="2771800" y="1504340"/>
            <a:ext cx="4680520" cy="550744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79 тысяч 333 рубля</a:t>
            </a:r>
            <a:endParaRPr lang="ru-RU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274031" y="2533861"/>
            <a:ext cx="6647657" cy="30008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ru-RU" altLang="ru-RU" sz="1800" dirty="0" smtClean="0"/>
              <a:t>Оказание </a:t>
            </a:r>
            <a:r>
              <a:rPr lang="ru-RU" altLang="ru-RU" sz="1800" dirty="0"/>
              <a:t>услуг по обеспечению готовности к оперативному реагированию на чрезвычайные ситуации и проведению работ по их ликвидации</a:t>
            </a:r>
            <a:r>
              <a:rPr lang="ru-RU" sz="1800" dirty="0" smtClean="0"/>
              <a:t> </a:t>
            </a:r>
            <a:r>
              <a:rPr lang="ru-RU" sz="1800" dirty="0"/>
              <a:t>– </a:t>
            </a:r>
            <a:r>
              <a:rPr lang="ru-RU" sz="1800" b="1" i="1" dirty="0" smtClean="0"/>
              <a:t>46 тысяч рублей</a:t>
            </a:r>
          </a:p>
          <a:p>
            <a:pPr algn="just">
              <a:lnSpc>
                <a:spcPct val="150000"/>
              </a:lnSpc>
            </a:pPr>
            <a:endParaRPr lang="ru-RU" sz="1800" b="1" i="1" dirty="0" smtClean="0"/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ru-RU" sz="1800" dirty="0"/>
              <a:t>О</a:t>
            </a:r>
            <a:r>
              <a:rPr lang="ru-RU" sz="1800" dirty="0" smtClean="0"/>
              <a:t>бслуживание </a:t>
            </a:r>
            <a:r>
              <a:rPr lang="ru-RU" sz="1800" dirty="0"/>
              <a:t>аппаратно-программного комплекса автоматизированной информационной системы «Безопасный город</a:t>
            </a:r>
            <a:r>
              <a:rPr lang="ru-RU" sz="1800" dirty="0" smtClean="0"/>
              <a:t>» </a:t>
            </a:r>
            <a:r>
              <a:rPr lang="ru-RU" sz="1800" dirty="0"/>
              <a:t>– </a:t>
            </a:r>
            <a:r>
              <a:rPr lang="ru-RU" sz="1800" b="1" i="1" dirty="0" smtClean="0"/>
              <a:t>33 тысячи 333 рубля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293096"/>
            <a:ext cx="1872208" cy="19429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682" y="2276872"/>
            <a:ext cx="2127349" cy="1617368"/>
          </a:xfrm>
          <a:prstGeom prst="rect">
            <a:avLst/>
          </a:prstGeom>
          <a:effectLst>
            <a:softEdge rad="63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1400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2533" name="Rectangle 48"/>
          <p:cNvSpPr>
            <a:spLocks noGrp="1" noChangeArrowheads="1"/>
          </p:cNvSpPr>
          <p:nvPr>
            <p:ph type="title"/>
          </p:nvPr>
        </p:nvSpPr>
        <p:spPr>
          <a:xfrm>
            <a:off x="1835696" y="332656"/>
            <a:ext cx="7128791" cy="877887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algn="ctr"/>
            <a:r>
              <a:rPr lang="ru-RU" altLang="ru-RU" sz="2000" b="1" spc="3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МП «Развитие и поддержка малого и среднего предпринимательства </a:t>
            </a:r>
            <a:br>
              <a:rPr lang="ru-RU" altLang="ru-RU" sz="2000" b="1" spc="3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r>
              <a:rPr lang="ru-RU" altLang="ru-RU" sz="2000" b="1" spc="3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 МО «Светогорское городское поселение»»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792" y="332656"/>
            <a:ext cx="1018120" cy="1243692"/>
          </a:xfrm>
          <a:prstGeom prst="rect">
            <a:avLst/>
          </a:prstGeom>
        </p:spPr>
      </p:pic>
      <p:sp>
        <p:nvSpPr>
          <p:cNvPr id="14" name="Скругленный прямоугольник 13"/>
          <p:cNvSpPr/>
          <p:nvPr/>
        </p:nvSpPr>
        <p:spPr>
          <a:xfrm>
            <a:off x="2771800" y="1543199"/>
            <a:ext cx="4680520" cy="51764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 тысяч рублей</a:t>
            </a:r>
            <a:endPara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55576" y="2365482"/>
            <a:ext cx="805141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ru-RU" altLang="ru-RU" sz="1800" dirty="0" smtClean="0"/>
              <a:t>Услуги по изготовлению дипломов, посвященных вопросам развития малого и среднего предпринимательства </a:t>
            </a:r>
            <a:r>
              <a:rPr lang="ru-RU" sz="1800" dirty="0" smtClean="0"/>
              <a:t>- </a:t>
            </a:r>
            <a:r>
              <a:rPr lang="ru-RU" sz="1800" b="1" i="1" dirty="0" smtClean="0"/>
              <a:t>20 тысяч рублей</a:t>
            </a:r>
          </a:p>
          <a:p>
            <a:pPr algn="just">
              <a:lnSpc>
                <a:spcPct val="150000"/>
              </a:lnSpc>
            </a:pPr>
            <a:endParaRPr lang="ru-RU" sz="1800" b="1" i="1" dirty="0" smtClean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3501008"/>
            <a:ext cx="6120680" cy="3009017"/>
          </a:xfrm>
          <a:prstGeom prst="rect">
            <a:avLst/>
          </a:prstGeom>
          <a:effectLst>
            <a:softEdge rad="127000"/>
          </a:effec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7509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4581" name="Rectangle 48"/>
          <p:cNvSpPr>
            <a:spLocks noGrp="1" noChangeArrowheads="1"/>
          </p:cNvSpPr>
          <p:nvPr>
            <p:ph type="title"/>
          </p:nvPr>
        </p:nvSpPr>
        <p:spPr>
          <a:xfrm>
            <a:off x="1473601" y="214313"/>
            <a:ext cx="7619362" cy="1054447"/>
          </a:xfrm>
        </p:spPr>
        <p:txBody>
          <a:bodyPr>
            <a:noAutofit/>
          </a:bodyPr>
          <a:lstStyle/>
          <a:p>
            <a:pPr algn="ctr"/>
            <a:r>
              <a:rPr lang="ru-RU" altLang="ru-RU" sz="2000" b="1" spc="300" dirty="0" smtClean="0">
                <a:ln w="0"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МП </a:t>
            </a:r>
            <a:r>
              <a:rPr lang="ru-RU" altLang="ru-RU" sz="2000" b="1" spc="300" dirty="0" smtClean="0">
                <a:ln w="0"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«Формирование городской среды и обеспечение качественным жильем граждан на территории </a:t>
            </a:r>
            <a:br>
              <a:rPr lang="ru-RU" altLang="ru-RU" sz="2000" b="1" spc="300" dirty="0" smtClean="0">
                <a:ln w="0"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</a:br>
            <a:r>
              <a:rPr lang="ru-RU" altLang="ru-RU" sz="2000" b="1" spc="300" dirty="0" smtClean="0">
                <a:ln w="0"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МО «Светогорское городское поселение» </a:t>
            </a:r>
            <a:endParaRPr lang="ru-RU" altLang="ru-RU" sz="2000" b="1" spc="300" dirty="0" smtClean="0">
              <a:ln w="0"/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3961" y="214313"/>
            <a:ext cx="1018120" cy="1243692"/>
          </a:xfrm>
          <a:prstGeom prst="rect">
            <a:avLst/>
          </a:prstGeom>
        </p:spPr>
      </p:pic>
      <p:sp>
        <p:nvSpPr>
          <p:cNvPr id="14" name="Скругленный прямоугольник 13"/>
          <p:cNvSpPr/>
          <p:nvPr/>
        </p:nvSpPr>
        <p:spPr>
          <a:xfrm>
            <a:off x="2699792" y="1416831"/>
            <a:ext cx="4680520" cy="52596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7 миллионов 442 тысячи 192 рубля</a:t>
            </a:r>
            <a:endParaRPr lang="ru-RU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979712" y="2473432"/>
            <a:ext cx="7037925" cy="3816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eaLnBrk="1" hangingPunct="1"/>
            <a:r>
              <a:rPr lang="ru-RU" sz="1600" b="1" i="1" u="sng" dirty="0">
                <a:solidFill>
                  <a:srgbClr val="000000"/>
                </a:solidFill>
                <a:cs typeface="Times New Roman" panose="02020603050405020304" pitchFamily="18" charset="0"/>
              </a:rPr>
              <a:t>Подпрограмма:</a:t>
            </a:r>
            <a:r>
              <a:rPr lang="ru-RU" sz="1600" b="1" i="1" dirty="0">
                <a:solidFill>
                  <a:srgbClr val="000000"/>
                </a:solidFill>
                <a:cs typeface="Times New Roman" panose="02020603050405020304" pitchFamily="18" charset="0"/>
              </a:rPr>
              <a:t> «Повышение уровня благоустройства территорий населённых пунктов</a:t>
            </a:r>
            <a:r>
              <a:rPr lang="ru-RU" sz="1600" b="1" i="1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»</a:t>
            </a:r>
          </a:p>
          <a:p>
            <a:pPr marL="342900" indent="-342900" algn="just">
              <a:lnSpc>
                <a:spcPct val="250000"/>
              </a:lnSpc>
              <a:buFont typeface="Wingdings" panose="05000000000000000000" pitchFamily="2" charset="2"/>
              <a:buChar char="v"/>
            </a:pPr>
            <a:r>
              <a:rPr lang="ru-RU" sz="1600" dirty="0" smtClean="0"/>
              <a:t>Уличное освещение – </a:t>
            </a:r>
            <a:r>
              <a:rPr lang="ru-RU" sz="1600" b="1" i="1" dirty="0" smtClean="0"/>
              <a:t>2 миллиона 164 тысячи 481 рубль </a:t>
            </a:r>
          </a:p>
          <a:p>
            <a:pPr marL="342900" indent="-342900" algn="just">
              <a:lnSpc>
                <a:spcPct val="250000"/>
              </a:lnSpc>
              <a:buFont typeface="Wingdings" panose="05000000000000000000" pitchFamily="2" charset="2"/>
              <a:buChar char="v"/>
            </a:pPr>
            <a:r>
              <a:rPr lang="ru-RU" sz="1600" dirty="0" smtClean="0"/>
              <a:t>Эксплуатационно – техническое обслуживание объектов наружного освещения – </a:t>
            </a:r>
            <a:r>
              <a:rPr lang="ru-RU" sz="1600" b="1" i="1" dirty="0" smtClean="0"/>
              <a:t>302 тысячи 500 рублей</a:t>
            </a:r>
          </a:p>
          <a:p>
            <a:pPr marL="342900" indent="-342900" algn="just">
              <a:lnSpc>
                <a:spcPct val="250000"/>
              </a:lnSpc>
              <a:buFont typeface="Wingdings" panose="05000000000000000000" pitchFamily="2" charset="2"/>
              <a:buChar char="v"/>
            </a:pPr>
            <a:r>
              <a:rPr lang="ru-RU" sz="1600" dirty="0" smtClean="0"/>
              <a:t>Содержание </a:t>
            </a:r>
            <a:r>
              <a:rPr lang="ru-RU" sz="1600" dirty="0"/>
              <a:t>улично-дорожной сети </a:t>
            </a:r>
            <a:r>
              <a:rPr lang="ru-RU" sz="1600" dirty="0" smtClean="0"/>
              <a:t>– </a:t>
            </a:r>
            <a:r>
              <a:rPr lang="ru-RU" sz="1600" b="1" i="1" dirty="0" smtClean="0"/>
              <a:t>3 миллиона </a:t>
            </a:r>
            <a:r>
              <a:rPr lang="ru-RU" sz="1600" b="1" i="1" dirty="0"/>
              <a:t>481 </a:t>
            </a:r>
            <a:r>
              <a:rPr lang="ru-RU" sz="1600" b="1" i="1" dirty="0" smtClean="0"/>
              <a:t>тысяча 115 рублей</a:t>
            </a: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endParaRPr lang="ru-RU" sz="1400" b="1" i="1" dirty="0" smtClean="0"/>
          </a:p>
          <a:p>
            <a:pPr algn="just">
              <a:lnSpc>
                <a:spcPct val="150000"/>
              </a:lnSpc>
            </a:pPr>
            <a:endParaRPr lang="ru-RU" sz="1800" b="1" i="1" dirty="0" smtClean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4216" y="2504855"/>
            <a:ext cx="1731281" cy="104829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80" y="4408054"/>
            <a:ext cx="1795152" cy="1557536"/>
          </a:xfrm>
          <a:prstGeom prst="rect">
            <a:avLst/>
          </a:prstGeom>
          <a:effectLst>
            <a:softEdge rad="63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6" y="332656"/>
            <a:ext cx="1018120" cy="1243692"/>
          </a:xfrm>
          <a:prstGeom prst="rect">
            <a:avLst/>
          </a:prstGeom>
        </p:spPr>
      </p:pic>
      <p:sp>
        <p:nvSpPr>
          <p:cNvPr id="6" name="Rectangle 48"/>
          <p:cNvSpPr>
            <a:spLocks noGrp="1" noChangeArrowheads="1"/>
          </p:cNvSpPr>
          <p:nvPr>
            <p:ph type="title"/>
          </p:nvPr>
        </p:nvSpPr>
        <p:spPr>
          <a:xfrm>
            <a:off x="1413656" y="332656"/>
            <a:ext cx="7600829" cy="1054447"/>
          </a:xfrm>
        </p:spPr>
        <p:txBody>
          <a:bodyPr>
            <a:noAutofit/>
          </a:bodyPr>
          <a:lstStyle/>
          <a:p>
            <a:pPr algn="ctr"/>
            <a:r>
              <a:rPr lang="ru-RU" altLang="ru-RU" sz="2000" b="1" spc="300" dirty="0" smtClean="0">
                <a:ln w="0"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МП </a:t>
            </a:r>
            <a:r>
              <a:rPr lang="ru-RU" altLang="ru-RU" sz="2000" b="1" spc="300" dirty="0" smtClean="0">
                <a:ln w="0"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«Формирование городской среды и обеспечение качественным жильем граждан на территории </a:t>
            </a:r>
            <a:br>
              <a:rPr lang="ru-RU" altLang="ru-RU" sz="2000" b="1" spc="300" dirty="0" smtClean="0">
                <a:ln w="0"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</a:br>
            <a:r>
              <a:rPr lang="ru-RU" altLang="ru-RU" sz="2000" b="1" spc="300" dirty="0" smtClean="0">
                <a:ln w="0"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МО «Светогорское городское поселение» </a:t>
            </a:r>
            <a:endParaRPr lang="ru-RU" altLang="ru-RU" sz="2000" b="1" spc="300" dirty="0" smtClean="0">
              <a:ln w="0"/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2699792" y="1477509"/>
            <a:ext cx="4680520" cy="4845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7 миллионов 442 тысячи 192 рубля</a:t>
            </a:r>
            <a:endParaRPr lang="ru-RU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809192" y="2052415"/>
            <a:ext cx="712327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eaLnBrk="1" hangingPunct="1"/>
            <a:r>
              <a:rPr lang="ru-RU" sz="1600" b="1" i="1" u="sng" dirty="0">
                <a:solidFill>
                  <a:srgbClr val="000000"/>
                </a:solidFill>
                <a:cs typeface="Times New Roman" panose="02020603050405020304" pitchFamily="18" charset="0"/>
              </a:rPr>
              <a:t>Подпрограмма</a:t>
            </a:r>
            <a:r>
              <a:rPr lang="ru-RU" sz="1600" b="1" i="1" dirty="0">
                <a:solidFill>
                  <a:srgbClr val="000000"/>
                </a:solidFill>
                <a:cs typeface="Times New Roman" panose="02020603050405020304" pitchFamily="18" charset="0"/>
              </a:rPr>
              <a:t>: «Повышение уровня благоустройства территорий населённых </a:t>
            </a:r>
            <a:r>
              <a:rPr lang="ru-RU" sz="1600" b="1" i="1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пунктов»</a:t>
            </a:r>
          </a:p>
          <a:p>
            <a:pPr lvl="0" algn="ctr" eaLnBrk="1" hangingPunct="1"/>
            <a:endParaRPr lang="ru-RU" sz="1600" b="1" i="1" dirty="0" smtClean="0">
              <a:solidFill>
                <a:srgbClr val="000000"/>
              </a:solidFill>
              <a:latin typeface="Arial" charset="0"/>
            </a:endParaRP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ru-RU" sz="1400" dirty="0" smtClean="0"/>
              <a:t>Услуги по проверке сметной документации на выполнение работ по ремонту участка </a:t>
            </a:r>
            <a:r>
              <a:rPr lang="ru-RU" sz="1400" dirty="0"/>
              <a:t>автомобильной дороги по ул. Гарькавого в г. Светогорске (от моста до ул. Спортивная) – </a:t>
            </a:r>
            <a:r>
              <a:rPr lang="ru-RU" sz="1400" b="1" i="1" dirty="0" smtClean="0"/>
              <a:t>9 тысяч  рублей </a:t>
            </a: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ru-RU" sz="1400" dirty="0" smtClean="0"/>
              <a:t>Организация </a:t>
            </a:r>
            <a:r>
              <a:rPr lang="ru-RU" sz="1400" dirty="0"/>
              <a:t>и содержание территорий поселения (поставка, монтаж и демонтаж праздничной атрибутики </a:t>
            </a:r>
            <a:r>
              <a:rPr lang="ru-RU" sz="1400" dirty="0" smtClean="0"/>
              <a:t>– </a:t>
            </a:r>
            <a:r>
              <a:rPr lang="ru-RU" sz="1400" b="1" i="1" dirty="0" smtClean="0"/>
              <a:t>150 тысяч рублей</a:t>
            </a:r>
          </a:p>
          <a:p>
            <a:pPr algn="just">
              <a:lnSpc>
                <a:spcPct val="150000"/>
              </a:lnSpc>
            </a:pPr>
            <a:endParaRPr lang="ru-RU" sz="1800" b="1" i="1" dirty="0" smtClean="0"/>
          </a:p>
        </p:txBody>
      </p:sp>
      <p:sp>
        <p:nvSpPr>
          <p:cNvPr id="9" name="TextBox 8"/>
          <p:cNvSpPr txBox="1"/>
          <p:nvPr/>
        </p:nvSpPr>
        <p:spPr>
          <a:xfrm>
            <a:off x="1809192" y="4581128"/>
            <a:ext cx="7096524" cy="2292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i="1" u="sng" dirty="0">
                <a:ea typeface="Times New Roman" panose="02020603050405020304" pitchFamily="18" charset="0"/>
                <a:cs typeface="Times New Roman" panose="02020603050405020304" pitchFamily="18" charset="0"/>
              </a:rPr>
              <a:t>Подпрограмма:</a:t>
            </a:r>
            <a:r>
              <a:rPr lang="ru-RU" sz="1600" b="1" i="1" dirty="0">
                <a:ea typeface="Times New Roman" panose="02020603050405020304" pitchFamily="18" charset="0"/>
                <a:cs typeface="Times New Roman" panose="02020603050405020304" pitchFamily="18" charset="0"/>
              </a:rPr>
              <a:t> «Обеспечение качественным жильём граждан»</a:t>
            </a:r>
            <a:endParaRPr lang="ru-RU" sz="1600" b="1" i="1" dirty="0">
              <a:cs typeface="Times New Roman" panose="02020603050405020304" pitchFamily="18" charset="0"/>
            </a:endParaRPr>
          </a:p>
          <a:p>
            <a:pPr lvl="0" algn="ctr" eaLnBrk="1" hangingPunct="1"/>
            <a:endParaRPr lang="ru-RU" sz="1600" b="1" i="1" dirty="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ru-RU" sz="1400" dirty="0" smtClean="0">
                <a:cs typeface="Times New Roman" panose="02020603050405020304" pitchFamily="18" charset="0"/>
              </a:rPr>
              <a:t>Взносы </a:t>
            </a:r>
            <a:r>
              <a:rPr lang="ru-RU" sz="1400" dirty="0">
                <a:cs typeface="Times New Roman" panose="02020603050405020304" pitchFamily="18" charset="0"/>
              </a:rPr>
              <a:t>на капитальный ремонт за муниципальные жилые помещения  </a:t>
            </a:r>
            <a:r>
              <a:rPr lang="ru-RU" sz="1400" dirty="0" smtClean="0">
                <a:cs typeface="Times New Roman" panose="02020603050405020304" pitchFamily="18" charset="0"/>
              </a:rPr>
              <a:t>– </a:t>
            </a:r>
            <a:br>
              <a:rPr lang="ru-RU" sz="1400" dirty="0" smtClean="0">
                <a:cs typeface="Times New Roman" panose="02020603050405020304" pitchFamily="18" charset="0"/>
              </a:rPr>
            </a:br>
            <a:r>
              <a:rPr lang="ru-RU" sz="1400" b="1" i="1" dirty="0" smtClean="0">
                <a:cs typeface="Times New Roman" panose="02020603050405020304" pitchFamily="18" charset="0"/>
              </a:rPr>
              <a:t>1 миллион 123 тысячи  330 </a:t>
            </a:r>
            <a:r>
              <a:rPr lang="ru-RU" sz="1400" b="1" i="1" smtClean="0">
                <a:cs typeface="Times New Roman" panose="02020603050405020304" pitchFamily="18" charset="0"/>
              </a:rPr>
              <a:t>рублей </a:t>
            </a:r>
            <a:endParaRPr lang="ru-RU" sz="1400" b="1" i="1" dirty="0" smtClean="0"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ru-RU" sz="1400" dirty="0" smtClean="0">
                <a:cs typeface="Times New Roman" panose="02020603050405020304" pitchFamily="18" charset="0"/>
              </a:rPr>
              <a:t>Содержание и обслуживание муципального жилищного фонда – </a:t>
            </a:r>
            <a:r>
              <a:rPr lang="ru-RU" sz="1400" b="1" i="1" dirty="0" smtClean="0">
                <a:cs typeface="Times New Roman" panose="02020603050405020304" pitchFamily="18" charset="0"/>
              </a:rPr>
              <a:t>211 тысяч </a:t>
            </a:r>
            <a:br>
              <a:rPr lang="ru-RU" sz="1400" b="1" i="1" dirty="0" smtClean="0">
                <a:cs typeface="Times New Roman" panose="02020603050405020304" pitchFamily="18" charset="0"/>
              </a:rPr>
            </a:br>
            <a:r>
              <a:rPr lang="ru-RU" sz="1400" b="1" i="1" dirty="0" smtClean="0">
                <a:cs typeface="Times New Roman" panose="02020603050405020304" pitchFamily="18" charset="0"/>
              </a:rPr>
              <a:t>766 рублей</a:t>
            </a:r>
          </a:p>
          <a:p>
            <a:pPr algn="just">
              <a:lnSpc>
                <a:spcPct val="150000"/>
              </a:lnSpc>
            </a:pPr>
            <a:endParaRPr lang="ru-RU" sz="1800" b="1" i="1" dirty="0" smtClean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578" y="4632975"/>
            <a:ext cx="1489348" cy="148934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02" y="2587280"/>
            <a:ext cx="1746690" cy="1310018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4036112847"/>
      </p:ext>
    </p:extLst>
  </p:cSld>
  <p:clrMapOvr>
    <a:masterClrMapping/>
  </p:clrMapOvr>
  <p:transition spd="slow">
    <p:dissolv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5301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6" y="332656"/>
            <a:ext cx="1018120" cy="1243692"/>
          </a:xfrm>
          <a:prstGeom prst="rect">
            <a:avLst/>
          </a:prstGeom>
        </p:spPr>
      </p:pic>
      <p:sp>
        <p:nvSpPr>
          <p:cNvPr id="6" name="Rectangle 48"/>
          <p:cNvSpPr>
            <a:spLocks noGrp="1" noChangeArrowheads="1"/>
          </p:cNvSpPr>
          <p:nvPr>
            <p:ph type="title"/>
          </p:nvPr>
        </p:nvSpPr>
        <p:spPr>
          <a:xfrm>
            <a:off x="1673815" y="332656"/>
            <a:ext cx="7200801" cy="1054447"/>
          </a:xfrm>
        </p:spPr>
        <p:txBody>
          <a:bodyPr>
            <a:noAutofit/>
          </a:bodyPr>
          <a:lstStyle/>
          <a:p>
            <a:pPr algn="ctr"/>
            <a:r>
              <a:rPr lang="ru-RU" altLang="ru-RU" sz="2000" b="1" spc="300" dirty="0" smtClean="0">
                <a:ln w="0"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Муниципальная программа «Развитие культуры, физической культуры и массового спорта, молодёжной политики </a:t>
            </a:r>
            <a:br>
              <a:rPr lang="ru-RU" altLang="ru-RU" sz="2000" b="1" spc="300" dirty="0" smtClean="0">
                <a:ln w="0"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altLang="ru-RU" sz="2000" b="1" spc="300" dirty="0" smtClean="0">
                <a:ln w="0"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 «Светогорское городское поселение»»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2195736" y="1462431"/>
            <a:ext cx="5490473" cy="43826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14 миллионов 986 тысяч 081 рубль</a:t>
            </a:r>
            <a:endParaRPr lang="ru-RU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413656" y="2060848"/>
            <a:ext cx="7537972" cy="30008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i="1" u="sng" dirty="0">
                <a:ea typeface="Times New Roman" panose="02020603050405020304" pitchFamily="18" charset="0"/>
                <a:cs typeface="Times New Roman" panose="02020603050405020304" pitchFamily="18" charset="0"/>
              </a:rPr>
              <a:t>Подпрограмма:</a:t>
            </a:r>
            <a:r>
              <a:rPr lang="ru-RU" sz="1600" b="1" i="1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i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ru-RU" sz="1600" b="1" i="1" dirty="0">
                <a:ea typeface="Calibri" panose="020F0502020204030204" pitchFamily="34" charset="0"/>
                <a:cs typeface="Times New Roman" panose="02020603050405020304" pitchFamily="18" charset="0"/>
              </a:rPr>
              <a:t>Развитие культуры»</a:t>
            </a:r>
            <a:endParaRPr lang="ru-RU" sz="1600" b="1" i="1" dirty="0">
              <a:cs typeface="Times New Roman" panose="02020603050405020304" pitchFamily="18" charset="0"/>
            </a:endParaRPr>
          </a:p>
          <a:p>
            <a:pPr lvl="0" algn="ctr" eaLnBrk="1" hangingPunct="1"/>
            <a:endParaRPr lang="ru-RU" sz="1600" b="1" i="1" dirty="0">
              <a:solidFill>
                <a:srgbClr val="000000"/>
              </a:solidFill>
              <a:latin typeface="Arial" charset="0"/>
            </a:endParaRPr>
          </a:p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ru-RU" sz="1400" dirty="0" smtClean="0"/>
              <a:t>Предоставление </a:t>
            </a:r>
            <a:r>
              <a:rPr lang="ru-RU" sz="1400" dirty="0"/>
              <a:t>субсидии МБУ «КСК  г. </a:t>
            </a:r>
            <a:r>
              <a:rPr lang="ru-RU" sz="1400" dirty="0" smtClean="0"/>
              <a:t>Светогорска» на </a:t>
            </a:r>
            <a:r>
              <a:rPr lang="ru-RU" sz="1400" dirty="0"/>
              <a:t>организацию деятельности клубных </a:t>
            </a:r>
            <a:r>
              <a:rPr lang="ru-RU" sz="1400" dirty="0" smtClean="0"/>
              <a:t>формирований и </a:t>
            </a:r>
            <a:r>
              <a:rPr lang="ru-RU" sz="1400" dirty="0"/>
              <a:t>формирований самодеятельного народного творчества, библиотечное, библиографическое и информационное обслуживание </a:t>
            </a:r>
            <a:r>
              <a:rPr lang="ru-RU" sz="1400" dirty="0" smtClean="0"/>
              <a:t>пользователей библиотек  </a:t>
            </a:r>
            <a:r>
              <a:rPr lang="ru-RU" sz="1400" dirty="0"/>
              <a:t>и на содержание (эксплуатацию) имущества, </a:t>
            </a:r>
            <a:r>
              <a:rPr lang="ru-RU" sz="1400" dirty="0" smtClean="0"/>
              <a:t>находящегося в </a:t>
            </a:r>
            <a:r>
              <a:rPr lang="ru-RU" sz="1400" dirty="0"/>
              <a:t>государственной (муниципальной) собственности  </a:t>
            </a:r>
            <a:r>
              <a:rPr lang="ru-RU" sz="1400" dirty="0" smtClean="0"/>
              <a:t>– </a:t>
            </a:r>
            <a:r>
              <a:rPr lang="ru-RU" sz="1400" b="1" i="1" dirty="0" smtClean="0"/>
              <a:t>8 миллионов 633 тысячи  775 рублей </a:t>
            </a: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endParaRPr lang="ru-RU" sz="1400" b="1" i="1" dirty="0" smtClean="0"/>
          </a:p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ru-RU" sz="1400" dirty="0" smtClean="0"/>
              <a:t>Предоставление субсидии </a:t>
            </a:r>
            <a:r>
              <a:rPr lang="ru-RU" sz="1400" dirty="0"/>
              <a:t>на </a:t>
            </a:r>
            <a:r>
              <a:rPr lang="ru-RU" sz="1400" dirty="0" smtClean="0"/>
              <a:t>возмещение расходов </a:t>
            </a:r>
            <a:r>
              <a:rPr lang="ru-RU" sz="1400" dirty="0"/>
              <a:t>по </a:t>
            </a:r>
            <a:r>
              <a:rPr lang="ru-RU" sz="1400" dirty="0" smtClean="0"/>
              <a:t>проведение государственной экспертизы достоверности стоимости сметной документации </a:t>
            </a:r>
            <a:r>
              <a:rPr lang="ru-RU" sz="1400" dirty="0"/>
              <a:t>на </a:t>
            </a:r>
            <a:r>
              <a:rPr lang="ru-RU" sz="1400" dirty="0" smtClean="0"/>
              <a:t>выполнение работ по ремонту фасада </a:t>
            </a:r>
            <a:r>
              <a:rPr lang="ru-RU" sz="1400" dirty="0"/>
              <a:t>и кровли </a:t>
            </a:r>
            <a:r>
              <a:rPr lang="ru-RU" sz="1400" dirty="0" smtClean="0"/>
              <a:t>Дома Культуры – </a:t>
            </a:r>
            <a:r>
              <a:rPr lang="ru-RU" sz="1400" b="1" i="1" dirty="0" smtClean="0"/>
              <a:t>130 тысяч 065 рублей</a:t>
            </a:r>
          </a:p>
          <a:p>
            <a:pPr algn="just">
              <a:lnSpc>
                <a:spcPct val="150000"/>
              </a:lnSpc>
            </a:pPr>
            <a:endParaRPr lang="ru-RU" sz="1600" b="1" i="1" dirty="0" smtClean="0"/>
          </a:p>
        </p:txBody>
      </p:sp>
      <p:sp>
        <p:nvSpPr>
          <p:cNvPr id="8" name="TextBox 7"/>
          <p:cNvSpPr txBox="1"/>
          <p:nvPr/>
        </p:nvSpPr>
        <p:spPr>
          <a:xfrm>
            <a:off x="1413656" y="4879797"/>
            <a:ext cx="7507722" cy="21082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i="1" u="sng" dirty="0">
                <a:ea typeface="Calibri" panose="020F0502020204030204" pitchFamily="34" charset="0"/>
                <a:cs typeface="Times New Roman" panose="02020603050405020304" pitchFamily="18" charset="0"/>
              </a:rPr>
              <a:t>Подпрограмма:</a:t>
            </a:r>
            <a:r>
              <a:rPr lang="ru-RU" sz="1600" b="1" i="1" dirty="0">
                <a:ea typeface="Calibri" panose="020F0502020204030204" pitchFamily="34" charset="0"/>
                <a:cs typeface="Times New Roman" panose="02020603050405020304" pitchFamily="18" charset="0"/>
              </a:rPr>
              <a:t> «Развитие физической культуры и массового спорта»</a:t>
            </a:r>
            <a:endParaRPr lang="ru-RU" sz="1600" b="1" i="1" dirty="0">
              <a:cs typeface="Times New Roman" panose="02020603050405020304" pitchFamily="18" charset="0"/>
            </a:endParaRPr>
          </a:p>
          <a:p>
            <a:pPr lvl="0" algn="ctr" eaLnBrk="1" hangingPunct="1"/>
            <a:endParaRPr lang="ru-RU" sz="1400" b="1" i="1" dirty="0">
              <a:solidFill>
                <a:srgbClr val="000000"/>
              </a:solidFill>
              <a:latin typeface="Arial" charset="0"/>
            </a:endParaRPr>
          </a:p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ru-RU" altLang="ru-RU" sz="1400" dirty="0" smtClean="0"/>
              <a:t>Предоставление </a:t>
            </a:r>
            <a:r>
              <a:rPr lang="ru-RU" altLang="ru-RU" sz="1400" dirty="0"/>
              <a:t>субсидии МБУ «КСК г. Светогорска» на проведение занятий </a:t>
            </a:r>
            <a:r>
              <a:rPr lang="ru-RU" altLang="ru-RU" sz="1400" dirty="0" smtClean="0"/>
              <a:t>физкультурно-спортивной направленности </a:t>
            </a:r>
            <a:r>
              <a:rPr lang="ru-RU" altLang="ru-RU" sz="1400" dirty="0"/>
              <a:t>по месту </a:t>
            </a:r>
            <a:r>
              <a:rPr lang="ru-RU" altLang="ru-RU" sz="1400" dirty="0" smtClean="0"/>
              <a:t>проживания граждан, а также на организацию </a:t>
            </a:r>
            <a:r>
              <a:rPr lang="ru-RU" altLang="ru-RU" sz="1400" dirty="0"/>
              <a:t>и проведение официальных физкультурных (</a:t>
            </a:r>
            <a:r>
              <a:rPr lang="ru-RU" altLang="ru-RU" sz="1400" dirty="0" smtClean="0"/>
              <a:t>физкультурно-оздоровительных) мероприятий</a:t>
            </a:r>
            <a:r>
              <a:rPr lang="ru-RU" sz="1400" dirty="0" smtClean="0"/>
              <a:t>  – </a:t>
            </a:r>
            <a:r>
              <a:rPr lang="ru-RU" sz="1400" b="1" i="1" dirty="0" smtClean="0"/>
              <a:t>6 миллионов 222 тысячи 241 рубль </a:t>
            </a: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endParaRPr lang="ru-RU" sz="1400" b="1" i="1" dirty="0" smtClean="0"/>
          </a:p>
          <a:p>
            <a:pPr algn="just">
              <a:lnSpc>
                <a:spcPct val="150000"/>
              </a:lnSpc>
            </a:pPr>
            <a:endParaRPr lang="ru-RU" sz="1600" b="1" i="1" dirty="0" smtClean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99" y="5010969"/>
            <a:ext cx="1334757" cy="1334757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99" y="2733865"/>
            <a:ext cx="1430026" cy="1430026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4177369630"/>
      </p:ext>
    </p:extLst>
  </p:cSld>
  <p:clrMapOvr>
    <a:masterClrMapping/>
  </p:clrMapOvr>
  <p:transition spd="slow">
    <p:dissolv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aphicFrame>
        <p:nvGraphicFramePr>
          <p:cNvPr id="51352" name="Group 152"/>
          <p:cNvGraphicFramePr>
            <a:graphicFrameLocks noGrp="1"/>
          </p:cNvGraphicFramePr>
          <p:nvPr>
            <p:ph type="tbl" idx="1"/>
            <p:extLst>
              <p:ext uri="{D42A27DB-BD31-4B8C-83A1-F6EECF244321}">
                <p14:modId xmlns:p14="http://schemas.microsoft.com/office/powerpoint/2010/main" val="1818216267"/>
              </p:ext>
            </p:extLst>
          </p:nvPr>
        </p:nvGraphicFramePr>
        <p:xfrm>
          <a:off x="0" y="1"/>
          <a:ext cx="9144000" cy="6858001"/>
        </p:xfrm>
        <a:graphic>
          <a:graphicData uri="http://schemas.openxmlformats.org/drawingml/2006/table">
            <a:tbl>
              <a:tblPr>
                <a:tableStyleId>{C4B1156A-380E-4F78-BDF5-A606A8083BF9}</a:tableStyleId>
              </a:tblPr>
              <a:tblGrid>
                <a:gridCol w="792955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1444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1050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Непрограммные расходы </a:t>
                      </a:r>
                      <a:endParaRPr kumimoji="0" lang="ru-RU" sz="20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</a:endParaRPr>
                    </a:p>
                  </a:txBody>
                  <a:tcPr marL="91439" marR="91439" marT="45706" marB="45706" anchor="ctr" horzOverflow="overflow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Бюджетные назначения, </a:t>
                      </a:r>
                      <a:r>
                        <a:rPr kumimoji="0" lang="ru-RU" sz="9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руб.</a:t>
                      </a:r>
                      <a:endParaRPr kumimoji="0" lang="en-US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1439" marR="91439" marT="45706" marB="45706" anchor="ctr" horzOverflow="overflow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928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Функционирование представительных органов  местного самоуправления (Совет депутатов МО «СГП») </a:t>
                      </a: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1439" marR="91439" marT="45706" marB="45706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181 868,00</a:t>
                      </a:r>
                      <a:endParaRPr kumimoji="0" lang="ru-RU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1439" marR="91439" marT="45706" marB="45706" anchor="ctr" horzOverflow="overflow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863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Содержание органов местного самоуправления администрации МО «СГП»</a:t>
                      </a:r>
                      <a:endParaRPr kumimoji="0" 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1439" marR="91439" marT="45706" marB="45706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4 071 516,00</a:t>
                      </a:r>
                      <a:endParaRPr kumimoji="0" lang="ru-RU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1439" marR="91439" marT="45706" marB="45706" anchor="ctr" horzOverflow="overflow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863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Расходы на обеспечение деятельности</a:t>
                      </a:r>
                      <a:r>
                        <a:rPr kumimoji="0" lang="ru-RU" sz="11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отдела по управлению имуществом МО «Светогорское городское поселение» </a:t>
                      </a:r>
                      <a:endParaRPr kumimoji="0" 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1439" marR="91439" marT="45706" marB="45706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605 445,00</a:t>
                      </a:r>
                      <a:endParaRPr kumimoji="0" lang="ru-RU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1439" marR="91439" marT="45706" marB="45706" anchor="ctr" horzOverflow="overflow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297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Расходы на обеспечение деятельности муниципального учреждения казенного типа «БАХО»</a:t>
                      </a:r>
                      <a:endParaRPr kumimoji="0" 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1439" marR="91439" marT="45706" marB="45706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1 227 921,00</a:t>
                      </a:r>
                      <a:endParaRPr kumimoji="0" lang="ru-RU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1439" marR="91439" marT="45706" marB="45706" anchor="ctr" horzOverflow="overflow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863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Мероприятия в области информационно-коммуникационных технологий и связи</a:t>
                      </a: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1439" marR="91439" marT="45706" marB="45706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82 546,00</a:t>
                      </a:r>
                      <a:endParaRPr kumimoji="0" lang="ru-RU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1439" marR="91439" marT="45706" marB="45706" anchor="ctr" horzOverflow="overflow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6863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Расходы, связанные с оформлением, содержанием, обслуживанием и ремонтом объектов муниципального имущества</a:t>
                      </a: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1439" marR="91439" marT="45706" marB="45706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18 995,00</a:t>
                      </a:r>
                      <a:endParaRPr kumimoji="0" lang="ru-RU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1439" marR="91439" marT="45706" marB="45706" anchor="ctr" horzOverflow="overflow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6863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Организация и содержание территорий поселения (МУ «БАХО»)</a:t>
                      </a:r>
                      <a:endParaRPr kumimoji="0" 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1439" marR="91439" marT="45706" marB="45706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625 912</a:t>
                      </a:r>
                      <a:r>
                        <a:rPr kumimoji="0" lang="en-US" sz="11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,00</a:t>
                      </a:r>
                      <a:endParaRPr kumimoji="0" lang="ru-RU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1439" marR="91439" marT="45706" marB="45706" anchor="ctr" horzOverflow="overflow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6863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Межбюджетные трансферты бюджету МО «ВРЛО» на осуществление полномочий: в сфере градостроительства</a:t>
                      </a:r>
                      <a:endParaRPr kumimoji="0" 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1439" marR="91439" marT="45706" marB="45706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280 725</a:t>
                      </a:r>
                      <a:r>
                        <a:rPr kumimoji="0" lang="en-US" sz="11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,00</a:t>
                      </a:r>
                      <a:endParaRPr kumimoji="0" lang="ru-RU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1439" marR="91439" marT="45706" marB="45706" anchor="ctr" horzOverflow="overflow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6863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По подготовке документов для присвоения адресов объектам адресации, аннулированию адресов</a:t>
                      </a:r>
                      <a:endParaRPr kumimoji="0" 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1439" marR="91439" marT="45706" marB="45706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1 425</a:t>
                      </a:r>
                      <a:r>
                        <a:rPr kumimoji="0" lang="en-US" sz="11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,00</a:t>
                      </a:r>
                      <a:endParaRPr kumimoji="0" lang="ru-RU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1439" marR="91439" marT="45706" marB="45706" anchor="ctr" horzOverflow="overflow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4485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На приватизацию жилых помещений, находящихся в собственности МО «СГП»</a:t>
                      </a:r>
                      <a:endParaRPr kumimoji="0" 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1439" marR="91439" marT="45706" marB="45706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38 750</a:t>
                      </a:r>
                      <a:r>
                        <a:rPr kumimoji="0" lang="en-US" sz="11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,00</a:t>
                      </a:r>
                      <a:endParaRPr kumimoji="0" lang="ru-RU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1439" marR="91439" marT="45706" marB="45706" anchor="ctr" horzOverflow="overflow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5378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По организации ритуальных услуг</a:t>
                      </a:r>
                      <a:endParaRPr kumimoji="0" 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1439" marR="91439" marT="45706" marB="45706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51 400</a:t>
                      </a:r>
                      <a:r>
                        <a:rPr kumimoji="0" lang="en-US" sz="11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,00</a:t>
                      </a:r>
                      <a:endParaRPr kumimoji="0" lang="ru-RU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1439" marR="91439" marT="45706" marB="45706" anchor="ctr" horzOverflow="overflow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6270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По внешнему муниципальному финансовому контролю</a:t>
                      </a:r>
                      <a:endParaRPr kumimoji="0" 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1439" marR="91439" marT="45706" marB="45706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11 975</a:t>
                      </a:r>
                      <a:r>
                        <a:rPr kumimoji="0" lang="en-US" sz="11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,00</a:t>
                      </a:r>
                      <a:endParaRPr kumimoji="0" lang="ru-RU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1439" marR="91439" marT="45706" marB="45706" anchor="ctr" horzOverflow="overflow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9964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>
                          <a:effectLst/>
                        </a:rPr>
                        <a:t>Осуществление полномочий по участию в предупреждении чрезвычайных ситуаций в границах муниципального образования</a:t>
                      </a:r>
                      <a:endParaRPr kumimoji="0" 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1439" marR="91439" marT="45706" marB="45706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u="none" strike="noStrike" kern="1200" cap="none" normalizeH="0" baseline="0" dirty="0" smtClean="0">
                          <a:ln>
                            <a:noFill/>
                          </a:ln>
                          <a:effectLst/>
                        </a:rPr>
                        <a:t>86 950</a:t>
                      </a:r>
                      <a:r>
                        <a:rPr kumimoji="0" lang="en-US" sz="1100" u="none" strike="noStrike" kern="1200" cap="none" normalizeH="0" baseline="0" dirty="0" smtClean="0">
                          <a:ln>
                            <a:noFill/>
                          </a:ln>
                          <a:effectLst/>
                        </a:rPr>
                        <a:t>,00</a:t>
                      </a:r>
                      <a:endParaRPr kumimoji="0" lang="ru-RU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1439" marR="91439" marT="45706" marB="45706" anchor="ctr" horzOverflow="overflow"/>
                </a:tc>
                <a:extLst>
                  <a:ext uri="{0D108BD9-81ED-4DB2-BD59-A6C34878D82A}">
                    <a16:rowId xmlns:a16="http://schemas.microsoft.com/office/drawing/2014/main" val="3072670925"/>
                  </a:ext>
                </a:extLst>
              </a:tr>
              <a:tr h="49471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Расходы, производимые за счет средств федерального бюджета на осуществляющих полномочия по первичному воинскому учету на территории, где отсутствует военные комиссариаты</a:t>
                      </a:r>
                      <a:endParaRPr kumimoji="0" 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1439" marR="91439" marT="45706" marB="45706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107 615</a:t>
                      </a:r>
                      <a:r>
                        <a:rPr kumimoji="0" lang="en-US" sz="11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,00</a:t>
                      </a:r>
                      <a:endParaRPr kumimoji="0" lang="ru-RU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1439" marR="91439" marT="45706" marB="45706" anchor="ctr" horzOverflow="overflow"/>
                </a:tc>
                <a:extLst>
                  <a:ext uri="{0D108BD9-81ED-4DB2-BD59-A6C34878D82A}">
                    <a16:rowId xmlns:a16="http://schemas.microsoft.com/office/drawing/2014/main" val="415259835"/>
                  </a:ext>
                </a:extLst>
              </a:tr>
              <a:tr h="44247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Расходы, производимые за счет средств областного бюджета, в сфере профилактики безнадзорности и правонарушений несовершеннолетних </a:t>
                      </a:r>
                      <a:endParaRPr kumimoji="0" 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1439" marR="91439" marT="45706" marB="45706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362 911,00</a:t>
                      </a:r>
                      <a:endParaRPr kumimoji="0" lang="ru-RU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1439" marR="91439" marT="45706" marB="45706" anchor="ctr" horzOverflow="overflow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40971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Расходы, производимые за счет средств областного бюджета, в сфере административных правоотношений</a:t>
                      </a:r>
                      <a:endParaRPr kumimoji="0" 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1439" marR="91439" marT="45706" marB="45706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945</a:t>
                      </a:r>
                      <a:r>
                        <a:rPr kumimoji="0" lang="en-US" sz="11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,00</a:t>
                      </a:r>
                      <a:endParaRPr kumimoji="0" lang="ru-RU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1439" marR="91439" marT="45706" marB="45706" anchor="ctr" horzOverflow="overflow"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44247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Доплаты к пенсиям муниципальных служащих на основании Федерального закона от 02.03.2007г. №25-фз «О муниципальной службе в РФ и Областной закона от 25.11.2002г. №52-оз</a:t>
                      </a:r>
                      <a:endParaRPr kumimoji="0" 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1439" marR="91439" marT="45706" marB="45706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544 006,00</a:t>
                      </a:r>
                      <a:endParaRPr kumimoji="0" lang="ru-RU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1439" marR="91439" marT="45706" marB="45706" anchor="ctr" horzOverflow="overflow"/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38471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Уплата сборов, штрафов и пени</a:t>
                      </a:r>
                      <a:endParaRPr kumimoji="0" 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1439" marR="91439" marT="45706" marB="45706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106 000,00</a:t>
                      </a:r>
                      <a:endParaRPr kumimoji="0" lang="ru-RU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1439" marR="91439" marT="45706" marB="45706" anchor="ctr" horzOverflow="overflow"/>
                </a:tc>
                <a:extLst>
                  <a:ext uri="{0D108BD9-81ED-4DB2-BD59-A6C34878D82A}">
                    <a16:rowId xmlns:a16="http://schemas.microsoft.com/office/drawing/2014/main" val="317500849"/>
                  </a:ext>
                </a:extLst>
              </a:tr>
              <a:tr h="3697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ИТОГО</a:t>
                      </a:r>
                      <a:endParaRPr kumimoji="0" lang="en-US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1439" marR="91439" marT="45706" marB="45706" anchor="ctr" horzOverflow="overflow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8 406 905</a:t>
                      </a:r>
                      <a:r>
                        <a:rPr kumimoji="0" lang="en-US" sz="11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,00</a:t>
                      </a:r>
                      <a:endParaRPr kumimoji="0" lang="ru-RU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1439" marR="91439" marT="45706" marB="45706" anchor="ctr" horzOverflow="overflow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1599143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57776650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1400"/>
            <a:ext cx="9144000" cy="7029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3250" name="Заголовок 1"/>
          <p:cNvSpPr>
            <a:spLocks noGrp="1"/>
          </p:cNvSpPr>
          <p:nvPr>
            <p:ph type="title"/>
          </p:nvPr>
        </p:nvSpPr>
        <p:spPr>
          <a:xfrm>
            <a:off x="-180528" y="1196752"/>
            <a:ext cx="9324528" cy="4536504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algn="ctr"/>
            <a:r>
              <a:rPr lang="ru-RU" altLang="ru-RU" sz="54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Спасибо за внимание!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32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32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32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59432"/>
            <a:ext cx="9144000" cy="75608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5362" name="Text Box 2"/>
          <p:cNvSpPr txBox="1">
            <a:spLocks noChangeArrowheads="1"/>
          </p:cNvSpPr>
          <p:nvPr/>
        </p:nvSpPr>
        <p:spPr bwMode="auto">
          <a:xfrm>
            <a:off x="119184" y="2060848"/>
            <a:ext cx="8929687" cy="2554545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ru-RU" sz="40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Исполнение </a:t>
            </a:r>
            <a:r>
              <a:rPr lang="ru-RU" sz="4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бюджета муниципального образования «Светогорское городское поселение» </a:t>
            </a:r>
            <a:r>
              <a:rPr lang="ru-RU" sz="40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за 1  квартал 2021 года</a:t>
            </a:r>
            <a:endParaRPr lang="ru-RU" sz="40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692696"/>
            <a:ext cx="936104" cy="1155684"/>
          </a:xfrm>
          <a:prstGeom prst="rect">
            <a:avLst/>
          </a:prstGeom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146" name="Заголовок 1"/>
          <p:cNvSpPr>
            <a:spLocks noGrp="1"/>
          </p:cNvSpPr>
          <p:nvPr>
            <p:ph type="title"/>
          </p:nvPr>
        </p:nvSpPr>
        <p:spPr>
          <a:xfrm>
            <a:off x="1691680" y="404813"/>
            <a:ext cx="7201495" cy="1143000"/>
          </a:xfrm>
        </p:spPr>
        <p:txBody>
          <a:bodyPr>
            <a:normAutofit fontScale="90000"/>
          </a:bodyPr>
          <a:lstStyle/>
          <a:p>
            <a:r>
              <a:rPr lang="ru-RU" altLang="ru-RU" sz="4000" b="1" i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Исполнение бюджета осуществлялось в соответствии с</a:t>
            </a:r>
          </a:p>
        </p:txBody>
      </p:sp>
      <p:sp>
        <p:nvSpPr>
          <p:cNvPr id="6147" name="Объект 9"/>
          <p:cNvSpPr>
            <a:spLocks noGrp="1"/>
          </p:cNvSpPr>
          <p:nvPr>
            <p:ph idx="1"/>
          </p:nvPr>
        </p:nvSpPr>
        <p:spPr>
          <a:xfrm>
            <a:off x="359185" y="1968649"/>
            <a:ext cx="8425630" cy="4032448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ru-RU" altLang="ru-RU" sz="2400" b="1" dirty="0" smtClean="0">
                <a:solidFill>
                  <a:schemeClr val="accent5">
                    <a:lumMod val="75000"/>
                  </a:schemeClr>
                </a:solidFill>
              </a:rPr>
              <a:t>положением о бюджетном процессе в муниципальном образовании «Светогорское городское поселение»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altLang="ru-RU" sz="2400" b="1" dirty="0" smtClean="0">
                <a:solidFill>
                  <a:schemeClr val="accent5">
                    <a:lumMod val="75000"/>
                  </a:schemeClr>
                </a:solidFill>
              </a:rPr>
              <a:t>решением Совета депутатов МО «Светогорское городское поселение» № 40 от 08 декабря 2020 года «О бюджете муниципального образования «Светогорское городское поселение» Выборгского района Ленинградской области на 2021 год и на плановый период 2022 и 2023 годов» с последующими изменениями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altLang="ru-RU" sz="2400" b="1" dirty="0" smtClean="0">
                <a:solidFill>
                  <a:schemeClr val="accent5">
                    <a:lumMod val="75000"/>
                  </a:schemeClr>
                </a:solidFill>
              </a:rPr>
              <a:t>сводной бюджетной росписью и утвержденными лимитами бюджетных обязательств</a:t>
            </a:r>
          </a:p>
          <a:p>
            <a:endParaRPr lang="ru-RU" altLang="ru-RU" dirty="0" smtClean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31" y="334958"/>
            <a:ext cx="1038994" cy="1282709"/>
          </a:xfrm>
          <a:prstGeom prst="rect">
            <a:avLst/>
          </a:prstGeom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TextBox 6"/>
          <p:cNvSpPr txBox="1"/>
          <p:nvPr/>
        </p:nvSpPr>
        <p:spPr>
          <a:xfrm>
            <a:off x="2141475" y="4015196"/>
            <a:ext cx="53777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33 миллиона 515 тысяч 712 рублей</a:t>
            </a:r>
            <a:endParaRPr lang="ru-RU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1429685707"/>
              </p:ext>
            </p:extLst>
          </p:nvPr>
        </p:nvGraphicFramePr>
        <p:xfrm>
          <a:off x="1404408" y="765724"/>
          <a:ext cx="7272048" cy="32401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9411" y="4365104"/>
            <a:ext cx="4176463" cy="2569514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21361"/>
            <a:ext cx="1008112" cy="1244583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1" y="4660192"/>
            <a:ext cx="3271693" cy="2072376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20879"/>
            <a:ext cx="1008112" cy="1244583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21361"/>
            <a:ext cx="1008112" cy="1244583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1275826" y="158395"/>
            <a:ext cx="7776864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i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Доходы бюджета</a:t>
            </a:r>
            <a:endParaRPr lang="ru-RU" sz="32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0070C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277380" y="158395"/>
            <a:ext cx="7776864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i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Доходы бюджета</a:t>
            </a:r>
            <a:endParaRPr lang="ru-RU" sz="32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0070C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1014904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aphicFrame>
        <p:nvGraphicFramePr>
          <p:cNvPr id="13" name="Таблица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0709646"/>
              </p:ext>
            </p:extLst>
          </p:nvPr>
        </p:nvGraphicFramePr>
        <p:xfrm>
          <a:off x="326038" y="1124744"/>
          <a:ext cx="8603440" cy="5447109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30174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999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2050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8121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48072">
                <a:tc gridSpan="4"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Исполнение доходной части бюджета</a:t>
                      </a:r>
                      <a:endParaRPr lang="ru-RU" sz="18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8072">
                <a:tc gridSpan="4"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1" u="none" strike="noStrike" kern="1200" cap="none" spc="0" normalizeH="0" baseline="0" noProof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</a:rPr>
                        <a:t>Налоговые доходы бюджета</a:t>
                      </a:r>
                      <a:endParaRPr kumimoji="0" lang="ru-RU" sz="1600" b="1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14400"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350" b="1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Наименование доходных источников</a:t>
                      </a:r>
                      <a:endParaRPr lang="ru-RU" b="1" dirty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350" b="1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План на 1 квартал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350" b="1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2021 года</a:t>
                      </a:r>
                      <a:endParaRPr lang="ru-RU" b="1" dirty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350" b="1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Исполнено за </a:t>
                      </a:r>
                      <a:br>
                        <a:rPr kumimoji="0" lang="ru-RU" sz="1350" b="1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</a:br>
                      <a:r>
                        <a:rPr kumimoji="0" lang="ru-RU" sz="1350" b="1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1 квартал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350" b="1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2021 года</a:t>
                      </a:r>
                      <a:endParaRPr lang="ru-RU" b="1" dirty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350" b="1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% исполнения за 1 квартал 2021 года</a:t>
                      </a:r>
                      <a:endParaRPr lang="ru-RU" b="1" dirty="0">
                        <a:effectLst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20080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Налог на доходы физических лиц</a:t>
                      </a:r>
                      <a:endParaRPr lang="ru-RU" sz="1400" b="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</a:rPr>
                        <a:t>   </a:t>
                      </a:r>
                      <a:r>
                        <a:rPr lang="ru-RU" sz="1400" u="none" strike="noStrike" dirty="0" smtClean="0">
                          <a:effectLst/>
                        </a:rPr>
                        <a:t>12 </a:t>
                      </a:r>
                      <a:r>
                        <a:rPr lang="ru-RU" sz="1400" u="none" strike="noStrike" dirty="0">
                          <a:effectLst/>
                        </a:rPr>
                        <a:t>168 318   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</a:rPr>
                        <a:t>  </a:t>
                      </a:r>
                      <a:r>
                        <a:rPr lang="ru-RU" sz="1400" u="none" strike="noStrike" dirty="0" smtClean="0">
                          <a:effectLst/>
                        </a:rPr>
                        <a:t>12 </a:t>
                      </a:r>
                      <a:r>
                        <a:rPr lang="ru-RU" sz="1400" u="none" strike="noStrike" dirty="0">
                          <a:effectLst/>
                        </a:rPr>
                        <a:t>202 477   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</a:rPr>
                        <a:t>100%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2008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</a:rPr>
                        <a:t>Акцизы по подакцизным товарам (продукции), производимым на территории Российской Федерации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effectLst/>
                        </a:rPr>
                        <a:t>650 861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</a:rPr>
                        <a:t>    </a:t>
                      </a:r>
                      <a:r>
                        <a:rPr lang="ru-RU" sz="1400" u="none" strike="noStrike" dirty="0" smtClean="0">
                          <a:effectLst/>
                        </a:rPr>
                        <a:t>650 862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</a:rPr>
                        <a:t>  </a:t>
                      </a:r>
                      <a:r>
                        <a:rPr lang="ru-RU" sz="1400" u="none" strike="noStrike" dirty="0" smtClean="0">
                          <a:effectLst/>
                        </a:rPr>
                        <a:t>100%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2008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</a:rPr>
                        <a:t>Налог на имущество физических лиц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</a:rPr>
                        <a:t>   </a:t>
                      </a:r>
                      <a:r>
                        <a:rPr lang="ru-RU" sz="1400" u="none" strike="noStrike" dirty="0" smtClean="0">
                          <a:effectLst/>
                        </a:rPr>
                        <a:t>170 176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</a:rPr>
                        <a:t>   </a:t>
                      </a:r>
                      <a:r>
                        <a:rPr lang="ru-RU" sz="1400" u="none" strike="noStrike" dirty="0" smtClean="0">
                          <a:effectLst/>
                        </a:rPr>
                        <a:t>170 178   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effectLst/>
                        </a:rPr>
                        <a:t>100%</a:t>
                      </a:r>
                      <a:endParaRPr lang="ru-RU" sz="1400" u="none" strike="noStrike" dirty="0">
                        <a:effectLst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2008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</a:rPr>
                        <a:t>Земельный налог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</a:rPr>
                        <a:t>  </a:t>
                      </a:r>
                      <a:r>
                        <a:rPr lang="ru-RU" sz="1400" u="none" strike="noStrike" dirty="0" smtClean="0">
                          <a:effectLst/>
                        </a:rPr>
                        <a:t> 2 455 540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</a:rPr>
                        <a:t>   </a:t>
                      </a:r>
                      <a:r>
                        <a:rPr lang="ru-RU" sz="1400" u="none" strike="noStrike" dirty="0" smtClean="0">
                          <a:effectLst/>
                        </a:rPr>
                        <a:t>2 </a:t>
                      </a:r>
                      <a:r>
                        <a:rPr lang="ru-RU" sz="1400" u="none" strike="noStrike" dirty="0">
                          <a:effectLst/>
                        </a:rPr>
                        <a:t>455 </a:t>
                      </a:r>
                      <a:r>
                        <a:rPr lang="ru-RU" sz="1400" u="none" strike="noStrike" dirty="0" smtClean="0">
                          <a:effectLst/>
                        </a:rPr>
                        <a:t>541   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</a:rPr>
                        <a:t>  </a:t>
                      </a:r>
                      <a:r>
                        <a:rPr lang="ru-RU" sz="1400" u="none" strike="noStrike" dirty="0" smtClean="0">
                          <a:effectLst/>
                        </a:rPr>
                        <a:t>100%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188640"/>
            <a:ext cx="1012024" cy="1243692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191812" y="274432"/>
            <a:ext cx="7776864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i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Доходы бюджета</a:t>
            </a:r>
            <a:endParaRPr lang="ru-RU" sz="32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0070C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94179587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tile tx="38100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aphicFrame>
        <p:nvGraphicFramePr>
          <p:cNvPr id="20" name="Таблица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3350063"/>
              </p:ext>
            </p:extLst>
          </p:nvPr>
        </p:nvGraphicFramePr>
        <p:xfrm>
          <a:off x="467544" y="1196752"/>
          <a:ext cx="8352928" cy="5062067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3042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1622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602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7220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02483">
                <a:tc gridSpan="4"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Исполнение доходной части бюджета</a:t>
                      </a:r>
                      <a:endParaRPr lang="ru-RU" sz="18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2483">
                <a:tc gridSpan="4"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1" u="none" strike="noStrike" kern="1200" cap="none" spc="0" normalizeH="0" baseline="0" noProof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</a:rPr>
                        <a:t>Неналоговые доходы бюджета</a:t>
                      </a:r>
                      <a:endParaRPr kumimoji="0" lang="ru-RU" sz="1600" b="1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90023"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350" b="1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Наименование доходных источников</a:t>
                      </a:r>
                      <a:endParaRPr lang="ru-RU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350" b="1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План на 1 квартал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350" b="1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2021 года</a:t>
                      </a:r>
                      <a:endParaRPr lang="ru-RU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350" b="1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Исполнено за </a:t>
                      </a:r>
                      <a:br>
                        <a:rPr kumimoji="0" lang="ru-RU" sz="1350" b="1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</a:br>
                      <a:r>
                        <a:rPr kumimoji="0" lang="ru-RU" sz="1350" b="1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1 квартал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350" b="1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2021 года</a:t>
                      </a:r>
                      <a:endParaRPr lang="ru-RU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350" b="1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% исполнения за 1 квартал 2021 года</a:t>
                      </a:r>
                      <a:endParaRPr lang="ru-RU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02483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Арендная плата за земельные участки</a:t>
                      </a:r>
                      <a:endParaRPr lang="ru-RU" sz="1200" b="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</a:rPr>
                        <a:t>2 </a:t>
                      </a:r>
                      <a:r>
                        <a:rPr lang="ru-RU" sz="1200" u="none" strike="noStrike" dirty="0">
                          <a:effectLst/>
                        </a:rPr>
                        <a:t>430 889   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</a:rPr>
                        <a:t>2 </a:t>
                      </a:r>
                      <a:r>
                        <a:rPr lang="ru-RU" sz="1200" u="none" strike="noStrike" dirty="0">
                          <a:effectLst/>
                        </a:rPr>
                        <a:t>430 890   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</a:rPr>
                        <a:t>100%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0248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</a:rPr>
                        <a:t> Доходы от сдачи в аренду     имущества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</a:rPr>
                        <a:t>876 </a:t>
                      </a:r>
                      <a:r>
                        <a:rPr lang="ru-RU" sz="1200" u="none" strike="noStrike" dirty="0">
                          <a:effectLst/>
                        </a:rPr>
                        <a:t>729   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</a:rPr>
                        <a:t>876 </a:t>
                      </a:r>
                      <a:r>
                        <a:rPr lang="ru-RU" sz="1200" u="none" strike="noStrike" dirty="0">
                          <a:effectLst/>
                        </a:rPr>
                        <a:t>730   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</a:rPr>
                        <a:t>100%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3602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</a:rPr>
                        <a:t>Прочие доходы от использования имущества, находящегося в собственности городских поселений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</a:rPr>
                        <a:t>   </a:t>
                      </a:r>
                      <a:r>
                        <a:rPr lang="ru-RU" sz="1200" u="none" strike="noStrike" dirty="0" smtClean="0">
                          <a:effectLst/>
                        </a:rPr>
                        <a:t>1 </a:t>
                      </a:r>
                      <a:r>
                        <a:rPr lang="ru-RU" sz="1200" u="none" strike="noStrike" dirty="0">
                          <a:effectLst/>
                        </a:rPr>
                        <a:t>157 893   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</a:rPr>
                        <a:t>  </a:t>
                      </a:r>
                      <a:r>
                        <a:rPr lang="ru-RU" sz="1200" u="none" strike="noStrike" dirty="0" smtClean="0">
                          <a:effectLst/>
                        </a:rPr>
                        <a:t>1 </a:t>
                      </a:r>
                      <a:r>
                        <a:rPr lang="ru-RU" sz="1200" u="none" strike="noStrike" dirty="0">
                          <a:effectLst/>
                        </a:rPr>
                        <a:t>157 894   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</a:rPr>
                        <a:t>100%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0248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</a:rPr>
                        <a:t>Доходы от продажи имущества</a:t>
                      </a:r>
                      <a:r>
                        <a:rPr lang="ru-RU" sz="1200" u="none" strike="noStrike" baseline="0" dirty="0" smtClean="0">
                          <a:effectLst/>
                        </a:rPr>
                        <a:t> и земли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</a:rPr>
                        <a:t>534 </a:t>
                      </a:r>
                      <a:r>
                        <a:rPr lang="ru-RU" sz="1200" u="none" strike="noStrike" dirty="0">
                          <a:effectLst/>
                        </a:rPr>
                        <a:t>000   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</a:rPr>
                        <a:t>1 489 241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</a:rPr>
                        <a:t>279%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0248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</a:rPr>
                        <a:t>Административные штрафы, неустойки, пени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</a:rPr>
                        <a:t>2 </a:t>
                      </a:r>
                      <a:r>
                        <a:rPr lang="ru-RU" sz="1200" u="none" strike="noStrike" dirty="0">
                          <a:effectLst/>
                        </a:rPr>
                        <a:t>000   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</a:rPr>
                        <a:t>4 081 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</a:rPr>
                        <a:t>204%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0248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</a:rPr>
                        <a:t>Прочие неналоговые доходы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</a:rPr>
                        <a:t>  </a:t>
                      </a:r>
                      <a:r>
                        <a:rPr lang="ru-RU" sz="1200" u="none" strike="noStrike" dirty="0" smtClean="0">
                          <a:effectLst/>
                        </a:rPr>
                        <a:t>352 </a:t>
                      </a:r>
                      <a:r>
                        <a:rPr lang="ru-RU" sz="1200" u="none" strike="noStrike" dirty="0">
                          <a:effectLst/>
                        </a:rPr>
                        <a:t>581   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</a:rPr>
                        <a:t>352 </a:t>
                      </a:r>
                      <a:r>
                        <a:rPr lang="ru-RU" sz="1200" u="none" strike="noStrike" dirty="0">
                          <a:effectLst/>
                        </a:rPr>
                        <a:t>581   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</a:rPr>
                        <a:t>100%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8720" y="97850"/>
            <a:ext cx="1018120" cy="1243692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259140" y="332656"/>
            <a:ext cx="262571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i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Доходы бюджета</a:t>
            </a:r>
            <a:endParaRPr lang="ru-RU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0070C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36880769"/>
              </p:ext>
            </p:extLst>
          </p:nvPr>
        </p:nvGraphicFramePr>
        <p:xfrm>
          <a:off x="395536" y="954501"/>
          <a:ext cx="8568953" cy="5748535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374441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8417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5618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8417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2119">
                <a:tc gridSpan="4"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Исполнение доходной части бюджета</a:t>
                      </a:r>
                      <a:endParaRPr lang="ru-RU" sz="18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1109">
                <a:tc gridSpan="4"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1" u="none" strike="noStrike" kern="1200" cap="none" spc="0" normalizeH="0" baseline="0" noProof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</a:rPr>
                        <a:t>Безвозмездные поступления бюджета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20981"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350" b="1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Наименование доходных источников</a:t>
                      </a:r>
                      <a:endParaRPr lang="ru-RU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350" b="1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План на 1 квартал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350" b="1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2021 года</a:t>
                      </a:r>
                      <a:endParaRPr lang="ru-RU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350" b="1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Исполнено за </a:t>
                      </a:r>
                      <a:br>
                        <a:rPr kumimoji="0" lang="ru-RU" sz="1350" b="1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</a:br>
                      <a:r>
                        <a:rPr kumimoji="0" lang="ru-RU" sz="1350" b="1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1 квартал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350" b="1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2021 года</a:t>
                      </a:r>
                      <a:endParaRPr lang="ru-RU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350" b="1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% исполнения за 1 квартал 2021 года</a:t>
                      </a:r>
                      <a:endParaRPr lang="ru-RU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57610"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latin typeface="+mn-lt"/>
                        </a:rPr>
                        <a:t>Дотации бюджетам городских поселений на выравнивание бюджетной обеспеченности из бюджета субъекта Российской Федерации</a:t>
                      </a:r>
                      <a:endParaRPr lang="ru-RU" sz="1200" b="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 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627 110  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 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627 110  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100%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794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Прочие субсидии бюджетам городских поселений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 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347 975  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 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347 975  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100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1062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Субвенции бюджетам городских поселений на выполнение передаваемых полномочий субъектов РФ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490 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353  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490 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354  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100%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1152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Субвенции бюджетам городских поселений на осуществление первичного воинского учета на территориях, где отсутствуют военные комиссариаты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223 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000  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223 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000  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100%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01420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Доходы бюджетов городских поселений от возврата остатков субсидий, субвенций и иных межбюджетных трансфертов, имеющих целевое назначение, прошлых лет из бюджетов муниципальных районов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     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105 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241  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0%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81241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Возврат остатков субсидий, субвенций и иных межбюджетных трансфертов, имеющих целевое назначение, прошлых лет из бюджетов городских поселений 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- 1 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068 443  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0%     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6" y="332656"/>
            <a:ext cx="1018120" cy="1243692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563888" y="303134"/>
            <a:ext cx="262571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i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Доходы бюджета</a:t>
            </a:r>
            <a:endParaRPr lang="ru-RU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0070C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>
    <p:blinds dir="vert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633" y="188640"/>
            <a:ext cx="1018120" cy="124369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828" y="188640"/>
            <a:ext cx="1018120" cy="124369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71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12488" y="330764"/>
            <a:ext cx="7504615" cy="2016224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Работа Комиссии по сокращению задолженности по налоговым и неналоговым платежам в бюджет</a:t>
            </a:r>
            <a:br>
              <a:rPr lang="ru-RU" sz="3200" b="1" dirty="0" smtClean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ru-RU" sz="3200" b="1" dirty="0" smtClean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МО «Светогорское городское поселение» </a:t>
            </a:r>
            <a:endParaRPr lang="ru-RU" sz="3200" b="1" dirty="0">
              <a:ln w="0"/>
              <a:solidFill>
                <a:schemeClr val="accent5">
                  <a:lumMod val="50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26572485"/>
              </p:ext>
            </p:extLst>
          </p:nvPr>
        </p:nvGraphicFramePr>
        <p:xfrm>
          <a:off x="682621" y="2672712"/>
          <a:ext cx="7918648" cy="159743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869976">
                  <a:extLst>
                    <a:ext uri="{9D8B030D-6E8A-4147-A177-3AD203B41FA5}">
                      <a16:colId xmlns:a16="http://schemas.microsoft.com/office/drawing/2014/main" val="2963962802"/>
                    </a:ext>
                  </a:extLst>
                </a:gridCol>
                <a:gridCol w="1709486">
                  <a:extLst>
                    <a:ext uri="{9D8B030D-6E8A-4147-A177-3AD203B41FA5}">
                      <a16:colId xmlns:a16="http://schemas.microsoft.com/office/drawing/2014/main" val="940398848"/>
                    </a:ext>
                  </a:extLst>
                </a:gridCol>
                <a:gridCol w="2359524">
                  <a:extLst>
                    <a:ext uri="{9D8B030D-6E8A-4147-A177-3AD203B41FA5}">
                      <a16:colId xmlns:a16="http://schemas.microsoft.com/office/drawing/2014/main" val="1033384497"/>
                    </a:ext>
                  </a:extLst>
                </a:gridCol>
                <a:gridCol w="1979662">
                  <a:extLst>
                    <a:ext uri="{9D8B030D-6E8A-4147-A177-3AD203B41FA5}">
                      <a16:colId xmlns:a16="http://schemas.microsoft.com/office/drawing/2014/main" val="404611309"/>
                    </a:ext>
                  </a:extLst>
                </a:gridCol>
              </a:tblGrid>
              <a:tr h="684362">
                <a:tc rowSpan="2"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Кол-во направленных претензий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Кол-во проведенных</a:t>
                      </a:r>
                      <a:r>
                        <a:rPr lang="ru-RU" baseline="0" dirty="0" smtClean="0"/>
                        <a:t> </a:t>
                      </a:r>
                      <a:r>
                        <a:rPr lang="ru-RU" dirty="0" smtClean="0"/>
                        <a:t>заседаний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ru-RU" sz="1800" kern="1200" dirty="0" smtClean="0">
                          <a:effectLst/>
                        </a:rPr>
                        <a:t>Результаты погашения задолженности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7477497"/>
                  </a:ext>
                </a:extLst>
              </a:tr>
              <a:tr h="23003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Кол-во претензий</a:t>
                      </a:r>
                      <a:endParaRPr lang="ru-RU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Сумма (руб.)</a:t>
                      </a:r>
                      <a:endParaRPr lang="ru-RU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93868090"/>
                  </a:ext>
                </a:extLst>
              </a:tr>
              <a:tr h="615888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113</a:t>
                      </a:r>
                      <a:endParaRPr lang="ru-RU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</a:t>
                      </a:r>
                      <a:endParaRPr lang="ru-RU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23</a:t>
                      </a:r>
                      <a:endParaRPr lang="ru-RU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351 100</a:t>
                      </a:r>
                      <a:endParaRPr lang="ru-RU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05265820"/>
                  </a:ext>
                </a:extLst>
              </a:tr>
            </a:tbl>
          </a:graphicData>
        </a:graphic>
      </p:graphicFrame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656" y="332656"/>
            <a:ext cx="1018120" cy="124369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4509120"/>
            <a:ext cx="2543944" cy="2259022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432298610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4338" name="Заголовок 1"/>
          <p:cNvSpPr>
            <a:spLocks noGrp="1"/>
          </p:cNvSpPr>
          <p:nvPr>
            <p:ph type="title"/>
          </p:nvPr>
        </p:nvSpPr>
        <p:spPr>
          <a:xfrm>
            <a:off x="1049774" y="188640"/>
            <a:ext cx="7956376" cy="1152128"/>
          </a:xfrm>
        </p:spPr>
        <p:txBody>
          <a:bodyPr>
            <a:normAutofit/>
          </a:bodyPr>
          <a:lstStyle/>
          <a:p>
            <a:pPr algn="ctr"/>
            <a:r>
              <a:rPr lang="ru-RU" altLang="ru-RU" sz="2800" b="1" dirty="0" smtClean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Структура расходов бюджета </a:t>
            </a:r>
            <a:br>
              <a:rPr lang="ru-RU" altLang="ru-RU" sz="2800" b="1" dirty="0" smtClean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altLang="ru-RU" sz="2800" b="1" dirty="0" smtClean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 «Светогорское городское поселение» </a:t>
            </a:r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58761873"/>
              </p:ext>
            </p:extLst>
          </p:nvPr>
        </p:nvGraphicFramePr>
        <p:xfrm>
          <a:off x="685800" y="1484784"/>
          <a:ext cx="7772400" cy="48965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0714" y="243620"/>
            <a:ext cx="1018120" cy="1243692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4788024" y="2204864"/>
            <a:ext cx="4572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000" b="1" dirty="0"/>
              <a:t>8</a:t>
            </a:r>
            <a:r>
              <a:rPr lang="ru-RU" sz="2000" b="1" dirty="0" smtClean="0"/>
              <a:t> миллионов 406 </a:t>
            </a:r>
            <a:r>
              <a:rPr lang="ru-RU" sz="2000" b="1" dirty="0"/>
              <a:t>тысяч </a:t>
            </a:r>
            <a:r>
              <a:rPr lang="ru-RU" sz="2000" b="1" dirty="0" smtClean="0"/>
              <a:t>905 рублей</a:t>
            </a:r>
            <a:endParaRPr lang="ru-RU" sz="2000" b="1" dirty="0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6389" name="Rectangle 48"/>
          <p:cNvSpPr>
            <a:spLocks noGrp="1" noChangeArrowheads="1"/>
          </p:cNvSpPr>
          <p:nvPr>
            <p:ph type="title"/>
          </p:nvPr>
        </p:nvSpPr>
        <p:spPr>
          <a:xfrm>
            <a:off x="1475656" y="271794"/>
            <a:ext cx="7560840" cy="1214243"/>
          </a:xfr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rmAutofit/>
          </a:bodyPr>
          <a:lstStyle/>
          <a:p>
            <a:pPr algn="ctr"/>
            <a:r>
              <a:rPr lang="ru-RU" altLang="ru-RU" sz="20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МП «Основные направления осуществления управленческой деятельности и развитие муниципальной службы </a:t>
            </a:r>
            <a:br>
              <a:rPr lang="ru-RU" altLang="ru-RU" sz="20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r>
              <a:rPr lang="ru-RU" altLang="ru-RU" sz="20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 муниципальном образовании «Светогорское городское поселение» Выборгского района Ленинградской области» 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1968" y="404664"/>
            <a:ext cx="1018120" cy="1243692"/>
          </a:xfrm>
          <a:prstGeom prst="rect">
            <a:avLst/>
          </a:prstGeom>
        </p:spPr>
      </p:pic>
      <p:sp>
        <p:nvSpPr>
          <p:cNvPr id="10" name="Скругленный прямоугольник 9"/>
          <p:cNvSpPr/>
          <p:nvPr/>
        </p:nvSpPr>
        <p:spPr>
          <a:xfrm>
            <a:off x="2627784" y="1682505"/>
            <a:ext cx="4680520" cy="39682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134 тысячи 506 рублей</a:t>
            </a:r>
            <a:endParaRPr lang="ru-RU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547664" y="2241650"/>
            <a:ext cx="748883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ru-RU" sz="1600" dirty="0"/>
              <a:t>Техническое сопровождение и обеспечение доступа информационному ресурсу «Адресный план поселения» – </a:t>
            </a:r>
            <a:r>
              <a:rPr lang="ru-RU" sz="1600" b="1" i="1" dirty="0"/>
              <a:t>16 тысяч 068 </a:t>
            </a:r>
            <a:r>
              <a:rPr lang="ru-RU" sz="1600" b="1" i="1" dirty="0" smtClean="0"/>
              <a:t>рублей</a:t>
            </a: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endParaRPr lang="ru-RU" sz="1600" b="1" i="1" dirty="0" smtClean="0"/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ru-RU" sz="1600" dirty="0"/>
              <a:t>Информационное обслуживание СПС Консультант Плюс – </a:t>
            </a:r>
            <a:r>
              <a:rPr lang="ru-RU" sz="1600" b="1" i="1" dirty="0"/>
              <a:t>13 тысяч </a:t>
            </a:r>
            <a:r>
              <a:rPr lang="ru-RU" sz="1600" b="1" i="1" dirty="0" smtClean="0"/>
              <a:t>рублей</a:t>
            </a: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endParaRPr lang="ru-RU" sz="1600" b="1" i="1" dirty="0" smtClean="0"/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ru-RU" sz="1600" dirty="0"/>
              <a:t>Услуги по сервисному обслуживанию компьютерной техники, оборудования, офисной техники, АТС – </a:t>
            </a:r>
            <a:r>
              <a:rPr lang="ru-RU" sz="1600" b="1" i="1" dirty="0"/>
              <a:t>67 тысяч 993 </a:t>
            </a:r>
            <a:r>
              <a:rPr lang="ru-RU" sz="1600" b="1" i="1" dirty="0" smtClean="0"/>
              <a:t>рубля</a:t>
            </a: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endParaRPr lang="ru-RU" sz="1600" b="1" i="1" dirty="0" smtClean="0"/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ru-RU" sz="1600" dirty="0" smtClean="0"/>
              <a:t>Оказание услуг </a:t>
            </a:r>
            <a:r>
              <a:rPr lang="ru-RU" sz="1600" dirty="0"/>
              <a:t>по </a:t>
            </a:r>
            <a:r>
              <a:rPr lang="ru-RU" sz="1600" dirty="0" smtClean="0"/>
              <a:t>комплексному обслуживанию информационной системы    1С Бухгалтерия-8 </a:t>
            </a:r>
            <a:r>
              <a:rPr lang="ru-RU" sz="1600" dirty="0"/>
              <a:t>– </a:t>
            </a:r>
            <a:r>
              <a:rPr lang="ru-RU" sz="1600" b="1" i="1" dirty="0" smtClean="0"/>
              <a:t>19 тысяч 945 рублей</a:t>
            </a: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endParaRPr lang="ru-RU" sz="1600" b="1" i="1" dirty="0" smtClean="0"/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ru-RU" sz="1600" dirty="0" smtClean="0"/>
              <a:t>Обслуживание ранее </a:t>
            </a:r>
            <a:r>
              <a:rPr lang="ru-RU" sz="1600" dirty="0"/>
              <a:t>установленных систем </a:t>
            </a:r>
            <a:r>
              <a:rPr lang="ru-RU" sz="1600" dirty="0" smtClean="0"/>
              <a:t>АЦК – </a:t>
            </a:r>
            <a:r>
              <a:rPr lang="ru-RU" sz="1600" b="1" i="1" dirty="0" smtClean="0"/>
              <a:t>17 тысяч 500 рублей</a:t>
            </a:r>
            <a:endParaRPr lang="ru-RU" sz="16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27" y="2348880"/>
            <a:ext cx="1532601" cy="1532601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4622818"/>
            <a:ext cx="1552362" cy="1552362"/>
          </a:xfrm>
          <a:prstGeom prst="rect">
            <a:avLst/>
          </a:prstGeom>
          <a:effectLst>
            <a:softEdge rad="1270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19045</TotalTime>
  <Words>1365</Words>
  <Application>Microsoft Office PowerPoint</Application>
  <PresentationFormat>Экран (4:3)</PresentationFormat>
  <Paragraphs>225</Paragraphs>
  <Slides>18</Slides>
  <Notes>8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4" baseType="lpstr">
      <vt:lpstr>Arial</vt:lpstr>
      <vt:lpstr>Calibri</vt:lpstr>
      <vt:lpstr>Calibri Light</vt:lpstr>
      <vt:lpstr>Times New Roman</vt:lpstr>
      <vt:lpstr>Wingdings</vt:lpstr>
      <vt:lpstr>Тема Office</vt:lpstr>
      <vt:lpstr>Презентация PowerPoint</vt:lpstr>
      <vt:lpstr>Исполнение бюджета осуществлялось в соответствии с</vt:lpstr>
      <vt:lpstr>Презентация PowerPoint</vt:lpstr>
      <vt:lpstr>Презентация PowerPoint</vt:lpstr>
      <vt:lpstr>Презентация PowerPoint</vt:lpstr>
      <vt:lpstr>Презентация PowerPoint</vt:lpstr>
      <vt:lpstr>Работа Комиссии по сокращению задолженности по налоговым и неналоговым платежам в бюджет МО «Светогорское городское поселение» </vt:lpstr>
      <vt:lpstr>Структура расходов бюджета  МО «Светогорское городское поселение» </vt:lpstr>
      <vt:lpstr>МП «Основные направления осуществления управленческой деятельности и развитие муниципальной службы  в муниципальном образовании «Светогорское городское поселение» Выборгского района Ленинградской области» </vt:lpstr>
      <vt:lpstr>МП «Развитие форм местного самоуправления  и социальной активности населения на территории  МО «Светогорское городское поселение»» </vt:lpstr>
      <vt:lpstr> МП «Безопасность  МО «Светогорское городское поселение»»  </vt:lpstr>
      <vt:lpstr>МП «Развитие и поддержка малого и среднего предпринимательства  в МО «Светогорское городское поселение»» </vt:lpstr>
      <vt:lpstr>МП «Формирование городской среды и обеспечение качественным жильем граждан на территории  МО «Светогорское городское поселение» </vt:lpstr>
      <vt:lpstr>МП «Формирование городской среды и обеспечение качественным жильем граждан на территории  МО «Светогорское городское поселение» </vt:lpstr>
      <vt:lpstr>Муниципальная программа «Развитие культуры, физической культуры и массового спорта, молодёжной политики  МО «Светогорское городское поселение»»</vt:lpstr>
      <vt:lpstr>Презентация PowerPoint</vt:lpstr>
      <vt:lpstr>Спасибо за внимание!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Ирина А. Лаврова</cp:lastModifiedBy>
  <cp:revision>1192</cp:revision>
  <cp:lastPrinted>2021-04-15T13:58:33Z</cp:lastPrinted>
  <dcterms:created xsi:type="dcterms:W3CDTF">1601-01-01T00:00:00Z</dcterms:created>
  <dcterms:modified xsi:type="dcterms:W3CDTF">2021-12-07T13:29:38Z</dcterms:modified>
</cp:coreProperties>
</file>