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24" r:id="rId3"/>
    <p:sldId id="334" r:id="rId4"/>
    <p:sldId id="336" r:id="rId5"/>
    <p:sldId id="326" r:id="rId6"/>
    <p:sldId id="279" r:id="rId7"/>
    <p:sldId id="277" r:id="rId8"/>
    <p:sldId id="283" r:id="rId9"/>
    <p:sldId id="320" r:id="rId10"/>
    <p:sldId id="302" r:id="rId11"/>
    <p:sldId id="304" r:id="rId12"/>
    <p:sldId id="305" r:id="rId13"/>
    <p:sldId id="347" r:id="rId14"/>
    <p:sldId id="348" r:id="rId15"/>
    <p:sldId id="349" r:id="rId16"/>
    <p:sldId id="344" r:id="rId17"/>
    <p:sldId id="332" r:id="rId18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00FFFF"/>
    <a:srgbClr val="99FF66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 autoAdjust="0"/>
    <p:restoredTop sz="96408" autoAdjust="0"/>
  </p:normalViewPr>
  <p:slideViewPr>
    <p:cSldViewPr>
      <p:cViewPr varScale="1">
        <p:scale>
          <a:sx n="92" d="100"/>
          <a:sy n="92" d="100"/>
        </p:scale>
        <p:origin x="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32 582,0 тыс.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рублей</a:t>
            </a:r>
          </a:p>
        </c:rich>
      </c:tx>
      <c:layout>
        <c:manualLayout>
          <c:xMode val="edge"/>
          <c:yMode val="edge"/>
          <c:x val="0.26031854538010502"/>
          <c:y val="3.4820783801799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96551589680597E-2"/>
          <c:y val="0.13828845406065993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31 миллион 405 тысяч 096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0.76600000000000001</c:v>
                </c:pt>
                <c:pt idx="1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44,9%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dirty="0" smtClean="0"/>
            <a:t>19 477,2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/>
      <dgm:spPr/>
      <dgm:t>
        <a:bodyPr/>
        <a:lstStyle/>
        <a:p>
          <a:r>
            <a:rPr lang="ru-RU" dirty="0" smtClean="0"/>
            <a:t>Неналоговые доходы </a:t>
          </a:r>
          <a:endParaRPr lang="ru-RU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14,5%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dirty="0" smtClean="0"/>
            <a:t>6 267,3</a:t>
          </a:r>
          <a:br>
            <a:rPr lang="ru-RU" sz="2400" dirty="0" smtClean="0"/>
          </a:br>
          <a:r>
            <a:rPr lang="ru-RU" sz="2400" dirty="0" smtClean="0"/>
            <a:t>тыс. руб.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40,6%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dirty="0" smtClean="0"/>
            <a:t>17 685,2</a:t>
          </a:r>
          <a:br>
            <a:rPr lang="ru-RU" sz="2400" dirty="0" smtClean="0"/>
          </a:br>
          <a:r>
            <a:rPr lang="ru-RU" sz="2400" dirty="0" smtClean="0"/>
            <a:t>тыс. руб.</a:t>
          </a:r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14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59004" custLinFactNeighborX="40248" custLinFactNeighborY="-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153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371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28080" y="188829"/>
        <a:ext cx="1614827" cy="783051"/>
      </dsp:txXfrm>
    </dsp:sp>
    <dsp:sp modelId="{04DAC4E6-6846-45A7-BC09-2A0B857104CA}">
      <dsp:nvSpPr>
        <dsp:cNvPr id="0" name=""/>
        <dsp:cNvSpPr/>
      </dsp:nvSpPr>
      <dsp:spPr>
        <a:xfrm>
          <a:off x="170073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336428" y="1204187"/>
          <a:ext cx="1666093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44,9%</a:t>
          </a:r>
          <a:endParaRPr lang="ru-RU" sz="4000" kern="1200" dirty="0"/>
        </a:p>
      </dsp:txBody>
      <dsp:txXfrm>
        <a:off x="360790" y="1228549"/>
        <a:ext cx="1617369" cy="783051"/>
      </dsp:txXfrm>
    </dsp:sp>
    <dsp:sp modelId="{40DABAD6-1EE6-45FF-B7F3-9E89B919DF03}">
      <dsp:nvSpPr>
        <dsp:cNvPr id="0" name=""/>
        <dsp:cNvSpPr/>
      </dsp:nvSpPr>
      <dsp:spPr>
        <a:xfrm>
          <a:off x="17007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336428" y="2243906"/>
          <a:ext cx="1946914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19 477,2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360790" y="2268268"/>
        <a:ext cx="1898190" cy="783051"/>
      </dsp:txXfrm>
    </dsp:sp>
    <dsp:sp modelId="{E9725B3F-6185-4DDC-9491-7CCEFBDDD16F}">
      <dsp:nvSpPr>
        <dsp:cNvPr id="0" name=""/>
        <dsp:cNvSpPr/>
      </dsp:nvSpPr>
      <dsp:spPr>
        <a:xfrm>
          <a:off x="2366520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endParaRPr lang="ru-RU" sz="1800" kern="1200" dirty="0"/>
        </a:p>
      </dsp:txBody>
      <dsp:txXfrm>
        <a:off x="2390882" y="188829"/>
        <a:ext cx="1614827" cy="783051"/>
      </dsp:txXfrm>
    </dsp:sp>
    <dsp:sp modelId="{F9E250EC-B441-472C-8997-A8D4CD1AF569}">
      <dsp:nvSpPr>
        <dsp:cNvPr id="0" name=""/>
        <dsp:cNvSpPr/>
      </dsp:nvSpPr>
      <dsp:spPr>
        <a:xfrm>
          <a:off x="2532876" y="996243"/>
          <a:ext cx="166355" cy="6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31"/>
              </a:lnTo>
              <a:lnTo>
                <a:pt x="166355" y="62383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2699231" y="1204187"/>
          <a:ext cx="177413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14,5%</a:t>
          </a:r>
          <a:endParaRPr lang="ru-RU" sz="4000" kern="1200" dirty="0"/>
        </a:p>
      </dsp:txBody>
      <dsp:txXfrm>
        <a:off x="2723593" y="1228549"/>
        <a:ext cx="1725407" cy="783051"/>
      </dsp:txXfrm>
    </dsp:sp>
    <dsp:sp modelId="{CE87DE33-B076-4158-825D-8F1779A6024A}">
      <dsp:nvSpPr>
        <dsp:cNvPr id="0" name=""/>
        <dsp:cNvSpPr/>
      </dsp:nvSpPr>
      <dsp:spPr>
        <a:xfrm>
          <a:off x="2532876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2699231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6 267,3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  <a:endParaRPr lang="ru-RU" sz="2400" kern="1200" dirty="0"/>
        </a:p>
      </dsp:txBody>
      <dsp:txXfrm>
        <a:off x="2723593" y="2268268"/>
        <a:ext cx="1988395" cy="783051"/>
      </dsp:txXfrm>
    </dsp:sp>
    <dsp:sp modelId="{7DCFCB83-52F8-443E-92D8-D44ED154109F}">
      <dsp:nvSpPr>
        <dsp:cNvPr id="0" name=""/>
        <dsp:cNvSpPr/>
      </dsp:nvSpPr>
      <dsp:spPr>
        <a:xfrm>
          <a:off x="4819528" y="164467"/>
          <a:ext cx="1663551" cy="831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4843890" y="188829"/>
        <a:ext cx="1614827" cy="783051"/>
      </dsp:txXfrm>
    </dsp:sp>
    <dsp:sp modelId="{E77E901F-422C-401C-A509-30FE1D3C36AC}">
      <dsp:nvSpPr>
        <dsp:cNvPr id="0" name=""/>
        <dsp:cNvSpPr/>
      </dsp:nvSpPr>
      <dsp:spPr>
        <a:xfrm>
          <a:off x="4985883" y="996243"/>
          <a:ext cx="170073" cy="617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219"/>
              </a:lnTo>
              <a:lnTo>
                <a:pt x="170073" y="6172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5155956" y="1197574"/>
          <a:ext cx="2116091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40,6%</a:t>
          </a:r>
          <a:endParaRPr lang="ru-RU" sz="4000" kern="1200" dirty="0"/>
        </a:p>
      </dsp:txBody>
      <dsp:txXfrm>
        <a:off x="5180318" y="1221936"/>
        <a:ext cx="2067367" cy="783051"/>
      </dsp:txXfrm>
    </dsp:sp>
    <dsp:sp modelId="{246286E8-F611-4730-BCB8-9724EE3A0C3B}">
      <dsp:nvSpPr>
        <dsp:cNvPr id="0" name=""/>
        <dsp:cNvSpPr/>
      </dsp:nvSpPr>
      <dsp:spPr>
        <a:xfrm>
          <a:off x="4985883" y="996243"/>
          <a:ext cx="166355" cy="166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551"/>
              </a:lnTo>
              <a:lnTo>
                <a:pt x="166355" y="166355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5152238" y="2243906"/>
          <a:ext cx="2037119" cy="831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17 685,2</a:t>
          </a:r>
          <a:br>
            <a:rPr lang="ru-RU" sz="2400" kern="1200" dirty="0" smtClean="0"/>
          </a:br>
          <a:r>
            <a:rPr lang="ru-RU" sz="2400" kern="1200" dirty="0" smtClean="0"/>
            <a:t>тыс. руб.</a:t>
          </a:r>
        </a:p>
      </dsp:txBody>
      <dsp:txXfrm>
        <a:off x="5176600" y="2268268"/>
        <a:ext cx="1988395" cy="78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0.27173</cdr:x>
      <cdr:y>0.33333</cdr:y>
    </cdr:from>
    <cdr:to>
      <cdr:x>0.44776</cdr:x>
      <cdr:y>0.47388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30016" y="1728192"/>
          <a:ext cx="1444622" cy="7286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cs typeface="Times New Roman" panose="02020603050405020304" pitchFamily="18" charset="0"/>
            </a:rPr>
            <a:t>76,6</a:t>
          </a:r>
          <a:r>
            <a:rPr lang="ru-RU" sz="2800" b="1" dirty="0" smtClean="0">
              <a:solidFill>
                <a:schemeClr val="tx1"/>
              </a:solidFill>
              <a:effectLst/>
              <a:cs typeface="Times New Roman" panose="02020603050405020304" pitchFamily="18" charset="0"/>
            </a:rPr>
            <a:t> %</a:t>
          </a:r>
          <a:endParaRPr lang="ru-RU" sz="2800" b="1" dirty="0">
            <a:solidFill>
              <a:schemeClr val="tx1"/>
            </a:solidFill>
            <a:effectLst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0.22277</cdr:x>
      <cdr:y>0.77778</cdr:y>
    </cdr:from>
    <cdr:to>
      <cdr:x>0.63939</cdr:x>
      <cdr:y>0.86602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31461" y="4032448"/>
          <a:ext cx="3238128" cy="457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cs typeface="Times New Roman" panose="02020603050405020304" pitchFamily="18" charset="0"/>
            </a:rPr>
            <a:t>24 949,4 тыс. рублей</a:t>
          </a:r>
          <a:endParaRPr lang="ru-RU" sz="2000" b="1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0.68412</cdr:x>
      <cdr:y>0.29167</cdr:y>
    </cdr:from>
    <cdr:to>
      <cdr:x>0.85084</cdr:x>
      <cdr:y>0.47841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14392" y="1512168"/>
          <a:ext cx="1368152" cy="968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cs typeface="Times New Roman" panose="02020603050405020304" pitchFamily="18" charset="0"/>
            </a:rPr>
            <a:t>23,4 %</a:t>
          </a:r>
          <a:endParaRPr lang="ru-RU" sz="2800" b="1" dirty="0"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977"/>
            <a:ext cx="794131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6326" y="1916832"/>
            <a:ext cx="8640960" cy="3477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БЮДЖЕТ ДЛЯ ГРАЖДАН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бюджета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за 1 квартал 2023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548680"/>
            <a:ext cx="1018120" cy="124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9" y="132623"/>
            <a:ext cx="7596335" cy="641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0648"/>
            <a:ext cx="1018120" cy="1243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972896" y="774081"/>
            <a:ext cx="4680520" cy="350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486,2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4031" y="1434913"/>
            <a:ext cx="6552728" cy="491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500" dirty="0" smtClean="0"/>
              <a:t>Оказание </a:t>
            </a:r>
            <a:r>
              <a:rPr lang="ru-RU" altLang="ru-RU" sz="1500" dirty="0"/>
              <a:t>услуг по обеспечению готовности к оперативному реагированию на чрезвычайные ситуации и проведению работ по их ликвидации</a:t>
            </a:r>
            <a:r>
              <a:rPr lang="ru-RU" sz="1500" dirty="0" smtClean="0"/>
              <a:t> </a:t>
            </a:r>
            <a:r>
              <a:rPr lang="ru-RU" sz="1500" dirty="0"/>
              <a:t>– </a:t>
            </a:r>
            <a:r>
              <a:rPr lang="ru-RU" sz="1500" b="1" i="1" dirty="0" smtClean="0"/>
              <a:t>46,0 тыс.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Обслуживание </a:t>
            </a:r>
            <a:r>
              <a:rPr lang="ru-RU" sz="1500" dirty="0"/>
              <a:t>аппаратно-программного комплекса автоматизированной информационной системы «Безопасный город</a:t>
            </a:r>
            <a:r>
              <a:rPr lang="ru-RU" sz="1500" dirty="0" smtClean="0"/>
              <a:t>» </a:t>
            </a:r>
            <a:r>
              <a:rPr lang="ru-RU" sz="1500" dirty="0"/>
              <a:t>– </a:t>
            </a:r>
            <a:r>
              <a:rPr lang="ru-RU" sz="1500" b="1" i="1" dirty="0" smtClean="0"/>
              <a:t>38,3 тыс.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Times New Roman" panose="02020603050405020304" pitchFamily="18" charset="0"/>
              </a:rPr>
              <a:t>Обеспечение </a:t>
            </a:r>
            <a:r>
              <a:rPr lang="ru-RU" sz="1500" dirty="0">
                <a:ea typeface="Times New Roman" panose="02020603050405020304" pitchFamily="18" charset="0"/>
              </a:rPr>
              <a:t>выполнения органами местного самоуправления муниципальных образований отдельных государственных полномочий Ленинградской области в сфере административных правоотношений – </a:t>
            </a:r>
            <a:r>
              <a:rPr lang="ru-RU" sz="1500" b="1" i="1" dirty="0" smtClean="0">
                <a:ea typeface="Times New Roman" panose="02020603050405020304" pitchFamily="18" charset="0"/>
              </a:rPr>
              <a:t>401,4 </a:t>
            </a:r>
            <a:r>
              <a:rPr lang="ru-RU" sz="1500" b="1" i="1" dirty="0">
                <a:ea typeface="Times New Roman" panose="02020603050405020304" pitchFamily="18" charset="0"/>
              </a:rPr>
              <a:t>тыс. </a:t>
            </a:r>
            <a:r>
              <a:rPr lang="ru-RU" sz="1500" b="1" i="1" dirty="0" smtClean="0">
                <a:ea typeface="Times New Roman" panose="02020603050405020304" pitchFamily="18" charset="0"/>
              </a:rPr>
              <a:t>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/>
              <a:t>Обеспечение </a:t>
            </a:r>
            <a:r>
              <a:rPr lang="ru-RU" sz="1500" dirty="0"/>
              <a:t>выполнения органами местного самоуправления муниципальных образований отдельных государственных полномочий Ленинградской области в сфере административных правоотношений </a:t>
            </a:r>
            <a:r>
              <a:rPr lang="ru-RU" sz="1500" dirty="0" smtClean="0"/>
              <a:t>–  </a:t>
            </a:r>
            <a:r>
              <a:rPr lang="ru-RU" sz="1500" b="1" dirty="0" smtClean="0"/>
              <a:t>0,5 </a:t>
            </a:r>
            <a:r>
              <a:rPr lang="ru-RU" sz="1500" b="1" dirty="0"/>
              <a:t>тыс. рублей</a:t>
            </a:r>
            <a:r>
              <a:rPr lang="ru-RU" sz="15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2" y="2276872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2" y="4881899"/>
            <a:ext cx="2235675" cy="174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128791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«Развитие малого, среднего предпринимательства и потребительского рынка</a:t>
            </a:r>
            <a:r>
              <a:rPr lang="ru-RU" altLang="ru-RU" sz="2000" b="1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2" y="332656"/>
            <a:ext cx="1018120" cy="1243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4435" y="1916832"/>
            <a:ext cx="69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800" dirty="0"/>
              <a:t> </a:t>
            </a:r>
            <a:r>
              <a:rPr lang="ru-RU" altLang="ru-RU" sz="1800" dirty="0" smtClean="0"/>
              <a:t>       В </a:t>
            </a:r>
            <a:r>
              <a:rPr lang="ru-RU" altLang="ru-RU" sz="1800" dirty="0"/>
              <a:t>1 квартале 2023 года расходы не осуществлялись в связи с планированием работ по проведение семинаров, круглых столов во 2-4 квартале 2023 года. </a:t>
            </a:r>
            <a:endParaRPr lang="ru-RU" sz="1800" b="1" i="1" dirty="0" smtClean="0"/>
          </a:p>
        </p:txBody>
      </p:sp>
      <p:pic>
        <p:nvPicPr>
          <p:cNvPr id="1028" name="Picture 4" descr="https://ourreg.ru/wp-content/uploads/2020/04/podderzhka-bizne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1" y="2899399"/>
            <a:ext cx="5616624" cy="3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" y="735151"/>
            <a:ext cx="1851623" cy="1016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" y="1781116"/>
            <a:ext cx="1825635" cy="1093333"/>
          </a:xfrm>
          <a:prstGeom prst="rect">
            <a:avLst/>
          </a:prstGeom>
        </p:spPr>
      </p:pic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8316416" cy="908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0982" y="909380"/>
            <a:ext cx="3822659" cy="36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12 792,7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128" y="1312279"/>
            <a:ext cx="71743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проектной части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в 1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квартале 2023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года расходы осуществлялись в сумме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6 083,1 тыс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. рублей,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из них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5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федерального проекта «Формирование комфортной городской среды»</a:t>
            </a:r>
            <a:r>
              <a:rPr lang="ru-RU" sz="1500" i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благоустройству городского парка</a:t>
            </a:r>
            <a:b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ea typeface="Arial Unicode MS"/>
                <a:cs typeface="Times New Roman" panose="02020603050405020304" pitchFamily="18" charset="0"/>
              </a:rPr>
              <a:t>в г. Светогорск – </a:t>
            </a:r>
            <a:r>
              <a:rPr lang="ru-RU" sz="1500" b="1" i="1" dirty="0" smtClean="0">
                <a:ea typeface="Arial Unicode MS"/>
                <a:cs typeface="Times New Roman" panose="02020603050405020304" pitchFamily="18" charset="0"/>
              </a:rPr>
              <a:t>3</a:t>
            </a:r>
            <a:r>
              <a:rPr lang="ru-RU" sz="1500" b="1" i="1" dirty="0"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1500" b="1" i="1" dirty="0" smtClean="0">
                <a:ea typeface="Arial Unicode MS"/>
                <a:cs typeface="Times New Roman" panose="02020603050405020304" pitchFamily="18" charset="0"/>
              </a:rPr>
              <a:t>632,8 </a:t>
            </a:r>
            <a:r>
              <a:rPr lang="ru-RU" sz="1500" b="1" i="1" dirty="0">
                <a:ea typeface="Arial Unicode MS"/>
                <a:cs typeface="Times New Roman" panose="02020603050405020304" pitchFamily="18" charset="0"/>
              </a:rPr>
              <a:t>тыс. рублей;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по реализации федерального проекта «Формирование комфортной городской среды»</a:t>
            </a:r>
            <a:r>
              <a:rPr lang="ru-RU" sz="1500" i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благоустройству городской площади</a:t>
            </a:r>
            <a:b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ea typeface="Arial Unicode MS"/>
                <a:cs typeface="Times New Roman" panose="02020603050405020304" pitchFamily="18" charset="0"/>
              </a:rPr>
              <a:t>в г. Светогорск – </a:t>
            </a:r>
            <a:r>
              <a:rPr lang="ru-RU" sz="1500" b="1" i="1" dirty="0" smtClean="0">
                <a:ea typeface="Arial Unicode MS"/>
                <a:cs typeface="Times New Roman" panose="02020603050405020304" pitchFamily="18" charset="0"/>
              </a:rPr>
              <a:t>2 450,3 тыс</a:t>
            </a:r>
            <a:r>
              <a:rPr lang="ru-RU" sz="1500" b="1" i="1" dirty="0">
                <a:ea typeface="Arial Unicode MS"/>
                <a:cs typeface="Times New Roman" panose="02020603050405020304" pitchFamily="18" charset="0"/>
              </a:rPr>
              <a:t>. рублей</a:t>
            </a:r>
            <a:r>
              <a:rPr lang="ru-RU" sz="1500" b="1" i="1" dirty="0" smtClean="0">
                <a:ea typeface="Arial Unicode MS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процессной части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расходы за 1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квартал 2023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года составили в сумме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6 709,6 тыс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. рублей,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них: 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i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Комплекс </a:t>
            </a:r>
            <a:r>
              <a:rPr lang="ru-RU" sz="15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5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«Повышение уровня благоустройства территорий </a:t>
            </a:r>
            <a:r>
              <a:rPr lang="ru-RU" sz="15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населенных </a:t>
            </a:r>
            <a:r>
              <a:rPr lang="ru-RU" sz="15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пунктов</a:t>
            </a:r>
            <a:r>
              <a:rPr lang="ru-RU" sz="15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500" dirty="0" smtClean="0"/>
              <a:t>Регулярные перевозки </a:t>
            </a:r>
            <a:r>
              <a:rPr lang="ru-RU" sz="1500" dirty="0"/>
              <a:t>пассажиров и багажа автотранспортом общего пользования – </a:t>
            </a:r>
            <a:r>
              <a:rPr lang="ru-RU" sz="1500" b="1" dirty="0"/>
              <a:t>754,8 тыс. рублей</a:t>
            </a:r>
            <a:r>
              <a:rPr lang="ru-RU" sz="15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500" dirty="0" smtClean="0"/>
              <a:t>Уличное освещение – </a:t>
            </a:r>
            <a:r>
              <a:rPr lang="ru-RU" sz="1500" b="1" i="1" dirty="0" smtClean="0"/>
              <a:t>2 200,0 тыс. рублей;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500" dirty="0" smtClean="0"/>
              <a:t>Эксплуатационно-техническое обслуживание объектов наружного освещения – </a:t>
            </a:r>
            <a:r>
              <a:rPr lang="ru-RU" sz="1500" b="1" i="1" dirty="0" smtClean="0"/>
              <a:t>8,9 тыс. рублей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500" dirty="0" smtClean="0"/>
              <a:t>Механизированная уборка дорог</a:t>
            </a:r>
            <a:r>
              <a:rPr lang="ru-RU" sz="1500" dirty="0"/>
              <a:t>, общественных территорий (содержание парка, детских площадок, мемориалов и т.д.) – </a:t>
            </a:r>
            <a:r>
              <a:rPr lang="ru-RU" sz="1500" b="1" i="1" dirty="0" smtClean="0"/>
              <a:t>2 959,2 тыс. рублей.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" y="2919714"/>
            <a:ext cx="1841291" cy="1301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" y="4266767"/>
            <a:ext cx="1821118" cy="1141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6408" y="5673060"/>
            <a:ext cx="9144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ru-RU" sz="1400" b="1" i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Комплекс </a:t>
            </a:r>
            <a:r>
              <a:rPr lang="ru-RU" sz="14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«Обеспечение качественным жильем граждан на территории муниципального образования «Светогорское городское поселение» Выборгского района Ленинградской области</a:t>
            </a:r>
            <a:r>
              <a:rPr lang="ru-RU" sz="1400" b="1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»:</a:t>
            </a:r>
          </a:p>
          <a:p>
            <a:pPr lvl="0" eaLnBrk="1" hangingPunct="1"/>
            <a:r>
              <a:rPr lang="ru-RU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взносы на капитальный ремонт и услуги по расчету и учету платы за наем жилого помещения –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768,4 тыс. рублей; </a:t>
            </a:r>
          </a:p>
          <a:p>
            <a:pPr lvl="0" eaLnBrk="1" hangingPunct="1"/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услуги по расчету и учету платы за наем жилого помещения –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18,3 тыс. рублей.</a:t>
            </a:r>
          </a:p>
          <a:p>
            <a:pPr lvl="0" eaLnBrk="1" hangingPunct="1"/>
            <a:endParaRPr lang="ru-RU" sz="1500" b="1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73815" y="332656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7405" y="1668264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10 991,2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8141" y="4146072"/>
            <a:ext cx="71837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Предоставление субсидии на </a:t>
            </a:r>
            <a:r>
              <a:rPr lang="ru-RU" sz="1400" dirty="0"/>
              <a:t>выполнение муниципального </a:t>
            </a:r>
            <a:r>
              <a:rPr lang="ru-RU" sz="1400" dirty="0" smtClean="0"/>
              <a:t>задания </a:t>
            </a:r>
            <a:r>
              <a:rPr lang="ru-RU" sz="1400" dirty="0"/>
              <a:t>МБУ «</a:t>
            </a:r>
            <a:r>
              <a:rPr lang="ru-RU" sz="1400" dirty="0" smtClean="0"/>
              <a:t>КСК</a:t>
            </a:r>
            <a:br>
              <a:rPr lang="ru-RU" sz="1400" dirty="0" smtClean="0"/>
            </a:br>
            <a:r>
              <a:rPr lang="ru-RU" sz="1400" dirty="0" smtClean="0"/>
              <a:t>г</a:t>
            </a:r>
            <a:r>
              <a:rPr lang="ru-RU" sz="1400" dirty="0"/>
              <a:t>. </a:t>
            </a:r>
            <a:r>
              <a:rPr lang="ru-RU" sz="1400" dirty="0" smtClean="0"/>
              <a:t>Светогорска» на </a:t>
            </a:r>
            <a:r>
              <a:rPr lang="ru-RU" sz="1400" dirty="0"/>
              <a:t>организацию деятельности клубных </a:t>
            </a:r>
            <a:r>
              <a:rPr lang="ru-RU" sz="1400" dirty="0" smtClean="0"/>
              <a:t>формирований и </a:t>
            </a:r>
            <a:r>
              <a:rPr lang="ru-RU" sz="1400" dirty="0"/>
              <a:t>формирований самодеятельного народного творчества, библиотечное, библиографическое и информационное обслуживание </a:t>
            </a:r>
            <a:r>
              <a:rPr lang="ru-RU" sz="1400" dirty="0" smtClean="0"/>
              <a:t>пользователей библиотек  </a:t>
            </a:r>
            <a:r>
              <a:rPr lang="ru-RU" sz="1400" dirty="0"/>
              <a:t>и на содержание (эксплуатацию) имущества, </a:t>
            </a:r>
            <a:r>
              <a:rPr lang="ru-RU" sz="1400" dirty="0" smtClean="0"/>
              <a:t>находящегося в </a:t>
            </a:r>
            <a:r>
              <a:rPr lang="ru-RU" sz="1400" dirty="0"/>
              <a:t>государственной (муниципальной) собственности  </a:t>
            </a:r>
            <a:r>
              <a:rPr lang="ru-RU" sz="1400" dirty="0" smtClean="0"/>
              <a:t>–</a:t>
            </a:r>
            <a:br>
              <a:rPr lang="ru-RU" sz="1400" dirty="0" smtClean="0"/>
            </a:br>
            <a:r>
              <a:rPr lang="ru-RU" sz="1400" b="1" i="1" dirty="0" smtClean="0"/>
              <a:t>6 493,8тыс. рублей;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3289" y="2406817"/>
            <a:ext cx="72458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процессных </a:t>
            </a:r>
            <a:r>
              <a:rPr lang="ru-RU" sz="1600" b="1" i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молодежной политики»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400" dirty="0">
                <a:cs typeface="Times New Roman" panose="02020603050405020304" pitchFamily="18" charset="0"/>
              </a:rPr>
              <a:t>субсидии на выполнение муниципального </a:t>
            </a:r>
            <a:r>
              <a:rPr lang="ru-RU" sz="1400" dirty="0" smtClean="0">
                <a:cs typeface="Times New Roman" panose="02020603050405020304" pitchFamily="18" charset="0"/>
              </a:rPr>
              <a:t>задания МБУ </a:t>
            </a:r>
            <a:r>
              <a:rPr lang="ru-RU" sz="1400" dirty="0">
                <a:cs typeface="Times New Roman" panose="02020603050405020304" pitchFamily="18" charset="0"/>
              </a:rPr>
              <a:t>«КСК </a:t>
            </a:r>
            <a:r>
              <a:rPr lang="ru-RU" sz="1400" dirty="0" smtClean="0"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г</a:t>
            </a:r>
            <a:r>
              <a:rPr lang="ru-RU" sz="1400" dirty="0"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cs typeface="Times New Roman" panose="02020603050405020304" pitchFamily="18" charset="0"/>
              </a:rPr>
              <a:t>Светогорска» по </a:t>
            </a:r>
            <a:r>
              <a:rPr lang="ru-RU" sz="1400" dirty="0">
                <a:cs typeface="Times New Roman" panose="02020603050405020304" pitchFamily="18" charset="0"/>
              </a:rPr>
              <a:t>организации мероприятий в сфере молодежной политики, направленных на вовлечение молодежи в инновационную, предпринимательскую, добровольческую деятельность, а также на развитие гражданской активности молодежи и формирование здорового образа </a:t>
            </a:r>
            <a:r>
              <a:rPr lang="ru-RU" sz="1400" dirty="0" smtClean="0">
                <a:cs typeface="Times New Roman" panose="02020603050405020304" pitchFamily="18" charset="0"/>
              </a:rPr>
              <a:t>жизни – </a:t>
            </a:r>
            <a:r>
              <a:rPr lang="ru-RU" sz="1400" b="1" i="1" dirty="0" smtClean="0">
                <a:cs typeface="Times New Roman" panose="02020603050405020304" pitchFamily="18" charset="0"/>
              </a:rPr>
              <a:t>180,6 тыс. рублей 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0" y="2619506"/>
            <a:ext cx="1829544" cy="1725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" y="4726880"/>
            <a:ext cx="2057845" cy="17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04024" y="137553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3695" y="1245280"/>
            <a:ext cx="3888432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10 991,2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8925" y="1736821"/>
            <a:ext cx="75379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prstClr val="black"/>
                </a:solidFill>
              </a:rPr>
              <a:t>Предоставление субсидии на выполнение муниципального задания на 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культуры и библиотек </a:t>
            </a:r>
            <a:r>
              <a:rPr lang="ru-RU" sz="1400" b="1" i="1" dirty="0">
                <a:solidFill>
                  <a:prstClr val="black"/>
                </a:solidFill>
              </a:rPr>
              <a:t>– </a:t>
            </a:r>
            <a:r>
              <a:rPr lang="ru-RU" sz="1400" b="1" i="1" dirty="0" smtClean="0">
                <a:solidFill>
                  <a:prstClr val="black"/>
                </a:solidFill>
              </a:rPr>
              <a:t>2 030,2тыс</a:t>
            </a:r>
            <a:r>
              <a:rPr lang="ru-RU" sz="1400" b="1" i="1" dirty="0">
                <a:solidFill>
                  <a:prstClr val="black"/>
                </a:solidFill>
              </a:rPr>
              <a:t>. рублей</a:t>
            </a:r>
            <a:r>
              <a:rPr lang="ru-RU" sz="1400" b="1" i="1" dirty="0" smtClean="0">
                <a:solidFill>
                  <a:prstClr val="black"/>
                </a:solidFill>
              </a:rPr>
              <a:t>;</a:t>
            </a:r>
            <a:endParaRPr lang="ru-RU" sz="1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проведение </a:t>
            </a:r>
            <a:r>
              <a:rPr lang="ru-RU" sz="1400" dirty="0"/>
              <a:t>праздничных мероприятий посвященные Дням воинской славы, памятным и юбилейным датам, Дню города и Дню России, торжественные и праздничные мероприятия, посвященные Дню поселка Лесогорский, проведение новогодних культурно-массовых и развлекательных мероприятий </a:t>
            </a:r>
            <a:r>
              <a:rPr lang="ru-RU" sz="1400" b="1" i="1" dirty="0"/>
              <a:t>– </a:t>
            </a:r>
            <a:r>
              <a:rPr lang="ru-RU" sz="1400" b="1" i="1" dirty="0" smtClean="0"/>
              <a:t>21,7 </a:t>
            </a:r>
            <a:r>
              <a:rPr lang="ru-RU" sz="1400" b="1" i="1" dirty="0"/>
              <a:t>тыс. </a:t>
            </a:r>
            <a:r>
              <a:rPr lang="ru-RU" sz="1400" b="1" i="1" dirty="0" smtClean="0"/>
              <a:t>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4024" y="4621645"/>
            <a:ext cx="750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физической культуры и массового спорта»</a:t>
            </a:r>
            <a:endParaRPr lang="ru-RU" sz="1600" b="1" i="1" dirty="0">
              <a:cs typeface="Times New Roman" panose="02020603050405020304" pitchFamily="18" charset="0"/>
            </a:endParaRPr>
          </a:p>
          <a:p>
            <a:pPr lvl="0" algn="ctr" eaLnBrk="1" hangingPunct="1"/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sz="1400" dirty="0" smtClean="0"/>
              <a:t>Предоставление </a:t>
            </a:r>
            <a:r>
              <a:rPr lang="ru-RU" altLang="ru-RU" sz="1400" dirty="0"/>
              <a:t>субсидии на муниципальное задание МБУ «КСК г.Светогорска» на проведение занятий физкультурно-спортивной направленности по месту проживания граждан, а также на организацию и проведение официальных физкультурных (физкультурно-оздоровительных) мероприятий.</a:t>
            </a:r>
            <a:r>
              <a:rPr lang="ru-RU" sz="1400" dirty="0" smtClean="0"/>
              <a:t>  – </a:t>
            </a:r>
            <a:r>
              <a:rPr lang="ru-RU" sz="1400" b="1" i="1" dirty="0" smtClean="0"/>
              <a:t>2 264,9 тыс. рублей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" y="4486684"/>
            <a:ext cx="1395002" cy="1395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362989"/>
            <a:ext cx="1430026" cy="14300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1025239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018120" cy="1243692"/>
          </a:xfrm>
          <a:prstGeom prst="rect">
            <a:avLst/>
          </a:prstGeom>
        </p:spPr>
      </p:pic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84458" y="0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altLang="ru-RU" sz="2000" b="1" spc="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«Управление и распоряжение муниципальным имуществом 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1357217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218,3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014" y="2184247"/>
            <a:ext cx="8233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</a:t>
            </a:r>
            <a:r>
              <a:rPr lang="ru-RU" sz="18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«Управление и распоряжение муниципальным имуществом»</a:t>
            </a:r>
            <a:endParaRPr lang="ru-RU" sz="1800" b="1" i="1" dirty="0">
              <a:cs typeface="Times New Roman" panose="02020603050405020304" pitchFamily="18" charset="0"/>
            </a:endParaRPr>
          </a:p>
          <a:p>
            <a:pPr marL="171450" lvl="0" indent="-171450" algn="ctr" eaLnBrk="1" hangingPunct="1">
              <a:buFont typeface="Wingdings" panose="05000000000000000000" pitchFamily="2" charset="2"/>
              <a:buChar char="v"/>
            </a:pPr>
            <a:endParaRPr lang="ru-RU" sz="1800" b="1" i="1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eaLnBrk="1" hangingPunct="1">
              <a:buFont typeface="Wingdings" panose="05000000000000000000" pitchFamily="2" charset="2"/>
              <a:buChar char="v"/>
            </a:pPr>
            <a:r>
              <a:rPr lang="ru-RU" sz="1800" dirty="0"/>
              <a:t>ремонт системы отопления нежилого помещения гп. Лесогорский, ул. Труда 5 в сумме </a:t>
            </a:r>
            <a:r>
              <a:rPr lang="ru-RU" sz="1800" b="1" dirty="0"/>
              <a:t>218,3 тыс. рублей.</a:t>
            </a:r>
            <a:endParaRPr lang="ru-RU" sz="1800" dirty="0"/>
          </a:p>
          <a:p>
            <a:pPr marL="171450" lvl="0" indent="-171450" algn="ctr" eaLnBrk="1" hangingPunct="1">
              <a:buFont typeface="Wingdings" panose="05000000000000000000" pitchFamily="2" charset="2"/>
              <a:buChar char="v"/>
            </a:pPr>
            <a:endParaRPr lang="ru-RU" sz="1800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280511"/>
            <a:ext cx="4350513" cy="223190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7845966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24163"/>
              </p:ext>
            </p:extLst>
          </p:nvPr>
        </p:nvGraphicFramePr>
        <p:xfrm>
          <a:off x="0" y="116629"/>
          <a:ext cx="9144000" cy="6696746"/>
        </p:xfrm>
        <a:graphic>
          <a:graphicData uri="http://schemas.openxmlformats.org/drawingml/2006/table">
            <a:tbl>
              <a:tblPr/>
              <a:tblGrid>
                <a:gridCol w="792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5 264,4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40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7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3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7 632,6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6" y="692696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endPos="3000" dir="5400000" sy="-100000" algn="bl" rotWithShape="0"/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416824" cy="28083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0149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539552" y="1844824"/>
            <a:ext cx="8425630" cy="40842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положением о бюджетном процессе в муниципальном образовании «Светогорское городское поселение»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решением Совета депутатов МО «Светогорское городское поселение» № 47 от 05 декабря 2022 года «О бюджете муниципального образования «Светогорское городское поселение» Выборгского района Ленинградской области на 2023 год и на плановый период 2024 и 2025 годов» с последующими изменениями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43 429,8 тыс.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3610882"/>
              </p:ext>
            </p:extLst>
          </p:nvPr>
        </p:nvGraphicFramePr>
        <p:xfrm>
          <a:off x="1404408" y="765724"/>
          <a:ext cx="7272048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4365104"/>
            <a:ext cx="4176463" cy="25695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660192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75826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380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52927"/>
              </p:ext>
            </p:extLst>
          </p:nvPr>
        </p:nvGraphicFramePr>
        <p:xfrm>
          <a:off x="326038" y="1124744"/>
          <a:ext cx="8603440" cy="544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2023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  <a:endParaRPr lang="ru-RU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 2023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2023 год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72 729,1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15 494,8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21,3%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3 323,4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882,3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26,5%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2 202,0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6,3%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 16 717,0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2 961,2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23,3%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332656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</a:t>
            </a:r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93248"/>
              </p:ext>
            </p:extLst>
          </p:nvPr>
        </p:nvGraphicFramePr>
        <p:xfrm>
          <a:off x="251520" y="735733"/>
          <a:ext cx="8712968" cy="5761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4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06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8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2023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1 квартал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2023 год (%)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Арендная плата за земельные участки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3 297,7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35,5%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Доходы от сдачи в аренду    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3 952,0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28,7%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4 440,0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27,7%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989338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Плата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поступившая в рамках договора за предоставление права на размещение и эксплуатацию нестационарного торгового объекта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54,8%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пользования природными ресурсами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3588892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 от продажи имущества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земли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91,3%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Административные штрафы, неустойки, 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Свыше 200 %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 </a:t>
                      </a:r>
                      <a:r>
                        <a:rPr lang="ru-RU" sz="1200" u="none" strike="noStrike" dirty="0" smtClean="0">
                          <a:effectLst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162,4%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182533"/>
            <a:ext cx="3386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</a:t>
            </a:r>
            <a:r>
              <a:rPr lang="ru-RU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21740"/>
              </p:ext>
            </p:extLst>
          </p:nvPr>
        </p:nvGraphicFramePr>
        <p:xfrm>
          <a:off x="395536" y="954499"/>
          <a:ext cx="8568953" cy="5210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42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3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8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2023 год (%)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06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субсидии бюджетам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 бюджетам бюджетной системы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2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63888" y="30313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61010"/>
              </p:ext>
            </p:extLst>
          </p:nvPr>
        </p:nvGraphicFramePr>
        <p:xfrm>
          <a:off x="685800" y="1196752"/>
          <a:ext cx="82066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48672" y="1852383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7 632,6 тыс. рублей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1475656" y="271794"/>
            <a:ext cx="7560840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8" y="404664"/>
            <a:ext cx="1018120" cy="124369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627784" y="1676003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118,8 тыс.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694" y="206933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информационное </a:t>
            </a:r>
            <a:r>
              <a:rPr lang="ru-RU" sz="1800" dirty="0"/>
              <a:t>обслуживание системы 1С Бухгалтерия-8, СПС «Консультант Плюс», «Система Кадры», справочная система «Госфинансы», программный продукт «Касперский» – </a:t>
            </a:r>
            <a:r>
              <a:rPr lang="ru-RU" sz="1800" b="1" dirty="0"/>
              <a:t>77,3 тыс. рублей</a:t>
            </a:r>
            <a:r>
              <a:rPr lang="ru-RU" sz="18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услуги </a:t>
            </a:r>
            <a:r>
              <a:rPr lang="ru-RU" sz="1800" dirty="0"/>
              <a:t>по сервисному обслуживанию компьютерной техники, оборудования, офисной техники, АТС – </a:t>
            </a:r>
            <a:r>
              <a:rPr lang="ru-RU" sz="1800" b="1" dirty="0"/>
              <a:t>40,7 тыс. рублей</a:t>
            </a:r>
            <a:r>
              <a:rPr lang="ru-RU" sz="18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образовательные </a:t>
            </a:r>
            <a:r>
              <a:rPr lang="ru-RU" sz="1800" dirty="0"/>
              <a:t>услуги по программе повышения квалификации и профессиональной переподготовки: «Противодействие коррупции» - </a:t>
            </a:r>
            <a:r>
              <a:rPr lang="ru-RU" sz="1800" b="1" dirty="0"/>
              <a:t>0,8 тыс. рублей</a:t>
            </a:r>
            <a:r>
              <a:rPr lang="ru-RU" sz="1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3" y="5244395"/>
            <a:ext cx="2036657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55" y="5305638"/>
            <a:ext cx="1552362" cy="155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5628322"/>
            <a:ext cx="2203368" cy="97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1206975" y="486011"/>
            <a:ext cx="7757513" cy="8612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2" y="221354"/>
            <a:ext cx="1018120" cy="124369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43808" y="1833768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342,2 тыс.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2439" y="2481840"/>
            <a:ext cx="6539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 smtClean="0"/>
              <a:t>342,2 тыс. рублей</a:t>
            </a:r>
            <a:endParaRPr lang="ru-RU" sz="12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" y="4509120"/>
            <a:ext cx="2409201" cy="2161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21286</TotalTime>
  <Words>1162</Words>
  <Application>Microsoft Office PowerPoint</Application>
  <PresentationFormat>Экран (4:3)</PresentationFormat>
  <Paragraphs>199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 </vt:lpstr>
      <vt:lpstr> МП «Безопасность  МО «Светогорское городское поселение»  </vt:lpstr>
      <vt:lpstr>МП «Развитие малого, среднего предпринимательства и потребительского рынка»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Муниципальная программа «Управление и распоряжение муниципальным имуществом МО «Светогорское городское поселение»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А. Лаврова</cp:lastModifiedBy>
  <cp:revision>1354</cp:revision>
  <cp:lastPrinted>2021-04-15T13:58:33Z</cp:lastPrinted>
  <dcterms:created xsi:type="dcterms:W3CDTF">1601-01-01T00:00:00Z</dcterms:created>
  <dcterms:modified xsi:type="dcterms:W3CDTF">2023-05-17T08:05:42Z</dcterms:modified>
</cp:coreProperties>
</file>