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notesSlides/notesSlide2.xml" ContentType="application/vnd.openxmlformats-officedocument.presentationml.notesSlid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2.xml" ContentType="application/vnd.openxmlformats-officedocument.drawingml.chartshapes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3.xml" ContentType="application/vnd.openxmlformats-officedocument.drawingml.chartshapes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4.xml" ContentType="application/vnd.openxmlformats-officedocument.drawingml.chartshapes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4.xml" ContentType="application/vnd.openxmlformats-officedocument.presentationml.notesSlid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5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notesMasterIdLst>
    <p:notesMasterId r:id="rId40"/>
  </p:notesMasterIdLst>
  <p:handoutMasterIdLst>
    <p:handoutMasterId r:id="rId41"/>
  </p:handoutMasterIdLst>
  <p:sldIdLst>
    <p:sldId id="371" r:id="rId2"/>
    <p:sldId id="372" r:id="rId3"/>
    <p:sldId id="373" r:id="rId4"/>
    <p:sldId id="374" r:id="rId5"/>
    <p:sldId id="375" r:id="rId6"/>
    <p:sldId id="376" r:id="rId7"/>
    <p:sldId id="377" r:id="rId8"/>
    <p:sldId id="324" r:id="rId9"/>
    <p:sldId id="334" r:id="rId10"/>
    <p:sldId id="351" r:id="rId11"/>
    <p:sldId id="352" r:id="rId12"/>
    <p:sldId id="353" r:id="rId13"/>
    <p:sldId id="354" r:id="rId14"/>
    <p:sldId id="355" r:id="rId15"/>
    <p:sldId id="356" r:id="rId16"/>
    <p:sldId id="357" r:id="rId17"/>
    <p:sldId id="368" r:id="rId18"/>
    <p:sldId id="277" r:id="rId19"/>
    <p:sldId id="363" r:id="rId20"/>
    <p:sldId id="344" r:id="rId21"/>
    <p:sldId id="367" r:id="rId22"/>
    <p:sldId id="358" r:id="rId23"/>
    <p:sldId id="283" r:id="rId24"/>
    <p:sldId id="320" r:id="rId25"/>
    <p:sldId id="359" r:id="rId26"/>
    <p:sldId id="304" r:id="rId27"/>
    <p:sldId id="305" r:id="rId28"/>
    <p:sldId id="369" r:id="rId29"/>
    <p:sldId id="345" r:id="rId30"/>
    <p:sldId id="360" r:id="rId31"/>
    <p:sldId id="347" r:id="rId32"/>
    <p:sldId id="348" r:id="rId33"/>
    <p:sldId id="366" r:id="rId34"/>
    <p:sldId id="362" r:id="rId35"/>
    <p:sldId id="364" r:id="rId36"/>
    <p:sldId id="365" r:id="rId37"/>
    <p:sldId id="332" r:id="rId38"/>
    <p:sldId id="370" r:id="rId39"/>
  </p:sldIdLst>
  <p:sldSz cx="9144000" cy="6858000" type="screen4x3"/>
  <p:notesSz cx="9926638" cy="67976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D34B68"/>
    <a:srgbClr val="66CCFF"/>
    <a:srgbClr val="CCFF33"/>
    <a:srgbClr val="FF5050"/>
    <a:srgbClr val="CC00FF"/>
    <a:srgbClr val="66FFFF"/>
    <a:srgbClr val="E03E87"/>
    <a:srgbClr val="FF660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52" autoAdjust="0"/>
    <p:restoredTop sz="96408" autoAdjust="0"/>
  </p:normalViewPr>
  <p:slideViewPr>
    <p:cSldViewPr>
      <p:cViewPr varScale="1">
        <p:scale>
          <a:sx n="115" d="100"/>
          <a:sy n="115" d="100"/>
        </p:scale>
        <p:origin x="140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1074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4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2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tx1"/>
                </a:solidFill>
              </a:rPr>
              <a:t>Доходы </a:t>
            </a:r>
            <a:r>
              <a:rPr lang="ru-RU" dirty="0" smtClean="0">
                <a:solidFill>
                  <a:schemeClr val="tx1"/>
                </a:solidFill>
              </a:rPr>
              <a:t>2024</a:t>
            </a:r>
            <a:endParaRPr lang="ru-RU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9263238428053451"/>
          <c:y val="4.37924994138011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240"/>
      <c:depthPercent val="100"/>
      <c:rAngAx val="0"/>
      <c:perspective val="2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692247146792598E-2"/>
          <c:y val="0.25251309783166503"/>
          <c:w val="0.89945970055614732"/>
          <c:h val="0.565193928359608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2024</c:v>
                </c:pt>
              </c:strCache>
            </c:strRef>
          </c:tx>
          <c:explosion val="35"/>
          <c:dPt>
            <c:idx val="0"/>
            <c:bubble3D val="0"/>
            <c:explosion val="1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1385-4811-98C8-146C2B096B1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1385-4811-98C8-146C2B096B15}"/>
              </c:ext>
            </c:extLst>
          </c:dPt>
          <c:dPt>
            <c:idx val="2"/>
            <c:bubble3D val="0"/>
            <c:explosion val="19"/>
            <c:spPr>
              <a:solidFill>
                <a:srgbClr val="D34B68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1385-4811-98C8-146C2B096B15}"/>
              </c:ext>
            </c:extLst>
          </c:dPt>
          <c:dLbls>
            <c:dLbl>
              <c:idx val="0"/>
              <c:layout>
                <c:manualLayout>
                  <c:x val="-7.8596615505706402E-2"/>
                  <c:y val="5.732440592433932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E3AEED9-F334-4CD0-B9D1-B19CEB447036}" type="CATEGORYNAME">
                      <a:rPr lang="ru-RU" smtClean="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pPr>
                        <a:defRPr>
                          <a:solidFill>
                            <a:schemeClr val="bg2">
                              <a:lumMod val="10000"/>
                            </a:schemeClr>
                          </a:solidFill>
                        </a:defRPr>
                      </a:pPr>
                      <a:t>[ИМЯ КАТЕГОРИИ]</a:t>
                    </a:fld>
                    <a:r>
                      <a:rPr lang="ru-RU" dirty="0" smtClean="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 </a:t>
                    </a:r>
                    <a:fld id="{993808CD-8B6C-489B-8263-F73EDDA3054F}" type="VALUE">
                      <a:rPr lang="ru-RU">
                        <a:solidFill>
                          <a:schemeClr val="bg2">
                            <a:lumMod val="10000"/>
                          </a:schemeClr>
                        </a:solidFill>
                      </a:rPr>
                      <a:pPr>
                        <a:defRPr>
                          <a:solidFill>
                            <a:schemeClr val="bg2">
                              <a:lumMod val="10000"/>
                            </a:schemeClr>
                          </a:solidFill>
                        </a:defRPr>
                      </a:pPr>
                      <a:t>[ЗНАЧЕНИЕ]</a:t>
                    </a:fld>
                    <a:endParaRPr lang="ru-RU" dirty="0" smtClean="0">
                      <a:solidFill>
                        <a:schemeClr val="bg2">
                          <a:lumMod val="1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2">
                          <a:lumMod val="1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866486759993249"/>
                      <c:h val="0.2495078299049005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385-4811-98C8-146C2B096B15}"/>
                </c:ext>
              </c:extLst>
            </c:dLbl>
            <c:dLbl>
              <c:idx val="1"/>
              <c:layout>
                <c:manualLayout>
                  <c:x val="-1.4279979760499346E-2"/>
                  <c:y val="1.474536496287651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C1E9150-3180-44E1-BD91-7C1D66E57102}" type="CATEGORYNAME">
                      <a:rPr lang="ru-RU">
                        <a:solidFill>
                          <a:schemeClr val="bg2">
                            <a:lumMod val="10000"/>
                          </a:schemeClr>
                        </a:solidFill>
                      </a:rPr>
                      <a:pPr>
                        <a:defRPr>
                          <a:solidFill>
                            <a:schemeClr val="bg2">
                              <a:lumMod val="10000"/>
                            </a:schemeClr>
                          </a:solidFill>
                        </a:defRPr>
                      </a:pPr>
                      <a:t>[ИМЯ КАТЕГОРИИ]</a:t>
                    </a:fld>
                    <a:r>
                      <a:rPr lang="ru-RU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 </a:t>
                    </a:r>
                    <a:fld id="{40038D17-B9D1-44A2-B00D-6B7D876DE343}" type="VALUE">
                      <a:rPr lang="ru-RU">
                        <a:solidFill>
                          <a:schemeClr val="bg2">
                            <a:lumMod val="10000"/>
                          </a:schemeClr>
                        </a:solidFill>
                      </a:rPr>
                      <a:pPr>
                        <a:defRPr>
                          <a:solidFill>
                            <a:schemeClr val="bg2">
                              <a:lumMod val="10000"/>
                            </a:schemeClr>
                          </a:solidFill>
                        </a:defRPr>
                      </a:pPr>
                      <a:t>[ЗНАЧЕНИЕ]</a:t>
                    </a:fld>
                    <a:endParaRPr lang="ru-RU">
                      <a:solidFill>
                        <a:schemeClr val="bg2">
                          <a:lumMod val="1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2">
                          <a:lumMod val="1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679192668803053"/>
                      <c:h val="0.2793139016514344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385-4811-98C8-146C2B096B15}"/>
                </c:ext>
              </c:extLst>
            </c:dLbl>
            <c:dLbl>
              <c:idx val="2"/>
              <c:layout>
                <c:manualLayout>
                  <c:x val="4.4894001676581391E-2"/>
                  <c:y val="-1.9158787465000483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46AF006-FE23-4D5A-A5A6-4BDF6DDF2381}" type="CATEGORYNAME">
                      <a:rPr lang="ru-RU">
                        <a:solidFill>
                          <a:schemeClr val="bg2">
                            <a:lumMod val="10000"/>
                          </a:schemeClr>
                        </a:solidFill>
                      </a:rPr>
                      <a:pPr>
                        <a:defRPr>
                          <a:solidFill>
                            <a:schemeClr val="bg2">
                              <a:lumMod val="10000"/>
                            </a:schemeClr>
                          </a:solidFill>
                        </a:defRPr>
                      </a:pPr>
                      <a:t>[ИМЯ КАТЕГОРИИ]</a:t>
                    </a:fld>
                    <a:r>
                      <a:rPr lang="ru-RU" dirty="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 </a:t>
                    </a:r>
                    <a:fld id="{52FC9AE4-1BE4-40A4-9F36-5CA43D75B12F}" type="VALUE">
                      <a:rPr lang="ru-RU" smtClean="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pPr>
                        <a:defRPr>
                          <a:solidFill>
                            <a:schemeClr val="bg2">
                              <a:lumMod val="10000"/>
                            </a:schemeClr>
                          </a:solidFill>
                        </a:defRPr>
                      </a:pPr>
                      <a:t>[ЗНАЧЕНИЕ]</a:t>
                    </a:fld>
                    <a:endParaRPr lang="ru-RU" dirty="0">
                      <a:solidFill>
                        <a:schemeClr val="bg2">
                          <a:lumMod val="1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2">
                          <a:lumMod val="1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4164335275878438"/>
                      <c:h val="0.2510952435138825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385-4811-98C8-146C2B096B15}"/>
                </c:ext>
              </c:extLst>
            </c:dLbl>
            <c:spPr>
              <a:noFill/>
              <a:ln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</c:v>
                </c:pt>
                <c:pt idx="1">
                  <c:v>неналоговые</c:v>
                </c:pt>
                <c:pt idx="2">
                  <c:v>безвозмездные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0.43</c:v>
                </c:pt>
                <c:pt idx="1">
                  <c:v>0.124</c:v>
                </c:pt>
                <c:pt idx="2">
                  <c:v>0.44600000000000001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385-4811-98C8-146C2B096B1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186298501082726"/>
          <c:y val="3.4445909073649153E-2"/>
          <c:w val="0.50813701498917274"/>
          <c:h val="0.8484380000759437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Штрафы, санкции, возмещение ущерба</c:v>
                </c:pt>
                <c:pt idx="1">
                  <c:v>Прочие неналоговые доходы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2000</c:v>
                </c:pt>
                <c:pt idx="1">
                  <c:v>72023.740000000005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8B-456C-B216-3412DE28770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Штрафы, санкции, возмещение ущерба</c:v>
                </c:pt>
                <c:pt idx="1">
                  <c:v>Прочие неналоговые доходы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91416.85</c:v>
                </c:pt>
                <c:pt idx="1">
                  <c:v>153948.74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8B-456C-B216-3412DE2877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1828832"/>
        <c:axId val="491829160"/>
      </c:barChart>
      <c:catAx>
        <c:axId val="4918288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1829160"/>
        <c:crosses val="autoZero"/>
        <c:auto val="1"/>
        <c:lblAlgn val="ctr"/>
        <c:lblOffset val="100"/>
        <c:noMultiLvlLbl val="0"/>
      </c:catAx>
      <c:valAx>
        <c:axId val="491829160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91828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26D-42AF-AC30-3F1578EBE035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825-44A6-8D2E-4C2FCEB5CBE6}"/>
              </c:ext>
            </c:extLst>
          </c:dPt>
          <c:dPt>
            <c:idx val="2"/>
            <c:bubble3D val="0"/>
            <c:spPr>
              <a:solidFill>
                <a:srgbClr val="FF5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825-44A6-8D2E-4C2FCEB5CBE6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A825-44A6-8D2E-4C2FCEB5CBE6}"/>
              </c:ext>
            </c:extLst>
          </c:dPt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МБТ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44932200</c:v>
                </c:pt>
                <c:pt idx="1">
                  <c:v>49285670.460000001</c:v>
                </c:pt>
                <c:pt idx="2">
                  <c:v>4658540</c:v>
                </c:pt>
                <c:pt idx="3">
                  <c:v>42724827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25-44A6-8D2E-4C2FCEB5CB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4239369026337149E-2"/>
          <c:y val="0.8547205558041977"/>
          <c:w val="0.98576071741032367"/>
          <c:h val="0.12319151452469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60"/>
      <c:depthPercent val="100"/>
      <c:rAngAx val="0"/>
      <c:perspective val="2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475829870208439"/>
          <c:y val="0.1947999929832358"/>
          <c:w val="0.6610033134310298"/>
          <c:h val="0.5167576409638694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explosion val="3"/>
          <c:dPt>
            <c:idx val="0"/>
            <c:bubble3D val="0"/>
            <c:spPr>
              <a:solidFill>
                <a:srgbClr val="66FFFF"/>
              </a:solidFill>
              <a:ln>
                <a:solidFill>
                  <a:schemeClr val="accent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5FC-4BF5-AC39-A27AF2072742}"/>
              </c:ext>
            </c:extLst>
          </c:dPt>
          <c:dPt>
            <c:idx val="1"/>
            <c:bubble3D val="0"/>
            <c:spPr>
              <a:solidFill>
                <a:srgbClr val="FF99FF"/>
              </a:solidFill>
              <a:ln>
                <a:solidFill>
                  <a:schemeClr val="accent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5FC-4BF5-AC39-A27AF207274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solidFill>
                  <a:schemeClr val="accent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5FC-4BF5-AC39-A27AF207274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solidFill>
                  <a:schemeClr val="accent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5FC-4BF5-AC39-A27AF2072742}"/>
              </c:ext>
            </c:extLst>
          </c:dPt>
          <c:dLbls>
            <c:dLbl>
              <c:idx val="0"/>
              <c:layout>
                <c:manualLayout>
                  <c:x val="0.18382730343617007"/>
                  <c:y val="0.102006427335161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831723CB-63C3-4310-BB21-312821AC0233}" type="VALUE">
                      <a:rPr lang="en-US">
                        <a:solidFill>
                          <a:srgbClr val="66FFFF"/>
                        </a:solidFill>
                      </a:rPr>
                      <a:pPr>
                        <a:defRPr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241102074047836"/>
                      <c:h val="0.1003996631953174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5FC-4BF5-AC39-A27AF2072742}"/>
                </c:ext>
              </c:extLst>
            </c:dLbl>
            <c:dLbl>
              <c:idx val="1"/>
              <c:layout>
                <c:manualLayout>
                  <c:x val="-0.17149907669956155"/>
                  <c:y val="-0.1551419136184662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6DAEE398-E87B-448B-88A6-C349941871AC}" type="VALUE">
                      <a:rPr lang="en-US" sz="2400"/>
                      <a:pPr>
                        <a:defRPr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297048037612955"/>
                      <c:h val="0.1472253186003723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5FC-4BF5-AC39-A27AF20727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Муниципальные программы</c:v>
                </c:pt>
                <c:pt idx="1">
                  <c:v>Непрограммные раходы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0.77400000000000002</c:v>
                </c:pt>
                <c:pt idx="1">
                  <c:v>0.22600000000000001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5FC-4BF5-AC39-A27AF20727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.1557575401768804"/>
          <c:y val="0.82939972078574087"/>
          <c:w val="0.79503236588204163"/>
          <c:h val="9.96671666111172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3869857905262809"/>
          <c:y val="2.9136391501849171E-2"/>
          <c:w val="0.63123575093274997"/>
          <c:h val="0.672598589001447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1"/>
            </a:solidFill>
            <a:ln w="9525">
              <a:solidFill>
                <a:schemeClr val="tx1"/>
              </a:solidFill>
            </a:ln>
            <a:effectLst/>
            <a:sp3d contourW="9525">
              <a:contourClr>
                <a:schemeClr val="tx1"/>
              </a:contourClr>
            </a:sp3d>
          </c:spPr>
          <c:invertIfNegative val="0"/>
          <c:cat>
            <c:strRef>
              <c:f>Лист1!$A$2</c:f>
              <c:strCache>
                <c:ptCount val="1"/>
                <c:pt idx="0">
                  <c:v>Непрограммные расходы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71771546.739999995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60-4E8A-AF74-611BF64B3FB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cat>
            <c:strRef>
              <c:f>Лист1!$A$2</c:f>
              <c:strCache>
                <c:ptCount val="1"/>
                <c:pt idx="0">
                  <c:v>Непрограммные расходы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71057578.859999999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60-4E8A-AF74-611BF64B3F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62725472"/>
        <c:axId val="362728424"/>
        <c:axId val="0"/>
      </c:bar3DChart>
      <c:valAx>
        <c:axId val="362728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62725472"/>
        <c:crosses val="autoZero"/>
        <c:crossBetween val="between"/>
      </c:valAx>
      <c:catAx>
        <c:axId val="362725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6272842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718777061300647"/>
          <c:y val="0.82544046620633871"/>
          <c:w val="0.3012406916735279"/>
          <c:h val="0.106656633595099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latin typeface="+mn-lt"/>
                <a:cs typeface="Times New Roman" panose="02020603050405020304" pitchFamily="18" charset="0"/>
              </a:rPr>
              <a:t>314 028 276,25 рублей</a:t>
            </a:r>
            <a:endParaRPr lang="ru-RU" dirty="0">
              <a:latin typeface="+mn-lt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7606209150326799"/>
          <c:y val="5.44173718352281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13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17156862745098"/>
          <c:y val="0.16768333611080249"/>
          <c:w val="0.83905228758169936"/>
          <c:h val="0.6731955302028792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glow" dir="t">
                <a:rot lat="0" lon="0" rev="6360000"/>
              </a:lightRig>
            </a:scene3d>
            <a:sp3d>
              <a:bevelT w="95250" h="101600"/>
              <a:contourClr>
                <a:srgbClr val="000000"/>
              </a:contourClr>
            </a:sp3d>
          </c:spPr>
          <c:explosion val="16"/>
          <c:dPt>
            <c:idx val="0"/>
            <c:bubble3D val="0"/>
            <c:spPr>
              <a:solidFill>
                <a:srgbClr val="FF99FF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glow" dir="t">
                  <a:rot lat="0" lon="0" rev="6360000"/>
                </a:lightRig>
              </a:scene3d>
              <a:sp3d>
                <a:bevelT w="95250" h="10160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8FD-4367-AC54-70B2356563E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glow" dir="t">
                  <a:rot lat="0" lon="0" rev="6360000"/>
                </a:lightRig>
              </a:scene3d>
              <a:sp3d>
                <a:bevelT w="95250" h="10160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48FD-4367-AC54-70B2356563E7}"/>
              </c:ext>
            </c:extLst>
          </c:dPt>
          <c:dLbls>
            <c:dLbl>
              <c:idx val="0"/>
              <c:layout>
                <c:manualLayout>
                  <c:x val="0.26734843806288922"/>
                  <c:y val="-7.35391862323939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934640522875818"/>
                      <c:h val="0.1092388268587440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8FD-4367-AC54-70B2356563E7}"/>
                </c:ext>
              </c:extLst>
            </c:dLbl>
            <c:dLbl>
              <c:idx val="1"/>
              <c:layout>
                <c:manualLayout>
                  <c:x val="-0.14074140548607894"/>
                  <c:y val="1.595347430532405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2F1EE35-B93C-4A82-9E30-537115987259}" type="VALUE">
                      <a:rPr lang="en-US">
                        <a:solidFill>
                          <a:srgbClr val="0070C0"/>
                        </a:solidFill>
                      </a:rPr>
                      <a:pPr>
                        <a:defRPr>
                          <a:solidFill>
                            <a:schemeClr val="accent1">
                              <a:lumMod val="75000"/>
                            </a:schemeClr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875816993464051"/>
                      <c:h val="8.477973897961954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8FD-4367-AC54-70B2356563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Муниципальные программы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0.77400000000000002</c:v>
                </c:pt>
                <c:pt idx="1">
                  <c:v>0.22600000000000001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FD-4367-AC54-70B2356563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6.4196387216303843E-2"/>
          <c:y val="0.92085775205498943"/>
          <c:w val="0.87814317327981062"/>
          <c:h val="7.0879785288739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135 359 788,12 рублей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>
        <c:manualLayout>
          <c:xMode val="edge"/>
          <c:yMode val="edge"/>
          <c:x val="0.18852831061209074"/>
          <c:y val="4.30223141838302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40"/>
      <c:rotY val="110"/>
      <c:rAngAx val="0"/>
      <c:perspective val="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5425340786695196E-2"/>
          <c:w val="0.9577915935002852"/>
          <c:h val="0.7921866788970377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135359788,12 рублей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F1D6-4121-9252-318C8E15D3E4}"/>
              </c:ext>
            </c:extLst>
          </c:dPt>
          <c:dPt>
            <c:idx val="1"/>
            <c:bubble3D val="0"/>
            <c:explosion val="30"/>
            <c:spPr>
              <a:solidFill>
                <a:schemeClr val="accent2"/>
              </a:solidFill>
              <a:ln>
                <a:noFill/>
              </a:ln>
              <a:effectLst/>
              <a:sp3d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1D6-4121-9252-318C8E15D3E4}"/>
              </c:ext>
            </c:extLst>
          </c:dPt>
          <c:dPt>
            <c:idx val="2"/>
            <c:bubble3D val="0"/>
            <c:explosion val="32"/>
            <c:spPr>
              <a:solidFill>
                <a:srgbClr val="00B050"/>
              </a:solidFill>
              <a:ln>
                <a:noFill/>
              </a:ln>
              <a:effectLst/>
              <a:sp3d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1D6-4121-9252-318C8E15D3E4}"/>
              </c:ext>
            </c:extLst>
          </c:dPt>
          <c:dPt>
            <c:idx val="3"/>
            <c:bubble3D val="0"/>
            <c:explosion val="36"/>
            <c:spPr>
              <a:solidFill>
                <a:schemeClr val="accent4"/>
              </a:solidFill>
              <a:ln>
                <a:noFill/>
              </a:ln>
              <a:effectLst/>
              <a:sp3d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1D6-4121-9252-318C8E15D3E4}"/>
              </c:ext>
            </c:extLst>
          </c:dPt>
          <c:dPt>
            <c:idx val="4"/>
            <c:bubble3D val="0"/>
            <c:explosion val="45"/>
            <c:spPr>
              <a:solidFill>
                <a:schemeClr val="accent5"/>
              </a:solidFill>
              <a:ln>
                <a:noFill/>
              </a:ln>
              <a:effectLst/>
              <a:sp3d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F1D6-4121-9252-318C8E15D3E4}"/>
              </c:ext>
            </c:extLst>
          </c:dPt>
          <c:dLbls>
            <c:dLbl>
              <c:idx val="0"/>
              <c:layout>
                <c:manualLayout>
                  <c:x val="0.20324498607467162"/>
                  <c:y val="-0.2055671797783785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9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1D6-4121-9252-318C8E15D3E4}"/>
                </c:ext>
              </c:extLst>
            </c:dLbl>
            <c:dLbl>
              <c:idx val="1"/>
              <c:layout>
                <c:manualLayout>
                  <c:x val="-5.9174856513970198E-3"/>
                  <c:y val="-2.441685709122068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1D6-4121-9252-318C8E15D3E4}"/>
                </c:ext>
              </c:extLst>
            </c:dLbl>
            <c:dLbl>
              <c:idx val="2"/>
              <c:layout>
                <c:manualLayout>
                  <c:x val="1.7550673233579263E-2"/>
                  <c:y val="-1.278152303396070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1D6-4121-9252-318C8E15D3E4}"/>
                </c:ext>
              </c:extLst>
            </c:dLbl>
            <c:dLbl>
              <c:idx val="3"/>
              <c:layout>
                <c:manualLayout>
                  <c:x val="1.7236128022037632E-2"/>
                  <c:y val="1.122306510952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1D6-4121-9252-318C8E15D3E4}"/>
                </c:ext>
              </c:extLst>
            </c:dLbl>
            <c:dLbl>
              <c:idx val="4"/>
              <c:layout>
                <c:manualLayout>
                  <c:x val="-0.13475211819493305"/>
                  <c:y val="1.985869371720077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F1D6-4121-9252-318C8E15D3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7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09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Налог на доходы физических лиц - 104 994 556,78 рублей</c:v>
                </c:pt>
                <c:pt idx="1">
                  <c:v>Акцизы на нефтепродукты - 4 250 539,44 рублей</c:v>
                </c:pt>
                <c:pt idx="2">
                  <c:v>Туристический налог - 742 500,00 рублей</c:v>
                </c:pt>
                <c:pt idx="3">
                  <c:v>Налог на имущество физических лиц - 4 430 408,38 рублей</c:v>
                </c:pt>
                <c:pt idx="4">
                  <c:v>Земельный налог - 20 941 783,52 рублей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0.77600000000000002</c:v>
                </c:pt>
                <c:pt idx="1">
                  <c:v>3.1E-2</c:v>
                </c:pt>
                <c:pt idx="2">
                  <c:v>5.0000000000000001E-3</c:v>
                </c:pt>
                <c:pt idx="3">
                  <c:v>3.3000000000000002E-2</c:v>
                </c:pt>
                <c:pt idx="4">
                  <c:v>0.155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1D6-4121-9252-318C8E15D3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57">
          <a:noFill/>
        </a:ln>
        <a:effectLst>
          <a:softEdge rad="25400"/>
        </a:effectLst>
      </c:spPr>
    </c:plotArea>
    <c:legend>
      <c:legendPos val="b"/>
      <c:layout>
        <c:manualLayout>
          <c:xMode val="edge"/>
          <c:yMode val="edge"/>
          <c:x val="8.4273025193884674E-3"/>
          <c:y val="0.71369359417348521"/>
          <c:w val="0.99101893619229808"/>
          <c:h val="0.28467320051551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20"/>
      <c:depthPercent val="100"/>
      <c:rAngAx val="0"/>
    </c:view3D>
    <c:floor>
      <c:thickness val="0"/>
      <c:spPr>
        <a:noFill/>
        <a:ln w="6350">
          <a:noFill/>
        </a:ln>
        <a:scene3d>
          <a:camera prst="orthographicFront"/>
          <a:lightRig rig="threePt" dir="t"/>
        </a:scene3d>
        <a:sp3d/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4.2030075837620598E-2"/>
          <c:y val="3.8500926172845062E-2"/>
          <c:w val="0.87584253423415248"/>
          <c:h val="0.8022115410600023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92D050"/>
            </a:solidFill>
            <a:ln w="25352"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36D-436E-979A-7613E4048D6E}"/>
              </c:ext>
            </c:extLst>
          </c:dPt>
          <c:cat>
            <c:strRef>
              <c:f>Лист1!$A$2</c:f>
              <c:strCache>
                <c:ptCount val="1"/>
                <c:pt idx="0">
                  <c:v>Налог на доходы физических лиц 5,7%</c:v>
                </c:pt>
              </c:strCache>
            </c:strRef>
          </c:cat>
          <c:val>
            <c:numRef>
              <c:f>Лист1!$B$2</c:f>
              <c:numCache>
                <c:formatCode>_-* #,##0.0_р_._-;\-* #,##0.0_р_._-;_-* "-"?_р_._-;_-@_-</c:formatCode>
                <c:ptCount val="1"/>
                <c:pt idx="0">
                  <c:v>99353688.719999999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6D-436E-979A-7613E4048D6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2"/>
            </a:solidFill>
            <a:ln w="25352">
              <a:noFill/>
            </a:ln>
          </c:spPr>
          <c:invertIfNegative val="0"/>
          <c:cat>
            <c:strRef>
              <c:f>Лист1!$A$2</c:f>
              <c:strCache>
                <c:ptCount val="1"/>
                <c:pt idx="0">
                  <c:v>Налог на доходы физических лиц 5,7%</c:v>
                </c:pt>
              </c:strCache>
            </c:strRef>
          </c:cat>
          <c:val>
            <c:numRef>
              <c:f>Лист1!$C$2</c:f>
              <c:numCache>
                <c:formatCode>_-* #,##0.0_р_._-;\-* #,##0.0_р_._-;_-* "-"?_р_._-;_-@_-</c:formatCode>
                <c:ptCount val="1"/>
                <c:pt idx="0">
                  <c:v>104994556.78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6D-436E-979A-7613E4048D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292337328"/>
        <c:axId val="288878032"/>
        <c:axId val="290924240"/>
      </c:bar3DChart>
      <c:catAx>
        <c:axId val="292337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288878032"/>
        <c:crosses val="autoZero"/>
        <c:auto val="1"/>
        <c:lblAlgn val="ctr"/>
        <c:lblOffset val="100"/>
        <c:noMultiLvlLbl val="0"/>
      </c:catAx>
      <c:valAx>
        <c:axId val="288878032"/>
        <c:scaling>
          <c:orientation val="minMax"/>
        </c:scaling>
        <c:delete val="1"/>
        <c:axPos val="r"/>
        <c:majorGridlines>
          <c:spPr>
            <a:ln w="950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_р_._-;\-* #,##0.0_р_._-;_-* &quot;-&quot;?_р_._-;_-@_-" sourceLinked="1"/>
        <c:majorTickMark val="out"/>
        <c:minorTickMark val="none"/>
        <c:tickLblPos val="nextTo"/>
        <c:crossAx val="292337328"/>
        <c:crosses val="max"/>
        <c:crossBetween val="between"/>
      </c:valAx>
      <c:serAx>
        <c:axId val="290924240"/>
        <c:scaling>
          <c:orientation val="minMax"/>
        </c:scaling>
        <c:delete val="0"/>
        <c:axPos val="b"/>
        <c:majorTickMark val="out"/>
        <c:minorTickMark val="none"/>
        <c:tickLblPos val="nextTo"/>
        <c:crossAx val="288878032"/>
        <c:crosses val="autoZero"/>
      </c:serAx>
      <c:spPr>
        <a:noFill/>
        <a:ln w="25352">
          <a:noFill/>
        </a:ln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20"/>
      <c:depthPercent val="100"/>
      <c:rAngAx val="1"/>
    </c:view3D>
    <c:floor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958206021634436E-2"/>
          <c:y val="3.5639175128574431E-2"/>
          <c:w val="0.95706873378953417"/>
          <c:h val="0.583333037855026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Лист1!$A$2:$A$3</c:f>
              <c:strCache>
                <c:ptCount val="2"/>
                <c:pt idx="0">
                  <c:v>Налог на имущество физических лиц 3,3%</c:v>
                </c:pt>
                <c:pt idx="1">
                  <c:v>Акцизы на нефтепродукты 3,1%</c:v>
                </c:pt>
              </c:strCache>
            </c:strRef>
          </c:cat>
          <c:val>
            <c:numRef>
              <c:f>Лист1!$B$2:$B$3</c:f>
              <c:numCache>
                <c:formatCode>_-* #,##0.0_р_._-;\-* #,##0.0_р_._-;_-* "-"?_р_._-;_-@_-</c:formatCode>
                <c:ptCount val="2"/>
                <c:pt idx="0" formatCode="#,##0.00">
                  <c:v>4566912.74</c:v>
                </c:pt>
                <c:pt idx="1">
                  <c:v>4143836.27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99-4A16-A6D6-8F0DE2FE37E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Лист1!$A$2:$A$3</c:f>
              <c:strCache>
                <c:ptCount val="2"/>
                <c:pt idx="0">
                  <c:v>Налог на имущество физических лиц 3,3%</c:v>
                </c:pt>
                <c:pt idx="1">
                  <c:v>Акцизы на нефтепродукты 3,1%</c:v>
                </c:pt>
              </c:strCache>
            </c:strRef>
          </c:cat>
          <c:val>
            <c:numRef>
              <c:f>Лист1!$C$2:$C$3</c:f>
              <c:numCache>
                <c:formatCode>_-* #,##0.0_р_._-;\-* #,##0.0_р_._-;_-* "-"?_р_._-;_-@_-</c:formatCode>
                <c:ptCount val="2"/>
                <c:pt idx="0" formatCode="#,##0.00">
                  <c:v>4430408.38</c:v>
                </c:pt>
                <c:pt idx="1">
                  <c:v>4250539.4400000004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99-4A16-A6D6-8F0DE2FE37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3175352"/>
        <c:axId val="293175744"/>
        <c:axId val="290922968"/>
      </c:bar3DChart>
      <c:catAx>
        <c:axId val="293175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175744"/>
        <c:crosses val="autoZero"/>
        <c:auto val="1"/>
        <c:lblAlgn val="ctr"/>
        <c:lblOffset val="100"/>
        <c:noMultiLvlLbl val="0"/>
      </c:catAx>
      <c:valAx>
        <c:axId val="2931757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293175352"/>
        <c:crosses val="autoZero"/>
        <c:crossBetween val="between"/>
      </c:valAx>
      <c:serAx>
        <c:axId val="29092296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175744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30"/>
      <c:depthPercent val="100"/>
      <c:rAngAx val="1"/>
    </c:view3D>
    <c:floor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8.0601361358269522E-2"/>
          <c:w val="0.95277807296585892"/>
          <c:h val="0.5501235620261499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0-DF6B-4BA5-B78D-218FFBB31208}"/>
              </c:ext>
            </c:extLst>
          </c:dPt>
          <c:cat>
            <c:strRef>
              <c:f>Лист1!$A$2</c:f>
              <c:strCache>
                <c:ptCount val="1"/>
                <c:pt idx="0">
                  <c:v>Земельный налог 24,1%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16874831.449999999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79-4C45-8A8F-6FE01BE0019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5050"/>
            </a:solidFill>
            <a:ln>
              <a:noFill/>
            </a:ln>
            <a:effectLst/>
            <a:sp3d/>
          </c:spPr>
          <c:invertIfNegative val="0"/>
          <c:cat>
            <c:strRef>
              <c:f>Лист1!$A$2</c:f>
              <c:strCache>
                <c:ptCount val="1"/>
                <c:pt idx="0">
                  <c:v>Земельный налог 24,1%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20941783.52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79-4C45-8A8F-6FE01BE001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3175352"/>
        <c:axId val="293175744"/>
        <c:axId val="290922968"/>
      </c:bar3DChart>
      <c:catAx>
        <c:axId val="293175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175744"/>
        <c:crosses val="autoZero"/>
        <c:auto val="1"/>
        <c:lblAlgn val="ctr"/>
        <c:lblOffset val="100"/>
        <c:noMultiLvlLbl val="0"/>
      </c:catAx>
      <c:valAx>
        <c:axId val="2931757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293175352"/>
        <c:crosses val="autoZero"/>
        <c:crossBetween val="between"/>
      </c:valAx>
      <c:serAx>
        <c:axId val="29092296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175744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30"/>
      <c:depthPercent val="100"/>
      <c:rAngAx val="1"/>
    </c:view3D>
    <c:floor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575685457269516E-2"/>
          <c:y val="7.404904132799367E-2"/>
          <c:w val="0.95277807296585892"/>
          <c:h val="0.5501235620261499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DFED-405B-8ACF-4FA78534C03E}"/>
              </c:ext>
            </c:extLst>
          </c:dPt>
          <c:cat>
            <c:strRef>
              <c:f>Лист1!$A$2</c:f>
              <c:strCache>
                <c:ptCount val="1"/>
                <c:pt idx="0">
                  <c:v>Туристический налог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FED-405B-8ACF-4FA78534C03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99FF"/>
            </a:solidFill>
            <a:ln>
              <a:noFill/>
            </a:ln>
            <a:effectLst/>
            <a:sp3d/>
          </c:spPr>
          <c:invertIfNegative val="0"/>
          <c:cat>
            <c:strRef>
              <c:f>Лист1!$A$2</c:f>
              <c:strCache>
                <c:ptCount val="1"/>
                <c:pt idx="0">
                  <c:v>Туристический налог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742500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FED-405B-8ACF-4FA78534C0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3175352"/>
        <c:axId val="293175744"/>
        <c:axId val="290922968"/>
      </c:bar3DChart>
      <c:catAx>
        <c:axId val="293175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175744"/>
        <c:crosses val="autoZero"/>
        <c:auto val="1"/>
        <c:lblAlgn val="ctr"/>
        <c:lblOffset val="100"/>
        <c:noMultiLvlLbl val="0"/>
      </c:catAx>
      <c:valAx>
        <c:axId val="2931757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293175352"/>
        <c:crosses val="autoZero"/>
        <c:crossBetween val="between"/>
      </c:valAx>
      <c:serAx>
        <c:axId val="29092296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175744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38 972 144,36 </a:t>
            </a:r>
            <a:r>
              <a:rPr lang="ru-RU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3095297462817149"/>
          <c:y val="2.3956440115188327E-2"/>
        </c:manualLayout>
      </c:layout>
      <c:overlay val="0"/>
    </c:title>
    <c:autoTitleDeleted val="0"/>
    <c:view3D>
      <c:rotX val="40"/>
      <c:rotY val="197"/>
      <c:depthPercent val="1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111111111111112E-2"/>
          <c:y val="5.9410061020264943E-2"/>
          <c:w val="0.54554844706911632"/>
          <c:h val="0.7553443677569480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0">
                  <a:schemeClr val="bg2">
                    <a:lumMod val="50000"/>
                  </a:schemeClr>
                </a:gs>
                <a:gs pos="52000">
                  <a:schemeClr val="accent1">
                    <a:lumMod val="20000"/>
                    <a:lumOff val="8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1"/>
            </a:gradFill>
          </c:spPr>
          <c:explosion val="6"/>
          <c:dPt>
            <c:idx val="0"/>
            <c:bubble3D val="0"/>
            <c:spPr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46000">
                    <a:schemeClr val="accent1">
                      <a:lumMod val="95000"/>
                      <a:lumOff val="5000"/>
                    </a:schemeClr>
                  </a:gs>
                  <a:gs pos="100000">
                    <a:schemeClr val="accent1">
                      <a:lumMod val="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bg2">
                    <a:lumMod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0-8221-4370-822A-C5C5E838DD46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0">
                    <a:schemeClr val="accent2">
                      <a:lumMod val="75000"/>
                    </a:schemeClr>
                  </a:gs>
                  <a:gs pos="52000">
                    <a:schemeClr val="accent2">
                      <a:lumMod val="20000"/>
                      <a:lumOff val="8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8221-4370-822A-C5C5E838DD46}"/>
              </c:ext>
            </c:extLst>
          </c:dPt>
          <c:dPt>
            <c:idx val="2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0">
                    <a:srgbClr val="FFFF00"/>
                  </a:gs>
                  <a:gs pos="52000">
                    <a:srgbClr val="FFFF00"/>
                  </a:gs>
                  <a:gs pos="100000">
                    <a:srgbClr val="FFFF00"/>
                  </a:gs>
                </a:gsLst>
                <a:lin ang="5400000" scaled="1"/>
              </a:gradFill>
            </c:spPr>
            <c:extLst>
              <c:ext xmlns:c16="http://schemas.microsoft.com/office/drawing/2014/chart" uri="{C3380CC4-5D6E-409C-BE32-E72D297353CC}">
                <c16:uniqueId val="{00000002-8221-4370-822A-C5C5E838DD46}"/>
              </c:ext>
            </c:extLst>
          </c:dPt>
          <c:dPt>
            <c:idx val="3"/>
            <c:bubble3D val="0"/>
            <c:spPr>
              <a:gradFill flip="none" rotWithShape="1">
                <a:gsLst>
                  <a:gs pos="0">
                    <a:srgbClr val="00B050"/>
                  </a:gs>
                  <a:gs pos="48000">
                    <a:srgbClr val="92D050"/>
                  </a:gs>
                  <a:gs pos="100000">
                    <a:srgbClr val="00B050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solidFill>
                  <a:schemeClr val="bg2">
                    <a:lumMod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8221-4370-822A-C5C5E838DD46}"/>
              </c:ext>
            </c:extLst>
          </c:dPt>
          <c:dPt>
            <c:idx val="4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0">
                    <a:srgbClr val="FF0000"/>
                  </a:gs>
                  <a:gs pos="52000">
                    <a:srgbClr val="FF0000"/>
                  </a:gs>
                  <a:gs pos="100000">
                    <a:srgbClr val="FF0000"/>
                  </a:gs>
                </a:gsLst>
                <a:lin ang="5400000" scaled="1"/>
              </a:gradFill>
            </c:spPr>
            <c:extLst>
              <c:ext xmlns:c16="http://schemas.microsoft.com/office/drawing/2014/chart" uri="{C3380CC4-5D6E-409C-BE32-E72D297353CC}">
                <c16:uniqueId val="{00000004-8221-4370-822A-C5C5E838DD46}"/>
              </c:ext>
            </c:extLst>
          </c:dPt>
          <c:dPt>
            <c:idx val="5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0">
                    <a:srgbClr val="7030A0"/>
                  </a:gs>
                  <a:gs pos="52000">
                    <a:srgbClr val="CC00FF"/>
                  </a:gs>
                  <a:gs pos="100000">
                    <a:srgbClr val="7030A0"/>
                  </a:gs>
                </a:gsLst>
                <a:lin ang="5400000" scaled="1"/>
              </a:gradFill>
            </c:spPr>
            <c:extLst>
              <c:ext xmlns:c16="http://schemas.microsoft.com/office/drawing/2014/chart" uri="{C3380CC4-5D6E-409C-BE32-E72D297353CC}">
                <c16:uniqueId val="{00000005-8221-4370-822A-C5C5E838DD46}"/>
              </c:ext>
            </c:extLst>
          </c:dPt>
          <c:dPt>
            <c:idx val="6"/>
            <c:bubble3D val="0"/>
            <c:spPr>
              <a:gradFill>
                <a:gsLst>
                  <a:gs pos="46000">
                    <a:srgbClr val="E03E87"/>
                  </a:gs>
                  <a:gs pos="0">
                    <a:srgbClr val="D34B68"/>
                  </a:gs>
                  <a:gs pos="100000">
                    <a:srgbClr val="E03E87"/>
                  </a:gs>
                </a:gsLst>
                <a:lin ang="5400000" scaled="1"/>
              </a:gradFill>
            </c:spPr>
            <c:extLst>
              <c:ext xmlns:c16="http://schemas.microsoft.com/office/drawing/2014/chart" uri="{C3380CC4-5D6E-409C-BE32-E72D297353CC}">
                <c16:uniqueId val="{0000000C-EE9E-4BB7-96DC-BE4D0335638F}"/>
              </c:ext>
            </c:extLst>
          </c:dPt>
          <c:dPt>
            <c:idx val="7"/>
            <c:bubble3D val="0"/>
            <c:spPr>
              <a:gradFill>
                <a:gsLst>
                  <a:gs pos="100000">
                    <a:schemeClr val="accent3">
                      <a:lumMod val="40000"/>
                      <a:lumOff val="60000"/>
                    </a:schemeClr>
                  </a:gs>
                  <a:gs pos="0">
                    <a:schemeClr val="accent3">
                      <a:lumMod val="75000"/>
                    </a:schemeClr>
                  </a:gs>
                  <a:gs pos="0">
                    <a:schemeClr val="accent3">
                      <a:lumMod val="7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5400000" scaled="1"/>
              </a:gradFill>
            </c:spPr>
            <c:extLst>
              <c:ext xmlns:c16="http://schemas.microsoft.com/office/drawing/2014/chart" uri="{C3380CC4-5D6E-409C-BE32-E72D297353CC}">
                <c16:uniqueId val="{0000000D-4052-4103-8A00-39B6948ACF6D}"/>
              </c:ext>
            </c:extLst>
          </c:dPt>
          <c:dPt>
            <c:idx val="8"/>
            <c:bubble3D val="0"/>
            <c:spPr>
              <a:gradFill>
                <a:gsLst>
                  <a:gs pos="0">
                    <a:srgbClr val="FF99FF"/>
                  </a:gs>
                  <a:gs pos="0">
                    <a:srgbClr val="FF99FF"/>
                  </a:gs>
                  <a:gs pos="52000">
                    <a:srgbClr val="CC00FF"/>
                  </a:gs>
                  <a:gs pos="100000">
                    <a:srgbClr val="FF99FF"/>
                  </a:gs>
                </a:gsLst>
                <a:lin ang="5400000" scaled="1"/>
              </a:gradFill>
              <a:ln>
                <a:solidFill>
                  <a:srgbClr val="CC00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10-44F8-492C-B3A1-356E1DAEEE32}"/>
              </c:ext>
            </c:extLst>
          </c:dPt>
          <c:dLbls>
            <c:dLbl>
              <c:idx val="0"/>
              <c:layout>
                <c:manualLayout>
                  <c:x val="9.7561461067366573E-2"/>
                  <c:y val="-0.11677025443842744"/>
                </c:manualLayout>
              </c:layout>
              <c:spPr>
                <a:noFill/>
                <a:ln w="25357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997" b="1">
                      <a:effectLst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6769362336858511E-2"/>
                      <c:h val="5.725477259113283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221-4370-822A-C5C5E838DD46}"/>
                </c:ext>
              </c:extLst>
            </c:dLbl>
            <c:dLbl>
              <c:idx val="1"/>
              <c:layout>
                <c:manualLayout>
                  <c:x val="6.6339566929133856E-2"/>
                  <c:y val="4.1111304987970436E-2"/>
                </c:manualLayout>
              </c:layout>
              <c:spPr>
                <a:noFill/>
                <a:ln w="25357">
                  <a:noFill/>
                </a:ln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997" b="1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2041666666666666E-2"/>
                      <c:h val="6.71904527255635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221-4370-822A-C5C5E838DD46}"/>
                </c:ext>
              </c:extLst>
            </c:dLbl>
            <c:dLbl>
              <c:idx val="2"/>
              <c:layout>
                <c:manualLayout>
                  <c:x val="3.7536745406824147E-2"/>
                  <c:y val="0.13766885330045633"/>
                </c:manualLayout>
              </c:layout>
              <c:spPr>
                <a:noFill/>
                <a:ln w="25357">
                  <a:noFill/>
                </a:ln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997" b="1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875E-2"/>
                      <c:h val="0.1058384316229064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8221-4370-822A-C5C5E838DD46}"/>
                </c:ext>
              </c:extLst>
            </c:dLbl>
            <c:dLbl>
              <c:idx val="3"/>
              <c:layout>
                <c:manualLayout>
                  <c:x val="-1.6804079177602852E-2"/>
                  <c:y val="7.5853436736211853E-3"/>
                </c:manualLayout>
              </c:layout>
              <c:spPr>
                <a:noFill/>
                <a:ln w="25357">
                  <a:noFill/>
                </a:ln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997" b="1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009722222222221"/>
                      <c:h val="8.134745761632505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221-4370-822A-C5C5E838DD46}"/>
                </c:ext>
              </c:extLst>
            </c:dLbl>
            <c:dLbl>
              <c:idx val="4"/>
              <c:layout>
                <c:manualLayout>
                  <c:x val="-0.12573304899387583"/>
                  <c:y val="1.8093221796117644E-2"/>
                </c:manualLayout>
              </c:layout>
              <c:spPr>
                <a:noFill/>
                <a:ln w="25357"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997" b="1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991666666666666"/>
                      <c:h val="0.140929142111879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8221-4370-822A-C5C5E838DD46}"/>
                </c:ext>
              </c:extLst>
            </c:dLbl>
            <c:dLbl>
              <c:idx val="5"/>
              <c:layout>
                <c:manualLayout>
                  <c:x val="-0.10871325459317585"/>
                  <c:y val="-0.1860742355909515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221-4370-822A-C5C5E838DD46}"/>
                </c:ext>
              </c:extLst>
            </c:dLbl>
            <c:dLbl>
              <c:idx val="6"/>
              <c:layout>
                <c:manualLayout>
                  <c:x val="4.0591972878390177E-2"/>
                  <c:y val="9.199559574042619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EE9E-4BB7-96DC-BE4D0335638F}"/>
                </c:ext>
              </c:extLst>
            </c:dLbl>
            <c:dLbl>
              <c:idx val="7"/>
              <c:layout>
                <c:manualLayout>
                  <c:x val="-1.7455708661417348E-2"/>
                  <c:y val="6.1586797537792191E-2"/>
                </c:manualLayout>
              </c:layout>
              <c:spPr>
                <a:noFill/>
                <a:ln w="25357">
                  <a:noFill/>
                </a:ln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997" b="1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3819444444444443E-2"/>
                      <c:h val="0.103778516643869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4052-4103-8A00-39B6948ACF6D}"/>
                </c:ext>
              </c:extLst>
            </c:dLbl>
            <c:dLbl>
              <c:idx val="8"/>
              <c:layout>
                <c:manualLayout>
                  <c:x val="-0.10442328302712162"/>
                  <c:y val="5.586751914113076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44F8-492C-B3A1-356E1DAEEE32}"/>
                </c:ext>
              </c:extLst>
            </c:dLbl>
            <c:spPr>
              <a:noFill/>
              <a:ln w="25357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997" b="1"/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доходы от арендной платы за земельные участки - 10 274 595,07 рублей</c:v>
                </c:pt>
                <c:pt idx="1">
                  <c:v>доходы от арендной платы за имущество - 2 668 973,92 рублей</c:v>
                </c:pt>
                <c:pt idx="2">
                  <c:v>прочие доходы от использования имущества - 8 251 299,37 рублей</c:v>
                </c:pt>
                <c:pt idx="3">
                  <c:v>прочие доходы за размещение и эксплуатацию НТО - 1 179 388,05 рублей</c:v>
                </c:pt>
                <c:pt idx="4">
                  <c:v>доходы за негативное воздействие на окружающую среду - 7 790 155,73 рублей</c:v>
                </c:pt>
                <c:pt idx="5">
                  <c:v>доходы от реализации имущества - 7 447 163,4 рублей</c:v>
                </c:pt>
                <c:pt idx="6">
                  <c:v>доходы от продажи земли - 1 115 203,26 рублей</c:v>
                </c:pt>
                <c:pt idx="7">
                  <c:v>прочие неналоговые доходы - 153 948,74 рублей</c:v>
                </c:pt>
                <c:pt idx="8">
                  <c:v>штрафы, санкции - 91 416,85 рублей</c:v>
                </c:pt>
              </c:strCache>
            </c:strRef>
          </c:cat>
          <c:val>
            <c:numRef>
              <c:f>Лист1!$B$2:$B$10</c:f>
              <c:numCache>
                <c:formatCode>0.0%</c:formatCode>
                <c:ptCount val="9"/>
                <c:pt idx="0">
                  <c:v>0.26400000000000001</c:v>
                </c:pt>
                <c:pt idx="1">
                  <c:v>6.8000000000000005E-2</c:v>
                </c:pt>
                <c:pt idx="2">
                  <c:v>0.21199999999999999</c:v>
                </c:pt>
                <c:pt idx="3">
                  <c:v>0.03</c:v>
                </c:pt>
                <c:pt idx="4">
                  <c:v>0.2</c:v>
                </c:pt>
                <c:pt idx="5">
                  <c:v>0.191</c:v>
                </c:pt>
                <c:pt idx="6">
                  <c:v>2.9000000000000001E-2</c:v>
                </c:pt>
                <c:pt idx="7">
                  <c:v>4.0000000000000001E-3</c:v>
                </c:pt>
                <c:pt idx="8">
                  <c:v>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221-4370-822A-C5C5E838DD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57">
          <a:noFill/>
        </a:ln>
      </c:spPr>
    </c:plotArea>
    <c:legend>
      <c:legendPos val="r"/>
      <c:layout>
        <c:manualLayout>
          <c:xMode val="edge"/>
          <c:yMode val="edge"/>
          <c:x val="0.55557020997375328"/>
          <c:y val="0"/>
          <c:w val="0.44442979002624672"/>
          <c:h val="0.98180281704491756"/>
        </c:manualLayout>
      </c:layout>
      <c:overlay val="0"/>
      <c:txPr>
        <a:bodyPr/>
        <a:lstStyle/>
        <a:p>
          <a:pPr>
            <a:defRPr sz="1500" b="1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797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420924782101352"/>
          <c:y val="5.8574511868857197E-2"/>
          <c:w val="0.72579072616214635"/>
          <c:h val="0.719440396088846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elete val="1"/>
          </c:dLbls>
          <c:cat>
            <c:strRef>
              <c:f>Лист1!$A$2:$A$5</c:f>
              <c:strCache>
                <c:ptCount val="4"/>
                <c:pt idx="0">
                  <c:v>Прочие доходы от использования имущества</c:v>
                </c:pt>
                <c:pt idx="1">
                  <c:v>прочие доходы за размещение и эксплуатацию НТО </c:v>
                </c:pt>
                <c:pt idx="2">
                  <c:v>Доходы от продажи земли</c:v>
                </c:pt>
                <c:pt idx="3">
                  <c:v>Плата за негативное воздействие на окружающую среду 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7909231.5999999996</c:v>
                </c:pt>
                <c:pt idx="1">
                  <c:v>1297145.3400000001</c:v>
                </c:pt>
                <c:pt idx="2">
                  <c:v>3005432.47</c:v>
                </c:pt>
                <c:pt idx="3" formatCode="General">
                  <c:v>9210635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C3-4E99-8A39-1D6709293AE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elete val="1"/>
          </c:dLbls>
          <c:cat>
            <c:strRef>
              <c:f>Лист1!$A$2:$A$5</c:f>
              <c:strCache>
                <c:ptCount val="4"/>
                <c:pt idx="0">
                  <c:v>Прочие доходы от использования имущества</c:v>
                </c:pt>
                <c:pt idx="1">
                  <c:v>прочие доходы за размещение и эксплуатацию НТО </c:v>
                </c:pt>
                <c:pt idx="2">
                  <c:v>Доходы от продажи земли</c:v>
                </c:pt>
                <c:pt idx="3">
                  <c:v>Плата за негативное воздействие на окружающую среду </c:v>
                </c:pt>
              </c:strCache>
            </c:str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8251299.3700000001</c:v>
                </c:pt>
                <c:pt idx="1">
                  <c:v>1179388.05</c:v>
                </c:pt>
                <c:pt idx="2">
                  <c:v>1115203.26</c:v>
                </c:pt>
                <c:pt idx="3" formatCode="General">
                  <c:v>7790155.7300000004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AD-4158-992E-424E8514DBA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4"/>
        <c:overlap val="-9"/>
        <c:axId val="293182800"/>
        <c:axId val="293176136"/>
      </c:barChart>
      <c:catAx>
        <c:axId val="293182800"/>
        <c:scaling>
          <c:orientation val="minMax"/>
        </c:scaling>
        <c:delete val="0"/>
        <c:axPos val="l"/>
        <c:numFmt formatCode="\О\с\н\о\в\н\о\й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176136"/>
        <c:crosses val="autoZero"/>
        <c:auto val="1"/>
        <c:lblAlgn val="ctr"/>
        <c:lblOffset val="100"/>
        <c:noMultiLvlLbl val="0"/>
      </c:catAx>
      <c:valAx>
        <c:axId val="29317613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293182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1958797073721372"/>
          <c:y val="0.9165656331741916"/>
          <c:w val="0.38041202926278628"/>
          <c:h val="7.8247402280344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506960836308765"/>
          <c:y val="5.3424235471788331E-2"/>
          <c:w val="0.57087051070409489"/>
          <c:h val="0.7207928203045542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1FE-495D-82A8-AAD3D5F88AD7}"/>
              </c:ext>
            </c:extLst>
          </c:dPt>
          <c:cat>
            <c:strRef>
              <c:f>Лист1!$A$2:$A$4</c:f>
              <c:strCache>
                <c:ptCount val="3"/>
                <c:pt idx="0">
                  <c:v>Аредная плата за земли</c:v>
                </c:pt>
                <c:pt idx="1">
                  <c:v>Доходы от сдачи в аренду имущества</c:v>
                </c:pt>
                <c:pt idx="2">
                  <c:v>Доходы от реализации имущества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9409543.6199999992</c:v>
                </c:pt>
                <c:pt idx="1">
                  <c:v>3148723.3</c:v>
                </c:pt>
                <c:pt idx="2">
                  <c:v>1312206.4099999999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FE-495D-82A8-AAD3D5F88AD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Аредная плата за земли</c:v>
                </c:pt>
                <c:pt idx="1">
                  <c:v>Доходы от сдачи в аренду имущества</c:v>
                </c:pt>
                <c:pt idx="2">
                  <c:v>Доходы от реализации имущества</c:v>
                </c:pt>
              </c:strCache>
            </c:strRef>
          </c:cat>
          <c:val>
            <c:numRef>
              <c:f>Лист1!$C$2:$C$4</c:f>
              <c:numCache>
                <c:formatCode>#,##0.00</c:formatCode>
                <c:ptCount val="3"/>
                <c:pt idx="0">
                  <c:v>10274595.07</c:v>
                </c:pt>
                <c:pt idx="1">
                  <c:v>2668973.92</c:v>
                </c:pt>
                <c:pt idx="2">
                  <c:v>7447163.4000000004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2FA-4077-BF21-1F25F4F8B3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93179272"/>
        <c:axId val="293177312"/>
      </c:barChart>
      <c:catAx>
        <c:axId val="2931792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177312"/>
        <c:crosses val="autoZero"/>
        <c:auto val="1"/>
        <c:lblAlgn val="ctr"/>
        <c:lblOffset val="100"/>
        <c:noMultiLvlLbl val="0"/>
      </c:catAx>
      <c:valAx>
        <c:axId val="29317731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293179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1ADF21-D0AB-4237-845C-26BC6175D43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947E45-83B0-413C-AE59-0C4F618C83FC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600" dirty="0" smtClean="0">
              <a:solidFill>
                <a:srgbClr val="002060"/>
              </a:solidFill>
            </a:rPr>
            <a:t>Налоговые доходы</a:t>
          </a:r>
          <a:endParaRPr lang="ru-RU" sz="1600" dirty="0">
            <a:solidFill>
              <a:srgbClr val="002060"/>
            </a:solidFill>
          </a:endParaRPr>
        </a:p>
      </dgm:t>
    </dgm:pt>
    <dgm:pt modelId="{782E2A54-BC1E-4CB7-B10A-97330B0A715B}" type="parTrans" cxnId="{D5063652-9E21-4446-81F5-8204ED50ABA7}">
      <dgm:prSet/>
      <dgm:spPr/>
      <dgm:t>
        <a:bodyPr/>
        <a:lstStyle/>
        <a:p>
          <a:endParaRPr lang="ru-RU"/>
        </a:p>
      </dgm:t>
    </dgm:pt>
    <dgm:pt modelId="{20643315-350E-4A73-B41F-2E57642D8680}" type="sibTrans" cxnId="{D5063652-9E21-4446-81F5-8204ED50ABA7}">
      <dgm:prSet/>
      <dgm:spPr/>
      <dgm:t>
        <a:bodyPr/>
        <a:lstStyle/>
        <a:p>
          <a:endParaRPr lang="ru-RU"/>
        </a:p>
      </dgm:t>
    </dgm:pt>
    <dgm:pt modelId="{E8C93953-5041-41C4-99C4-A49E29EE23EE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600" dirty="0" smtClean="0"/>
            <a:t>Налог на доходы физических лиц</a:t>
          </a:r>
          <a:endParaRPr lang="ru-RU" sz="1600" dirty="0"/>
        </a:p>
      </dgm:t>
    </dgm:pt>
    <dgm:pt modelId="{8AC930E4-E593-4F0A-9DA9-A358FBC29949}" type="parTrans" cxnId="{A16AAABB-4543-498B-847C-3CF2A65410E2}">
      <dgm:prSet/>
      <dgm:spPr/>
      <dgm:t>
        <a:bodyPr/>
        <a:lstStyle/>
        <a:p>
          <a:endParaRPr lang="ru-RU"/>
        </a:p>
      </dgm:t>
    </dgm:pt>
    <dgm:pt modelId="{E2B30078-A948-44B8-A342-425391B87E72}" type="sibTrans" cxnId="{A16AAABB-4543-498B-847C-3CF2A65410E2}">
      <dgm:prSet/>
      <dgm:spPr/>
      <dgm:t>
        <a:bodyPr/>
        <a:lstStyle/>
        <a:p>
          <a:endParaRPr lang="ru-RU"/>
        </a:p>
      </dgm:t>
    </dgm:pt>
    <dgm:pt modelId="{B4F2A58F-158E-44A0-90EC-FA1957A270B5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600" dirty="0" smtClean="0">
              <a:solidFill>
                <a:srgbClr val="002060"/>
              </a:solidFill>
            </a:rPr>
            <a:t>Неналоговые доходы</a:t>
          </a:r>
          <a:endParaRPr lang="ru-RU" sz="1600" dirty="0">
            <a:solidFill>
              <a:srgbClr val="002060"/>
            </a:solidFill>
          </a:endParaRPr>
        </a:p>
      </dgm:t>
    </dgm:pt>
    <dgm:pt modelId="{49F6E303-1947-4EA5-9B4D-53EA7DDD924D}" type="parTrans" cxnId="{1B2CDB6D-CADA-497D-A929-3F9B00944999}">
      <dgm:prSet/>
      <dgm:spPr/>
      <dgm:t>
        <a:bodyPr/>
        <a:lstStyle/>
        <a:p>
          <a:endParaRPr lang="ru-RU"/>
        </a:p>
      </dgm:t>
    </dgm:pt>
    <dgm:pt modelId="{820CB41D-7867-45C8-9CAD-22464755F83D}" type="sibTrans" cxnId="{1B2CDB6D-CADA-497D-A929-3F9B00944999}">
      <dgm:prSet/>
      <dgm:spPr/>
      <dgm:t>
        <a:bodyPr/>
        <a:lstStyle/>
        <a:p>
          <a:endParaRPr lang="ru-RU"/>
        </a:p>
      </dgm:t>
    </dgm:pt>
    <dgm:pt modelId="{F12099E5-36DC-422D-B774-E67B07770A02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Арендная плата за земельные участки</a:t>
          </a:r>
          <a:endParaRPr lang="ru-RU" sz="1400" dirty="0"/>
        </a:p>
      </dgm:t>
    </dgm:pt>
    <dgm:pt modelId="{09042D6D-18A5-43C7-A477-50C7A47D3590}" type="parTrans" cxnId="{D4E16D47-F433-4D44-A5EA-C77BEE669706}">
      <dgm:prSet/>
      <dgm:spPr/>
      <dgm:t>
        <a:bodyPr/>
        <a:lstStyle/>
        <a:p>
          <a:endParaRPr lang="ru-RU"/>
        </a:p>
      </dgm:t>
    </dgm:pt>
    <dgm:pt modelId="{D8FAEC56-26E3-434E-B72C-09F09124C936}" type="sibTrans" cxnId="{D4E16D47-F433-4D44-A5EA-C77BEE669706}">
      <dgm:prSet/>
      <dgm:spPr/>
      <dgm:t>
        <a:bodyPr/>
        <a:lstStyle/>
        <a:p>
          <a:endParaRPr lang="ru-RU"/>
        </a:p>
      </dgm:t>
    </dgm:pt>
    <dgm:pt modelId="{4740B546-2AF9-4179-813F-9C82373FA306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600" dirty="0" smtClean="0">
              <a:solidFill>
                <a:srgbClr val="002060"/>
              </a:solidFill>
            </a:rPr>
            <a:t>Безвозмездные поступления</a:t>
          </a:r>
          <a:endParaRPr lang="ru-RU" sz="1600" dirty="0">
            <a:solidFill>
              <a:srgbClr val="002060"/>
            </a:solidFill>
          </a:endParaRPr>
        </a:p>
      </dgm:t>
    </dgm:pt>
    <dgm:pt modelId="{605773AE-D550-47B5-ABB1-E6555A54FB81}" type="parTrans" cxnId="{6FC5945A-DE41-4349-8B48-02762B967A56}">
      <dgm:prSet/>
      <dgm:spPr/>
      <dgm:t>
        <a:bodyPr/>
        <a:lstStyle/>
        <a:p>
          <a:endParaRPr lang="ru-RU"/>
        </a:p>
      </dgm:t>
    </dgm:pt>
    <dgm:pt modelId="{9684C6BE-38EB-4594-BA6C-48F85ABD3B96}" type="sibTrans" cxnId="{6FC5945A-DE41-4349-8B48-02762B967A56}">
      <dgm:prSet/>
      <dgm:spPr/>
      <dgm:t>
        <a:bodyPr/>
        <a:lstStyle/>
        <a:p>
          <a:endParaRPr lang="ru-RU"/>
        </a:p>
      </dgm:t>
    </dgm:pt>
    <dgm:pt modelId="{07C04560-D559-4D1B-9148-FE9B9EFDD294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Дотации</a:t>
          </a:r>
          <a:endParaRPr lang="ru-RU" sz="1400" dirty="0"/>
        </a:p>
      </dgm:t>
    </dgm:pt>
    <dgm:pt modelId="{53C6E241-BAB3-4419-9F08-BF10F7F1728D}" type="parTrans" cxnId="{7B577CA5-EB14-4523-9903-50A8DEE134BF}">
      <dgm:prSet/>
      <dgm:spPr/>
      <dgm:t>
        <a:bodyPr/>
        <a:lstStyle/>
        <a:p>
          <a:endParaRPr lang="ru-RU"/>
        </a:p>
      </dgm:t>
    </dgm:pt>
    <dgm:pt modelId="{1FB32BE0-A65D-40A9-A647-4665A4D32E98}" type="sibTrans" cxnId="{7B577CA5-EB14-4523-9903-50A8DEE134BF}">
      <dgm:prSet/>
      <dgm:spPr/>
      <dgm:t>
        <a:bodyPr/>
        <a:lstStyle/>
        <a:p>
          <a:endParaRPr lang="ru-RU"/>
        </a:p>
      </dgm:t>
    </dgm:pt>
    <dgm:pt modelId="{87456BD9-2C89-4C50-AE02-E88B58718B7D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600" dirty="0" smtClean="0"/>
            <a:t>Единый сельскохозяйственный налог</a:t>
          </a:r>
          <a:endParaRPr lang="ru-RU" sz="1600" dirty="0"/>
        </a:p>
      </dgm:t>
    </dgm:pt>
    <dgm:pt modelId="{23C92F03-DC2D-4DC2-817F-445B18CDAB69}" type="parTrans" cxnId="{AB2AC4A1-86D8-47EE-B7DE-38F620C38143}">
      <dgm:prSet/>
      <dgm:spPr/>
      <dgm:t>
        <a:bodyPr/>
        <a:lstStyle/>
        <a:p>
          <a:endParaRPr lang="ru-RU"/>
        </a:p>
      </dgm:t>
    </dgm:pt>
    <dgm:pt modelId="{82D43EF1-CBA6-4CD5-85E1-8CA4EA014722}" type="sibTrans" cxnId="{AB2AC4A1-86D8-47EE-B7DE-38F620C38143}">
      <dgm:prSet/>
      <dgm:spPr/>
      <dgm:t>
        <a:bodyPr/>
        <a:lstStyle/>
        <a:p>
          <a:endParaRPr lang="ru-RU"/>
        </a:p>
      </dgm:t>
    </dgm:pt>
    <dgm:pt modelId="{9796168D-5D3A-4625-8339-66C1CE3FB863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600" dirty="0" smtClean="0"/>
            <a:t>Земельный налог</a:t>
          </a:r>
          <a:endParaRPr lang="ru-RU" sz="1600" dirty="0"/>
        </a:p>
      </dgm:t>
    </dgm:pt>
    <dgm:pt modelId="{8E79ED69-9172-4814-80E2-3560AF27060C}" type="parTrans" cxnId="{FE6C8143-6808-40A9-B6AE-D238B646BFBB}">
      <dgm:prSet/>
      <dgm:spPr/>
      <dgm:t>
        <a:bodyPr/>
        <a:lstStyle/>
        <a:p>
          <a:endParaRPr lang="ru-RU"/>
        </a:p>
      </dgm:t>
    </dgm:pt>
    <dgm:pt modelId="{5E425CE6-08EF-4D8A-927D-8FE5DEC15C79}" type="sibTrans" cxnId="{FE6C8143-6808-40A9-B6AE-D238B646BFBB}">
      <dgm:prSet/>
      <dgm:spPr/>
      <dgm:t>
        <a:bodyPr/>
        <a:lstStyle/>
        <a:p>
          <a:endParaRPr lang="ru-RU"/>
        </a:p>
      </dgm:t>
    </dgm:pt>
    <dgm:pt modelId="{47059D3C-9EBA-444C-A596-8F34331D749B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600" dirty="0" smtClean="0"/>
            <a:t>Налог на имущество физических лиц</a:t>
          </a:r>
          <a:endParaRPr lang="ru-RU" sz="1600" dirty="0"/>
        </a:p>
      </dgm:t>
    </dgm:pt>
    <dgm:pt modelId="{CDB4016A-079D-4700-94E0-F61F20A38A72}" type="parTrans" cxnId="{250CD210-C232-4B09-9EEC-02FF9E79871E}">
      <dgm:prSet/>
      <dgm:spPr/>
      <dgm:t>
        <a:bodyPr/>
        <a:lstStyle/>
        <a:p>
          <a:endParaRPr lang="ru-RU"/>
        </a:p>
      </dgm:t>
    </dgm:pt>
    <dgm:pt modelId="{98265594-97CA-4077-9D5A-311DB1D450CE}" type="sibTrans" cxnId="{250CD210-C232-4B09-9EEC-02FF9E79871E}">
      <dgm:prSet/>
      <dgm:spPr/>
      <dgm:t>
        <a:bodyPr/>
        <a:lstStyle/>
        <a:p>
          <a:endParaRPr lang="ru-RU"/>
        </a:p>
      </dgm:t>
    </dgm:pt>
    <dgm:pt modelId="{670BEEEB-129A-4B3A-852F-891A441D6697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600" dirty="0" smtClean="0"/>
            <a:t>Акцизы на нефтепродукты</a:t>
          </a:r>
          <a:endParaRPr lang="ru-RU" sz="1600" dirty="0"/>
        </a:p>
      </dgm:t>
    </dgm:pt>
    <dgm:pt modelId="{C4C20B02-A6AE-4C47-9AF0-5E62CAFD0A52}" type="parTrans" cxnId="{D8D08030-329E-494D-84D6-558A8041E5FA}">
      <dgm:prSet/>
      <dgm:spPr/>
      <dgm:t>
        <a:bodyPr/>
        <a:lstStyle/>
        <a:p>
          <a:endParaRPr lang="ru-RU"/>
        </a:p>
      </dgm:t>
    </dgm:pt>
    <dgm:pt modelId="{1EF8735C-9171-4DB8-9CAB-0CDB706967EC}" type="sibTrans" cxnId="{D8D08030-329E-494D-84D6-558A8041E5FA}">
      <dgm:prSet/>
      <dgm:spPr/>
      <dgm:t>
        <a:bodyPr/>
        <a:lstStyle/>
        <a:p>
          <a:endParaRPr lang="ru-RU"/>
        </a:p>
      </dgm:t>
    </dgm:pt>
    <dgm:pt modelId="{5FCEB233-B6E4-4069-8599-68EFE81ACAFD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Арендная плата за муниципальное имущество</a:t>
          </a:r>
          <a:endParaRPr lang="ru-RU" sz="1400" dirty="0"/>
        </a:p>
      </dgm:t>
    </dgm:pt>
    <dgm:pt modelId="{B280312A-9ABD-4C1E-9AEC-B1951828ABB9}" type="parTrans" cxnId="{BDB9ACE6-7220-4749-92CE-1008FABBCA79}">
      <dgm:prSet/>
      <dgm:spPr/>
      <dgm:t>
        <a:bodyPr/>
        <a:lstStyle/>
        <a:p>
          <a:endParaRPr lang="ru-RU"/>
        </a:p>
      </dgm:t>
    </dgm:pt>
    <dgm:pt modelId="{13189606-986D-43FF-97CC-491DDEC8FA3D}" type="sibTrans" cxnId="{BDB9ACE6-7220-4749-92CE-1008FABBCA79}">
      <dgm:prSet/>
      <dgm:spPr/>
      <dgm:t>
        <a:bodyPr/>
        <a:lstStyle/>
        <a:p>
          <a:endParaRPr lang="ru-RU"/>
        </a:p>
      </dgm:t>
    </dgm:pt>
    <dgm:pt modelId="{0D1C0124-7399-49B2-97FA-C8F91D976FE6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Плата за пользование жилыми помещениями</a:t>
          </a:r>
          <a:endParaRPr lang="ru-RU" sz="1400" dirty="0"/>
        </a:p>
      </dgm:t>
    </dgm:pt>
    <dgm:pt modelId="{11B58479-3940-49B6-83EB-E9127B6F3ED0}" type="parTrans" cxnId="{AF6F17A7-0F82-4CB2-8BA5-7B23E98DDB65}">
      <dgm:prSet/>
      <dgm:spPr/>
      <dgm:t>
        <a:bodyPr/>
        <a:lstStyle/>
        <a:p>
          <a:endParaRPr lang="ru-RU"/>
        </a:p>
      </dgm:t>
    </dgm:pt>
    <dgm:pt modelId="{66860EC9-4DB8-48C3-B8C6-5FA484827027}" type="sibTrans" cxnId="{AF6F17A7-0F82-4CB2-8BA5-7B23E98DDB65}">
      <dgm:prSet/>
      <dgm:spPr/>
      <dgm:t>
        <a:bodyPr/>
        <a:lstStyle/>
        <a:p>
          <a:endParaRPr lang="ru-RU"/>
        </a:p>
      </dgm:t>
    </dgm:pt>
    <dgm:pt modelId="{52F6EA28-D15C-4B6F-88B1-4ECC7CEDCDB1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Плата за размещение и эксплуатацию НТО, установку и эксплуатацию рекламных конструкций</a:t>
          </a:r>
          <a:endParaRPr lang="ru-RU" sz="1400" dirty="0"/>
        </a:p>
      </dgm:t>
    </dgm:pt>
    <dgm:pt modelId="{5DC840B5-436D-4FF7-837A-8D575DC535D0}" type="parTrans" cxnId="{ED64CE09-986E-404A-8382-910D1A19B004}">
      <dgm:prSet/>
      <dgm:spPr/>
      <dgm:t>
        <a:bodyPr/>
        <a:lstStyle/>
        <a:p>
          <a:endParaRPr lang="ru-RU"/>
        </a:p>
      </dgm:t>
    </dgm:pt>
    <dgm:pt modelId="{03112EFE-6159-40D2-931E-733B11C86EEF}" type="sibTrans" cxnId="{ED64CE09-986E-404A-8382-910D1A19B004}">
      <dgm:prSet/>
      <dgm:spPr/>
      <dgm:t>
        <a:bodyPr/>
        <a:lstStyle/>
        <a:p>
          <a:endParaRPr lang="ru-RU"/>
        </a:p>
      </dgm:t>
    </dgm:pt>
    <dgm:pt modelId="{78DB7772-DD7C-495A-84DB-B85B7A91B013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Плата за негативное воздействие на окружающую среду</a:t>
          </a:r>
          <a:endParaRPr lang="ru-RU" sz="1400" dirty="0"/>
        </a:p>
      </dgm:t>
    </dgm:pt>
    <dgm:pt modelId="{4D15DAD9-40F0-45DF-832A-2F99FA9E5277}" type="parTrans" cxnId="{958D82AE-0B3A-455F-8021-BB0B1247386D}">
      <dgm:prSet/>
      <dgm:spPr/>
      <dgm:t>
        <a:bodyPr/>
        <a:lstStyle/>
        <a:p>
          <a:endParaRPr lang="ru-RU"/>
        </a:p>
      </dgm:t>
    </dgm:pt>
    <dgm:pt modelId="{A40215B4-06B7-4D79-9A20-71F3BD3B936D}" type="sibTrans" cxnId="{958D82AE-0B3A-455F-8021-BB0B1247386D}">
      <dgm:prSet/>
      <dgm:spPr/>
      <dgm:t>
        <a:bodyPr/>
        <a:lstStyle/>
        <a:p>
          <a:endParaRPr lang="ru-RU"/>
        </a:p>
      </dgm:t>
    </dgm:pt>
    <dgm:pt modelId="{6D5A706D-21E4-484C-B867-B9B729850304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Доходы от продажи материальных и нематериальных активов</a:t>
          </a:r>
          <a:endParaRPr lang="ru-RU" sz="1400" dirty="0"/>
        </a:p>
      </dgm:t>
    </dgm:pt>
    <dgm:pt modelId="{D539BBDC-5240-45F2-86AB-95B4F6B6B1A8}" type="parTrans" cxnId="{05EDDA89-A6D6-4C74-9E17-8D20EA8026E2}">
      <dgm:prSet/>
      <dgm:spPr/>
      <dgm:t>
        <a:bodyPr/>
        <a:lstStyle/>
        <a:p>
          <a:endParaRPr lang="ru-RU"/>
        </a:p>
      </dgm:t>
    </dgm:pt>
    <dgm:pt modelId="{DB267875-3484-490D-881F-C3AF77B6EDCC}" type="sibTrans" cxnId="{05EDDA89-A6D6-4C74-9E17-8D20EA8026E2}">
      <dgm:prSet/>
      <dgm:spPr/>
      <dgm:t>
        <a:bodyPr/>
        <a:lstStyle/>
        <a:p>
          <a:endParaRPr lang="ru-RU"/>
        </a:p>
      </dgm:t>
    </dgm:pt>
    <dgm:pt modelId="{0553C861-CEF6-4FA4-8EB0-92CCF3E7A56B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Прочие доходы ( в </a:t>
          </a:r>
          <a:r>
            <a:rPr lang="ru-RU" sz="1400" dirty="0" err="1" smtClean="0"/>
            <a:t>т.ч</a:t>
          </a:r>
          <a:r>
            <a:rPr lang="ru-RU" sz="1400" dirty="0" smtClean="0"/>
            <a:t>. штрафы)</a:t>
          </a:r>
          <a:endParaRPr lang="ru-RU" sz="1400" dirty="0"/>
        </a:p>
      </dgm:t>
    </dgm:pt>
    <dgm:pt modelId="{F4F446EB-95E7-4E18-AACF-180AC586C66D}" type="parTrans" cxnId="{712115A2-0DF9-4576-926C-68153CF4B15E}">
      <dgm:prSet/>
      <dgm:spPr/>
      <dgm:t>
        <a:bodyPr/>
        <a:lstStyle/>
        <a:p>
          <a:endParaRPr lang="ru-RU"/>
        </a:p>
      </dgm:t>
    </dgm:pt>
    <dgm:pt modelId="{4EE8B3E4-50F5-402B-B4BB-CC9A7C432610}" type="sibTrans" cxnId="{712115A2-0DF9-4576-926C-68153CF4B15E}">
      <dgm:prSet/>
      <dgm:spPr/>
      <dgm:t>
        <a:bodyPr/>
        <a:lstStyle/>
        <a:p>
          <a:endParaRPr lang="ru-RU"/>
        </a:p>
      </dgm:t>
    </dgm:pt>
    <dgm:pt modelId="{20D20B36-C578-466E-8005-37D6B958867F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Субсидии</a:t>
          </a:r>
          <a:endParaRPr lang="ru-RU" sz="1400" dirty="0"/>
        </a:p>
      </dgm:t>
    </dgm:pt>
    <dgm:pt modelId="{4BB6E1DF-8F67-4E45-B59F-8E154CDFFF91}" type="parTrans" cxnId="{DF154B27-9ADC-43D6-BE9C-C542A505BE03}">
      <dgm:prSet/>
      <dgm:spPr/>
      <dgm:t>
        <a:bodyPr/>
        <a:lstStyle/>
        <a:p>
          <a:endParaRPr lang="ru-RU"/>
        </a:p>
      </dgm:t>
    </dgm:pt>
    <dgm:pt modelId="{12EC0139-92D5-42E0-9EA5-38E0E88A562F}" type="sibTrans" cxnId="{DF154B27-9ADC-43D6-BE9C-C542A505BE03}">
      <dgm:prSet/>
      <dgm:spPr/>
      <dgm:t>
        <a:bodyPr/>
        <a:lstStyle/>
        <a:p>
          <a:endParaRPr lang="ru-RU"/>
        </a:p>
      </dgm:t>
    </dgm:pt>
    <dgm:pt modelId="{3AD7DC75-A0E7-42E5-A113-FF4F759AE29B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Субвенции</a:t>
          </a:r>
          <a:endParaRPr lang="ru-RU" sz="1400" dirty="0"/>
        </a:p>
      </dgm:t>
    </dgm:pt>
    <dgm:pt modelId="{19AAC49A-F78B-4E03-AE43-85D542F846B5}" type="parTrans" cxnId="{CD8F2EE6-5D7A-4182-AF9B-225A75AEDEEF}">
      <dgm:prSet/>
      <dgm:spPr/>
      <dgm:t>
        <a:bodyPr/>
        <a:lstStyle/>
        <a:p>
          <a:endParaRPr lang="ru-RU"/>
        </a:p>
      </dgm:t>
    </dgm:pt>
    <dgm:pt modelId="{90BC5BF4-15EE-43D4-9894-2F1AD1729DD5}" type="sibTrans" cxnId="{CD8F2EE6-5D7A-4182-AF9B-225A75AEDEEF}">
      <dgm:prSet/>
      <dgm:spPr/>
      <dgm:t>
        <a:bodyPr/>
        <a:lstStyle/>
        <a:p>
          <a:endParaRPr lang="ru-RU"/>
        </a:p>
      </dgm:t>
    </dgm:pt>
    <dgm:pt modelId="{4BE9EFF8-494F-4A3F-803A-70473A4D62FD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Иные межбюджетные трансферты</a:t>
          </a:r>
          <a:endParaRPr lang="ru-RU" sz="1400" dirty="0"/>
        </a:p>
      </dgm:t>
    </dgm:pt>
    <dgm:pt modelId="{04C2621E-F982-4563-8094-9DC86E311AE3}" type="parTrans" cxnId="{052F4945-2DC5-4B08-9932-A67C410A93F4}">
      <dgm:prSet/>
      <dgm:spPr/>
      <dgm:t>
        <a:bodyPr/>
        <a:lstStyle/>
        <a:p>
          <a:endParaRPr lang="ru-RU"/>
        </a:p>
      </dgm:t>
    </dgm:pt>
    <dgm:pt modelId="{FF4321A5-7128-48B9-9207-E51D8BB11097}" type="sibTrans" cxnId="{052F4945-2DC5-4B08-9932-A67C410A93F4}">
      <dgm:prSet/>
      <dgm:spPr/>
      <dgm:t>
        <a:bodyPr/>
        <a:lstStyle/>
        <a:p>
          <a:endParaRPr lang="ru-RU"/>
        </a:p>
      </dgm:t>
    </dgm:pt>
    <dgm:pt modelId="{3E3E1AF2-BEA6-4912-BE46-5E3DB658C543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600" dirty="0" smtClean="0"/>
            <a:t>Туристический налог</a:t>
          </a:r>
          <a:endParaRPr lang="ru-RU" sz="1600" dirty="0"/>
        </a:p>
      </dgm:t>
    </dgm:pt>
    <dgm:pt modelId="{DE7CC37C-9030-41ED-9929-90B2C55B4B81}" type="parTrans" cxnId="{C057A944-8701-4BE5-A191-5B714550F291}">
      <dgm:prSet/>
      <dgm:spPr/>
    </dgm:pt>
    <dgm:pt modelId="{B0A720D7-E484-4D24-932E-4C4F0B885B2C}" type="sibTrans" cxnId="{C057A944-8701-4BE5-A191-5B714550F291}">
      <dgm:prSet/>
      <dgm:spPr/>
    </dgm:pt>
    <dgm:pt modelId="{E42C9C88-0C95-44A3-A869-A75F7CF05A5D}" type="pres">
      <dgm:prSet presAssocID="{AF1ADF21-D0AB-4237-845C-26BC6175D43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84F0E88-3E77-4D8F-9445-58C1DDE74055}" type="pres">
      <dgm:prSet presAssocID="{10947E45-83B0-413C-AE59-0C4F618C83FC}" presName="composite" presStyleCnt="0"/>
      <dgm:spPr/>
    </dgm:pt>
    <dgm:pt modelId="{FE406019-6599-44E0-82ED-13D2C6661461}" type="pres">
      <dgm:prSet presAssocID="{10947E45-83B0-413C-AE59-0C4F618C83FC}" presName="parTx" presStyleLbl="alignNode1" presStyleIdx="0" presStyleCnt="3" custLinFactY="-100000" custLinFactNeighborX="1190" custLinFactNeighborY="-1256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C1E5B4-B8DF-4BF4-AA5C-BF77D40D441D}" type="pres">
      <dgm:prSet presAssocID="{10947E45-83B0-413C-AE59-0C4F618C83FC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E743E3-4907-4772-9424-E998C6468333}" type="pres">
      <dgm:prSet presAssocID="{20643315-350E-4A73-B41F-2E57642D8680}" presName="space" presStyleCnt="0"/>
      <dgm:spPr/>
    </dgm:pt>
    <dgm:pt modelId="{5FC9A117-BC0B-4530-A312-7806C430671C}" type="pres">
      <dgm:prSet presAssocID="{B4F2A58F-158E-44A0-90EC-FA1957A270B5}" presName="composite" presStyleCnt="0"/>
      <dgm:spPr/>
    </dgm:pt>
    <dgm:pt modelId="{B91F5F3E-477B-46EB-B4C1-7EA346C10338}" type="pres">
      <dgm:prSet presAssocID="{B4F2A58F-158E-44A0-90EC-FA1957A270B5}" presName="parTx" presStyleLbl="alignNode1" presStyleIdx="1" presStyleCnt="3" custScaleY="100000" custLinFactY="-100000" custLinFactNeighborX="-1413" custLinFactNeighborY="-1208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6270FA-7B94-4345-AFEB-9F81A42B0640}" type="pres">
      <dgm:prSet presAssocID="{B4F2A58F-158E-44A0-90EC-FA1957A270B5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3C6148-7CA3-4152-A287-9B62CFC3645D}" type="pres">
      <dgm:prSet presAssocID="{820CB41D-7867-45C8-9CAD-22464755F83D}" presName="space" presStyleCnt="0"/>
      <dgm:spPr/>
    </dgm:pt>
    <dgm:pt modelId="{EBBF841B-713D-4875-A1C4-3BF6CC00A6E6}" type="pres">
      <dgm:prSet presAssocID="{4740B546-2AF9-4179-813F-9C82373FA306}" presName="composite" presStyleCnt="0"/>
      <dgm:spPr/>
    </dgm:pt>
    <dgm:pt modelId="{ACF25AA3-2C9C-46B9-9AD9-E1489BE98D07}" type="pres">
      <dgm:prSet presAssocID="{4740B546-2AF9-4179-813F-9C82373FA306}" presName="parTx" presStyleLbl="alignNode1" presStyleIdx="2" presStyleCnt="3" custLinFactY="-100000" custLinFactNeighborX="1900" custLinFactNeighborY="-1256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A1167C-E847-412D-B582-F676F2F579E7}" type="pres">
      <dgm:prSet presAssocID="{4740B546-2AF9-4179-813F-9C82373FA306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94562B-7066-4EBD-9E08-E01A8C03802F}" type="presOf" srcId="{52F6EA28-D15C-4B6F-88B1-4ECC7CEDCDB1}" destId="{E46270FA-7B94-4345-AFEB-9F81A42B0640}" srcOrd="0" destOrd="3" presId="urn:microsoft.com/office/officeart/2005/8/layout/hList1"/>
    <dgm:cxn modelId="{DF154B27-9ADC-43D6-BE9C-C542A505BE03}" srcId="{4740B546-2AF9-4179-813F-9C82373FA306}" destId="{20D20B36-C578-466E-8005-37D6B958867F}" srcOrd="1" destOrd="0" parTransId="{4BB6E1DF-8F67-4E45-B59F-8E154CDFFF91}" sibTransId="{12EC0139-92D5-42E0-9EA5-38E0E88A562F}"/>
    <dgm:cxn modelId="{CFA47BFA-4E71-4BF0-A891-B6ACA875116F}" type="presOf" srcId="{47059D3C-9EBA-444C-A596-8F34331D749B}" destId="{83C1E5B4-B8DF-4BF4-AA5C-BF77D40D441D}" srcOrd="0" destOrd="3" presId="urn:microsoft.com/office/officeart/2005/8/layout/hList1"/>
    <dgm:cxn modelId="{05EDDA89-A6D6-4C74-9E17-8D20EA8026E2}" srcId="{B4F2A58F-158E-44A0-90EC-FA1957A270B5}" destId="{6D5A706D-21E4-484C-B867-B9B729850304}" srcOrd="5" destOrd="0" parTransId="{D539BBDC-5240-45F2-86AB-95B4F6B6B1A8}" sibTransId="{DB267875-3484-490D-881F-C3AF77B6EDCC}"/>
    <dgm:cxn modelId="{1B2CDB6D-CADA-497D-A929-3F9B00944999}" srcId="{AF1ADF21-D0AB-4237-845C-26BC6175D43E}" destId="{B4F2A58F-158E-44A0-90EC-FA1957A270B5}" srcOrd="1" destOrd="0" parTransId="{49F6E303-1947-4EA5-9B4D-53EA7DDD924D}" sibTransId="{820CB41D-7867-45C8-9CAD-22464755F83D}"/>
    <dgm:cxn modelId="{D5063652-9E21-4446-81F5-8204ED50ABA7}" srcId="{AF1ADF21-D0AB-4237-845C-26BC6175D43E}" destId="{10947E45-83B0-413C-AE59-0C4F618C83FC}" srcOrd="0" destOrd="0" parTransId="{782E2A54-BC1E-4CB7-B10A-97330B0A715B}" sibTransId="{20643315-350E-4A73-B41F-2E57642D8680}"/>
    <dgm:cxn modelId="{FE6C8143-6808-40A9-B6AE-D238B646BFBB}" srcId="{10947E45-83B0-413C-AE59-0C4F618C83FC}" destId="{9796168D-5D3A-4625-8339-66C1CE3FB863}" srcOrd="2" destOrd="0" parTransId="{8E79ED69-9172-4814-80E2-3560AF27060C}" sibTransId="{5E425CE6-08EF-4D8A-927D-8FE5DEC15C79}"/>
    <dgm:cxn modelId="{03C0FB28-2B5D-495E-B513-5073EA270725}" type="presOf" srcId="{9796168D-5D3A-4625-8339-66C1CE3FB863}" destId="{83C1E5B4-B8DF-4BF4-AA5C-BF77D40D441D}" srcOrd="0" destOrd="2" presId="urn:microsoft.com/office/officeart/2005/8/layout/hList1"/>
    <dgm:cxn modelId="{250CD210-C232-4B09-9EEC-02FF9E79871E}" srcId="{10947E45-83B0-413C-AE59-0C4F618C83FC}" destId="{47059D3C-9EBA-444C-A596-8F34331D749B}" srcOrd="3" destOrd="0" parTransId="{CDB4016A-079D-4700-94E0-F61F20A38A72}" sibTransId="{98265594-97CA-4077-9D5A-311DB1D450CE}"/>
    <dgm:cxn modelId="{2B54C3F3-F78C-4E17-9C04-1BA59D73603F}" type="presOf" srcId="{4740B546-2AF9-4179-813F-9C82373FA306}" destId="{ACF25AA3-2C9C-46B9-9AD9-E1489BE98D07}" srcOrd="0" destOrd="0" presId="urn:microsoft.com/office/officeart/2005/8/layout/hList1"/>
    <dgm:cxn modelId="{052F4945-2DC5-4B08-9932-A67C410A93F4}" srcId="{4740B546-2AF9-4179-813F-9C82373FA306}" destId="{4BE9EFF8-494F-4A3F-803A-70473A4D62FD}" srcOrd="3" destOrd="0" parTransId="{04C2621E-F982-4563-8094-9DC86E311AE3}" sibTransId="{FF4321A5-7128-48B9-9207-E51D8BB11097}"/>
    <dgm:cxn modelId="{27F988FA-8C87-469D-90D8-D76949888501}" type="presOf" srcId="{5FCEB233-B6E4-4069-8599-68EFE81ACAFD}" destId="{E46270FA-7B94-4345-AFEB-9F81A42B0640}" srcOrd="0" destOrd="1" presId="urn:microsoft.com/office/officeart/2005/8/layout/hList1"/>
    <dgm:cxn modelId="{89889139-63FD-4572-87A6-58DAAABA8A17}" type="presOf" srcId="{3E3E1AF2-BEA6-4912-BE46-5E3DB658C543}" destId="{83C1E5B4-B8DF-4BF4-AA5C-BF77D40D441D}" srcOrd="0" destOrd="5" presId="urn:microsoft.com/office/officeart/2005/8/layout/hList1"/>
    <dgm:cxn modelId="{6C350159-B329-4C2C-BE65-BAC3D83537BF}" type="presOf" srcId="{E8C93953-5041-41C4-99C4-A49E29EE23EE}" destId="{83C1E5B4-B8DF-4BF4-AA5C-BF77D40D441D}" srcOrd="0" destOrd="0" presId="urn:microsoft.com/office/officeart/2005/8/layout/hList1"/>
    <dgm:cxn modelId="{220035F8-17AC-4020-8D62-16D8A528F826}" type="presOf" srcId="{0553C861-CEF6-4FA4-8EB0-92CCF3E7A56B}" destId="{E46270FA-7B94-4345-AFEB-9F81A42B0640}" srcOrd="0" destOrd="6" presId="urn:microsoft.com/office/officeart/2005/8/layout/hList1"/>
    <dgm:cxn modelId="{CBDB6EC1-9FD0-4696-B69D-8D2108DCAF23}" type="presOf" srcId="{F12099E5-36DC-422D-B774-E67B07770A02}" destId="{E46270FA-7B94-4345-AFEB-9F81A42B0640}" srcOrd="0" destOrd="0" presId="urn:microsoft.com/office/officeart/2005/8/layout/hList1"/>
    <dgm:cxn modelId="{FBC22C27-12BB-4A0D-A209-B025A56BD2C1}" type="presOf" srcId="{3AD7DC75-A0E7-42E5-A113-FF4F759AE29B}" destId="{8AA1167C-E847-412D-B582-F676F2F579E7}" srcOrd="0" destOrd="2" presId="urn:microsoft.com/office/officeart/2005/8/layout/hList1"/>
    <dgm:cxn modelId="{AB2AC4A1-86D8-47EE-B7DE-38F620C38143}" srcId="{10947E45-83B0-413C-AE59-0C4F618C83FC}" destId="{87456BD9-2C89-4C50-AE02-E88B58718B7D}" srcOrd="1" destOrd="0" parTransId="{23C92F03-DC2D-4DC2-817F-445B18CDAB69}" sibTransId="{82D43EF1-CBA6-4CD5-85E1-8CA4EA014722}"/>
    <dgm:cxn modelId="{D8D08030-329E-494D-84D6-558A8041E5FA}" srcId="{10947E45-83B0-413C-AE59-0C4F618C83FC}" destId="{670BEEEB-129A-4B3A-852F-891A441D6697}" srcOrd="4" destOrd="0" parTransId="{C4C20B02-A6AE-4C47-9AF0-5E62CAFD0A52}" sibTransId="{1EF8735C-9171-4DB8-9CAB-0CDB706967EC}"/>
    <dgm:cxn modelId="{88196A97-4C38-4E51-9904-5E850B9A00C0}" type="presOf" srcId="{6D5A706D-21E4-484C-B867-B9B729850304}" destId="{E46270FA-7B94-4345-AFEB-9F81A42B0640}" srcOrd="0" destOrd="5" presId="urn:microsoft.com/office/officeart/2005/8/layout/hList1"/>
    <dgm:cxn modelId="{E4EF1900-EEF3-47F1-86E3-C008C676FBCA}" type="presOf" srcId="{10947E45-83B0-413C-AE59-0C4F618C83FC}" destId="{FE406019-6599-44E0-82ED-13D2C6661461}" srcOrd="0" destOrd="0" presId="urn:microsoft.com/office/officeart/2005/8/layout/hList1"/>
    <dgm:cxn modelId="{C76BC7D1-7E2B-4294-B663-FAFB04D43D60}" type="presOf" srcId="{4BE9EFF8-494F-4A3F-803A-70473A4D62FD}" destId="{8AA1167C-E847-412D-B582-F676F2F579E7}" srcOrd="0" destOrd="3" presId="urn:microsoft.com/office/officeart/2005/8/layout/hList1"/>
    <dgm:cxn modelId="{7B577CA5-EB14-4523-9903-50A8DEE134BF}" srcId="{4740B546-2AF9-4179-813F-9C82373FA306}" destId="{07C04560-D559-4D1B-9148-FE9B9EFDD294}" srcOrd="0" destOrd="0" parTransId="{53C6E241-BAB3-4419-9F08-BF10F7F1728D}" sibTransId="{1FB32BE0-A65D-40A9-A647-4665A4D32E98}"/>
    <dgm:cxn modelId="{A16AAABB-4543-498B-847C-3CF2A65410E2}" srcId="{10947E45-83B0-413C-AE59-0C4F618C83FC}" destId="{E8C93953-5041-41C4-99C4-A49E29EE23EE}" srcOrd="0" destOrd="0" parTransId="{8AC930E4-E593-4F0A-9DA9-A358FBC29949}" sibTransId="{E2B30078-A948-44B8-A342-425391B87E72}"/>
    <dgm:cxn modelId="{DCBC2A23-6BE4-4BE4-91D3-257423CAB779}" type="presOf" srcId="{07C04560-D559-4D1B-9148-FE9B9EFDD294}" destId="{8AA1167C-E847-412D-B582-F676F2F579E7}" srcOrd="0" destOrd="0" presId="urn:microsoft.com/office/officeart/2005/8/layout/hList1"/>
    <dgm:cxn modelId="{5864F242-5559-45FB-A39A-83EABC47A25E}" type="presOf" srcId="{B4F2A58F-158E-44A0-90EC-FA1957A270B5}" destId="{B91F5F3E-477B-46EB-B4C1-7EA346C10338}" srcOrd="0" destOrd="0" presId="urn:microsoft.com/office/officeart/2005/8/layout/hList1"/>
    <dgm:cxn modelId="{CD8F2EE6-5D7A-4182-AF9B-225A75AEDEEF}" srcId="{4740B546-2AF9-4179-813F-9C82373FA306}" destId="{3AD7DC75-A0E7-42E5-A113-FF4F759AE29B}" srcOrd="2" destOrd="0" parTransId="{19AAC49A-F78B-4E03-AE43-85D542F846B5}" sibTransId="{90BC5BF4-15EE-43D4-9894-2F1AD1729DD5}"/>
    <dgm:cxn modelId="{BDB9ACE6-7220-4749-92CE-1008FABBCA79}" srcId="{B4F2A58F-158E-44A0-90EC-FA1957A270B5}" destId="{5FCEB233-B6E4-4069-8599-68EFE81ACAFD}" srcOrd="1" destOrd="0" parTransId="{B280312A-9ABD-4C1E-9AEC-B1951828ABB9}" sibTransId="{13189606-986D-43FF-97CC-491DDEC8FA3D}"/>
    <dgm:cxn modelId="{A301AA69-B13B-41A9-B40A-772BE42DB643}" type="presOf" srcId="{20D20B36-C578-466E-8005-37D6B958867F}" destId="{8AA1167C-E847-412D-B582-F676F2F579E7}" srcOrd="0" destOrd="1" presId="urn:microsoft.com/office/officeart/2005/8/layout/hList1"/>
    <dgm:cxn modelId="{F3C45E89-60AE-484B-96F0-A3FC3143CB43}" type="presOf" srcId="{0D1C0124-7399-49B2-97FA-C8F91D976FE6}" destId="{E46270FA-7B94-4345-AFEB-9F81A42B0640}" srcOrd="0" destOrd="2" presId="urn:microsoft.com/office/officeart/2005/8/layout/hList1"/>
    <dgm:cxn modelId="{95078A92-A6E9-4CA4-869B-603CFD36B915}" type="presOf" srcId="{AF1ADF21-D0AB-4237-845C-26BC6175D43E}" destId="{E42C9C88-0C95-44A3-A869-A75F7CF05A5D}" srcOrd="0" destOrd="0" presId="urn:microsoft.com/office/officeart/2005/8/layout/hList1"/>
    <dgm:cxn modelId="{D4E16D47-F433-4D44-A5EA-C77BEE669706}" srcId="{B4F2A58F-158E-44A0-90EC-FA1957A270B5}" destId="{F12099E5-36DC-422D-B774-E67B07770A02}" srcOrd="0" destOrd="0" parTransId="{09042D6D-18A5-43C7-A477-50C7A47D3590}" sibTransId="{D8FAEC56-26E3-434E-B72C-09F09124C936}"/>
    <dgm:cxn modelId="{712115A2-0DF9-4576-926C-68153CF4B15E}" srcId="{B4F2A58F-158E-44A0-90EC-FA1957A270B5}" destId="{0553C861-CEF6-4FA4-8EB0-92CCF3E7A56B}" srcOrd="6" destOrd="0" parTransId="{F4F446EB-95E7-4E18-AACF-180AC586C66D}" sibTransId="{4EE8B3E4-50F5-402B-B4BB-CC9A7C432610}"/>
    <dgm:cxn modelId="{ED64CE09-986E-404A-8382-910D1A19B004}" srcId="{B4F2A58F-158E-44A0-90EC-FA1957A270B5}" destId="{52F6EA28-D15C-4B6F-88B1-4ECC7CEDCDB1}" srcOrd="3" destOrd="0" parTransId="{5DC840B5-436D-4FF7-837A-8D575DC535D0}" sibTransId="{03112EFE-6159-40D2-931E-733B11C86EEF}"/>
    <dgm:cxn modelId="{EA25D04C-AE1E-4CB3-80FF-C1012BB6786F}" type="presOf" srcId="{87456BD9-2C89-4C50-AE02-E88B58718B7D}" destId="{83C1E5B4-B8DF-4BF4-AA5C-BF77D40D441D}" srcOrd="0" destOrd="1" presId="urn:microsoft.com/office/officeart/2005/8/layout/hList1"/>
    <dgm:cxn modelId="{C057A944-8701-4BE5-A191-5B714550F291}" srcId="{10947E45-83B0-413C-AE59-0C4F618C83FC}" destId="{3E3E1AF2-BEA6-4912-BE46-5E3DB658C543}" srcOrd="5" destOrd="0" parTransId="{DE7CC37C-9030-41ED-9929-90B2C55B4B81}" sibTransId="{B0A720D7-E484-4D24-932E-4C4F0B885B2C}"/>
    <dgm:cxn modelId="{958D82AE-0B3A-455F-8021-BB0B1247386D}" srcId="{B4F2A58F-158E-44A0-90EC-FA1957A270B5}" destId="{78DB7772-DD7C-495A-84DB-B85B7A91B013}" srcOrd="4" destOrd="0" parTransId="{4D15DAD9-40F0-45DF-832A-2F99FA9E5277}" sibTransId="{A40215B4-06B7-4D79-9A20-71F3BD3B936D}"/>
    <dgm:cxn modelId="{6FC5945A-DE41-4349-8B48-02762B967A56}" srcId="{AF1ADF21-D0AB-4237-845C-26BC6175D43E}" destId="{4740B546-2AF9-4179-813F-9C82373FA306}" srcOrd="2" destOrd="0" parTransId="{605773AE-D550-47B5-ABB1-E6555A54FB81}" sibTransId="{9684C6BE-38EB-4594-BA6C-48F85ABD3B96}"/>
    <dgm:cxn modelId="{AF6F17A7-0F82-4CB2-8BA5-7B23E98DDB65}" srcId="{B4F2A58F-158E-44A0-90EC-FA1957A270B5}" destId="{0D1C0124-7399-49B2-97FA-C8F91D976FE6}" srcOrd="2" destOrd="0" parTransId="{11B58479-3940-49B6-83EB-E9127B6F3ED0}" sibTransId="{66860EC9-4DB8-48C3-B8C6-5FA484827027}"/>
    <dgm:cxn modelId="{C88D0EDE-2EE8-4237-A012-D4D7CC4889F3}" type="presOf" srcId="{78DB7772-DD7C-495A-84DB-B85B7A91B013}" destId="{E46270FA-7B94-4345-AFEB-9F81A42B0640}" srcOrd="0" destOrd="4" presId="urn:microsoft.com/office/officeart/2005/8/layout/hList1"/>
    <dgm:cxn modelId="{AC1B79D9-66E0-40FB-83DD-B85DF39BD3E3}" type="presOf" srcId="{670BEEEB-129A-4B3A-852F-891A441D6697}" destId="{83C1E5B4-B8DF-4BF4-AA5C-BF77D40D441D}" srcOrd="0" destOrd="4" presId="urn:microsoft.com/office/officeart/2005/8/layout/hList1"/>
    <dgm:cxn modelId="{43579407-8E41-4492-80F1-A917BFB94474}" type="presParOf" srcId="{E42C9C88-0C95-44A3-A869-A75F7CF05A5D}" destId="{D84F0E88-3E77-4D8F-9445-58C1DDE74055}" srcOrd="0" destOrd="0" presId="urn:microsoft.com/office/officeart/2005/8/layout/hList1"/>
    <dgm:cxn modelId="{F5755F6A-EB8A-474E-AE12-1307A24E9125}" type="presParOf" srcId="{D84F0E88-3E77-4D8F-9445-58C1DDE74055}" destId="{FE406019-6599-44E0-82ED-13D2C6661461}" srcOrd="0" destOrd="0" presId="urn:microsoft.com/office/officeart/2005/8/layout/hList1"/>
    <dgm:cxn modelId="{E27D28EC-A55E-48C3-A7E7-1926A1AED069}" type="presParOf" srcId="{D84F0E88-3E77-4D8F-9445-58C1DDE74055}" destId="{83C1E5B4-B8DF-4BF4-AA5C-BF77D40D441D}" srcOrd="1" destOrd="0" presId="urn:microsoft.com/office/officeart/2005/8/layout/hList1"/>
    <dgm:cxn modelId="{2DFAE6A4-9E81-48CB-AD79-7C88B0D6CF82}" type="presParOf" srcId="{E42C9C88-0C95-44A3-A869-A75F7CF05A5D}" destId="{C8E743E3-4907-4772-9424-E998C6468333}" srcOrd="1" destOrd="0" presId="urn:microsoft.com/office/officeart/2005/8/layout/hList1"/>
    <dgm:cxn modelId="{AED93CBD-7C2B-4C5F-91DA-5ABCD40B4574}" type="presParOf" srcId="{E42C9C88-0C95-44A3-A869-A75F7CF05A5D}" destId="{5FC9A117-BC0B-4530-A312-7806C430671C}" srcOrd="2" destOrd="0" presId="urn:microsoft.com/office/officeart/2005/8/layout/hList1"/>
    <dgm:cxn modelId="{9219042A-9B45-42D8-95BD-79CACBBCEB38}" type="presParOf" srcId="{5FC9A117-BC0B-4530-A312-7806C430671C}" destId="{B91F5F3E-477B-46EB-B4C1-7EA346C10338}" srcOrd="0" destOrd="0" presId="urn:microsoft.com/office/officeart/2005/8/layout/hList1"/>
    <dgm:cxn modelId="{92E8B23A-5529-40B8-8CC7-56377C5A1877}" type="presParOf" srcId="{5FC9A117-BC0B-4530-A312-7806C430671C}" destId="{E46270FA-7B94-4345-AFEB-9F81A42B0640}" srcOrd="1" destOrd="0" presId="urn:microsoft.com/office/officeart/2005/8/layout/hList1"/>
    <dgm:cxn modelId="{23651803-C157-4DEB-B51A-0BFD2B39F975}" type="presParOf" srcId="{E42C9C88-0C95-44A3-A869-A75F7CF05A5D}" destId="{8C3C6148-7CA3-4152-A287-9B62CFC3645D}" srcOrd="3" destOrd="0" presId="urn:microsoft.com/office/officeart/2005/8/layout/hList1"/>
    <dgm:cxn modelId="{0343C23C-1CE4-4DD0-A279-8C6DD10F64F2}" type="presParOf" srcId="{E42C9C88-0C95-44A3-A869-A75F7CF05A5D}" destId="{EBBF841B-713D-4875-A1C4-3BF6CC00A6E6}" srcOrd="4" destOrd="0" presId="urn:microsoft.com/office/officeart/2005/8/layout/hList1"/>
    <dgm:cxn modelId="{64F227B7-C424-4D98-A39B-B90BF0A59466}" type="presParOf" srcId="{EBBF841B-713D-4875-A1C4-3BF6CC00A6E6}" destId="{ACF25AA3-2C9C-46B9-9AD9-E1489BE98D07}" srcOrd="0" destOrd="0" presId="urn:microsoft.com/office/officeart/2005/8/layout/hList1"/>
    <dgm:cxn modelId="{05BE31E7-83F9-4BF6-8593-5E8562448D33}" type="presParOf" srcId="{EBBF841B-713D-4875-A1C4-3BF6CC00A6E6}" destId="{8AA1167C-E847-412D-B582-F676F2F579E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7757C5-E793-4DEB-BFF3-4E96B04C40DA}" type="doc">
      <dgm:prSet loTypeId="urn:microsoft.com/office/officeart/2005/8/layout/hierarchy3" loCatId="list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4D2DBAE7-69AF-4669-A30D-887FB8BDE854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dirty="0" smtClean="0"/>
            <a:t>Налоговые доходы</a:t>
          </a:r>
          <a:endParaRPr lang="ru-RU" dirty="0"/>
        </a:p>
      </dgm:t>
    </dgm:pt>
    <dgm:pt modelId="{317CBB61-A78B-47EF-B040-8B7CFB75E4D6}" type="parTrans" cxnId="{77DEA1CC-EBA7-4D75-905E-7D0236F263A1}">
      <dgm:prSet/>
      <dgm:spPr/>
      <dgm:t>
        <a:bodyPr/>
        <a:lstStyle/>
        <a:p>
          <a:endParaRPr lang="ru-RU"/>
        </a:p>
      </dgm:t>
    </dgm:pt>
    <dgm:pt modelId="{366CF6FE-FC43-4D5E-B7A9-774C1AA5E18B}" type="sibTrans" cxnId="{77DEA1CC-EBA7-4D75-905E-7D0236F263A1}">
      <dgm:prSet/>
      <dgm:spPr/>
      <dgm:t>
        <a:bodyPr/>
        <a:lstStyle/>
        <a:p>
          <a:endParaRPr lang="ru-RU"/>
        </a:p>
      </dgm:t>
    </dgm:pt>
    <dgm:pt modelId="{24D69744-16F8-4447-9CFA-6BA39D1ACD29}">
      <dgm:prSet phldrT="[Текст]" custT="1"/>
      <dgm:spPr/>
      <dgm:t>
        <a:bodyPr/>
        <a:lstStyle/>
        <a:p>
          <a:r>
            <a:rPr lang="ru-RU" sz="3600" dirty="0" smtClean="0"/>
            <a:t>43,0%</a:t>
          </a:r>
          <a:endParaRPr lang="ru-RU" sz="3600" dirty="0"/>
        </a:p>
      </dgm:t>
    </dgm:pt>
    <dgm:pt modelId="{16553960-66A4-467D-9873-BCC32494CBB3}" type="parTrans" cxnId="{FF66F81D-72AC-43E1-9963-1DF1F2E62696}">
      <dgm:prSet/>
      <dgm:spPr/>
      <dgm:t>
        <a:bodyPr/>
        <a:lstStyle/>
        <a:p>
          <a:endParaRPr lang="ru-RU"/>
        </a:p>
      </dgm:t>
    </dgm:pt>
    <dgm:pt modelId="{D87CD600-B8F9-4D9D-9A34-46DCFD2AD982}" type="sibTrans" cxnId="{FF66F81D-72AC-43E1-9963-1DF1F2E62696}">
      <dgm:prSet/>
      <dgm:spPr/>
      <dgm:t>
        <a:bodyPr/>
        <a:lstStyle/>
        <a:p>
          <a:endParaRPr lang="ru-RU"/>
        </a:p>
      </dgm:t>
    </dgm:pt>
    <dgm:pt modelId="{4BBC1F2A-D6E1-4CDB-BFD1-E5607263DEF8}">
      <dgm:prSet phldrT="[Текст]" custT="1"/>
      <dgm:spPr/>
      <dgm:t>
        <a:bodyPr/>
        <a:lstStyle/>
        <a:p>
          <a:r>
            <a:rPr lang="ru-RU" sz="2400" dirty="0" smtClean="0"/>
            <a:t>135 359 788,12 рублей</a:t>
          </a:r>
          <a:endParaRPr lang="ru-RU" sz="2400" dirty="0"/>
        </a:p>
      </dgm:t>
    </dgm:pt>
    <dgm:pt modelId="{ED7D5B3F-A7E2-4DA3-A6A8-D11D30E5BA5C}" type="parTrans" cxnId="{5D752678-28CF-44BE-AE13-5387CC41BE9C}">
      <dgm:prSet/>
      <dgm:spPr/>
      <dgm:t>
        <a:bodyPr/>
        <a:lstStyle/>
        <a:p>
          <a:endParaRPr lang="ru-RU"/>
        </a:p>
      </dgm:t>
    </dgm:pt>
    <dgm:pt modelId="{8D17A90F-0F76-4608-ACCF-8C9FAEE89C28}" type="sibTrans" cxnId="{5D752678-28CF-44BE-AE13-5387CC41BE9C}">
      <dgm:prSet/>
      <dgm:spPr/>
      <dgm:t>
        <a:bodyPr/>
        <a:lstStyle/>
        <a:p>
          <a:endParaRPr lang="ru-RU"/>
        </a:p>
      </dgm:t>
    </dgm:pt>
    <dgm:pt modelId="{43D2EB29-1F3B-4DD4-B0F5-80DA3CBDA732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dirty="0" smtClean="0"/>
            <a:t>Неналоговые доходы </a:t>
          </a:r>
          <a:endParaRPr lang="ru-RU" dirty="0"/>
        </a:p>
      </dgm:t>
    </dgm:pt>
    <dgm:pt modelId="{4C73E7B1-198C-45E0-8A68-2AB2E92464D3}" type="parTrans" cxnId="{AD399148-04C7-4FFF-A1B1-0B527659F2C2}">
      <dgm:prSet/>
      <dgm:spPr/>
      <dgm:t>
        <a:bodyPr/>
        <a:lstStyle/>
        <a:p>
          <a:endParaRPr lang="ru-RU"/>
        </a:p>
      </dgm:t>
    </dgm:pt>
    <dgm:pt modelId="{4CFF2554-EAC0-4E4C-AD4B-04BF4B9B1FFC}" type="sibTrans" cxnId="{AD399148-04C7-4FFF-A1B1-0B527659F2C2}">
      <dgm:prSet/>
      <dgm:spPr/>
      <dgm:t>
        <a:bodyPr/>
        <a:lstStyle/>
        <a:p>
          <a:endParaRPr lang="ru-RU"/>
        </a:p>
      </dgm:t>
    </dgm:pt>
    <dgm:pt modelId="{92DD2166-127A-40D1-8A3E-D54A8F7B2699}">
      <dgm:prSet phldrT="[Текст]" custT="1"/>
      <dgm:spPr/>
      <dgm:t>
        <a:bodyPr/>
        <a:lstStyle/>
        <a:p>
          <a:r>
            <a:rPr lang="ru-RU" sz="3600" dirty="0" smtClean="0"/>
            <a:t>12,4%</a:t>
          </a:r>
          <a:endParaRPr lang="ru-RU" sz="3600" dirty="0"/>
        </a:p>
      </dgm:t>
    </dgm:pt>
    <dgm:pt modelId="{9AACAE55-7F8F-425B-8CCD-F2798CB90642}" type="parTrans" cxnId="{81754014-4E7F-437D-B4CB-92EFF8715D45}">
      <dgm:prSet/>
      <dgm:spPr/>
      <dgm:t>
        <a:bodyPr/>
        <a:lstStyle/>
        <a:p>
          <a:endParaRPr lang="ru-RU"/>
        </a:p>
      </dgm:t>
    </dgm:pt>
    <dgm:pt modelId="{72F25334-A2E9-43E9-A2BF-5A35A304F66A}" type="sibTrans" cxnId="{81754014-4E7F-437D-B4CB-92EFF8715D45}">
      <dgm:prSet/>
      <dgm:spPr/>
      <dgm:t>
        <a:bodyPr/>
        <a:lstStyle/>
        <a:p>
          <a:endParaRPr lang="ru-RU"/>
        </a:p>
      </dgm:t>
    </dgm:pt>
    <dgm:pt modelId="{E85233C1-F7FE-430F-965E-E6FCC15EB98B}">
      <dgm:prSet phldrT="[Текст]" custT="1"/>
      <dgm:spPr/>
      <dgm:t>
        <a:bodyPr/>
        <a:lstStyle/>
        <a:p>
          <a:r>
            <a:rPr lang="ru-RU" sz="2400" dirty="0" smtClean="0"/>
            <a:t>38 972 144,36 рублей</a:t>
          </a:r>
          <a:endParaRPr lang="ru-RU" sz="2400" dirty="0"/>
        </a:p>
      </dgm:t>
    </dgm:pt>
    <dgm:pt modelId="{59D9D17A-2E9E-4604-BB2E-BD1E79FA258C}" type="parTrans" cxnId="{B9CB10DC-293E-44AE-8DB1-A79F5DB5506C}">
      <dgm:prSet/>
      <dgm:spPr/>
      <dgm:t>
        <a:bodyPr/>
        <a:lstStyle/>
        <a:p>
          <a:endParaRPr lang="ru-RU"/>
        </a:p>
      </dgm:t>
    </dgm:pt>
    <dgm:pt modelId="{E21FBEC1-7627-4952-8FE5-657255C3EB98}" type="sibTrans" cxnId="{B9CB10DC-293E-44AE-8DB1-A79F5DB5506C}">
      <dgm:prSet/>
      <dgm:spPr/>
      <dgm:t>
        <a:bodyPr/>
        <a:lstStyle/>
        <a:p>
          <a:endParaRPr lang="ru-RU"/>
        </a:p>
      </dgm:t>
    </dgm:pt>
    <dgm:pt modelId="{D180C69D-13C9-4486-B57E-B05273E7BB4A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dirty="0" smtClean="0"/>
            <a:t>Безвозмездные поступления</a:t>
          </a:r>
          <a:endParaRPr lang="ru-RU" dirty="0"/>
        </a:p>
      </dgm:t>
    </dgm:pt>
    <dgm:pt modelId="{F61604E7-FA20-4982-9736-D692A53372E0}" type="parTrans" cxnId="{A9E83450-4324-4BDD-9A18-715ACC67D0A6}">
      <dgm:prSet/>
      <dgm:spPr/>
      <dgm:t>
        <a:bodyPr/>
        <a:lstStyle/>
        <a:p>
          <a:endParaRPr lang="ru-RU"/>
        </a:p>
      </dgm:t>
    </dgm:pt>
    <dgm:pt modelId="{FA89D752-DCAD-467E-88E9-6B40F2C73C25}" type="sibTrans" cxnId="{A9E83450-4324-4BDD-9A18-715ACC67D0A6}">
      <dgm:prSet/>
      <dgm:spPr/>
      <dgm:t>
        <a:bodyPr/>
        <a:lstStyle/>
        <a:p>
          <a:endParaRPr lang="ru-RU"/>
        </a:p>
      </dgm:t>
    </dgm:pt>
    <dgm:pt modelId="{E3B7F3A3-39A0-4604-A641-3C9B1B60B361}">
      <dgm:prSet phldrT="[Текст]" custT="1"/>
      <dgm:spPr/>
      <dgm:t>
        <a:bodyPr/>
        <a:lstStyle/>
        <a:p>
          <a:r>
            <a:rPr lang="ru-RU" sz="3600" dirty="0" smtClean="0"/>
            <a:t>44,6%</a:t>
          </a:r>
          <a:endParaRPr lang="ru-RU" sz="3600" dirty="0"/>
        </a:p>
      </dgm:t>
    </dgm:pt>
    <dgm:pt modelId="{287B83E5-E67C-4AE4-B987-C0C90B4EBEA8}" type="parTrans" cxnId="{3E984C39-1BAE-44F1-816E-B73355EFFA26}">
      <dgm:prSet/>
      <dgm:spPr/>
      <dgm:t>
        <a:bodyPr/>
        <a:lstStyle/>
        <a:p>
          <a:endParaRPr lang="ru-RU"/>
        </a:p>
      </dgm:t>
    </dgm:pt>
    <dgm:pt modelId="{6D28E6A1-4FA4-4DCB-8D0D-A84C60BD0EB5}" type="sibTrans" cxnId="{3E984C39-1BAE-44F1-816E-B73355EFFA26}">
      <dgm:prSet/>
      <dgm:spPr/>
      <dgm:t>
        <a:bodyPr/>
        <a:lstStyle/>
        <a:p>
          <a:endParaRPr lang="ru-RU"/>
        </a:p>
      </dgm:t>
    </dgm:pt>
    <dgm:pt modelId="{E76D2AEE-772E-4A73-838C-BC8342C22D2C}">
      <dgm:prSet phldrT="[Текст]" custT="1"/>
      <dgm:spPr/>
      <dgm:t>
        <a:bodyPr/>
        <a:lstStyle/>
        <a:p>
          <a:r>
            <a:rPr lang="ru-RU" sz="2400" dirty="0" smtClean="0"/>
            <a:t>140 312 988,04 рублей</a:t>
          </a:r>
        </a:p>
      </dgm:t>
    </dgm:pt>
    <dgm:pt modelId="{3640EF2B-5B11-4121-A7D4-A784956C7A27}" type="parTrans" cxnId="{900C4D26-28F9-4AA2-91B3-E3B562C819E4}">
      <dgm:prSet/>
      <dgm:spPr/>
      <dgm:t>
        <a:bodyPr/>
        <a:lstStyle/>
        <a:p>
          <a:endParaRPr lang="ru-RU"/>
        </a:p>
      </dgm:t>
    </dgm:pt>
    <dgm:pt modelId="{65F54C3B-A665-41E9-B7F8-51106E40E18F}" type="sibTrans" cxnId="{900C4D26-28F9-4AA2-91B3-E3B562C819E4}">
      <dgm:prSet/>
      <dgm:spPr/>
      <dgm:t>
        <a:bodyPr/>
        <a:lstStyle/>
        <a:p>
          <a:endParaRPr lang="ru-RU"/>
        </a:p>
      </dgm:t>
    </dgm:pt>
    <dgm:pt modelId="{609FBF8D-2FE5-46A6-B9FF-B79EDA349D51}" type="pres">
      <dgm:prSet presAssocID="{AF7757C5-E793-4DEB-BFF3-4E96B04C40D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A30A76A-00E6-409E-93A9-72D15FA5F197}" type="pres">
      <dgm:prSet presAssocID="{4D2DBAE7-69AF-4669-A30D-887FB8BDE854}" presName="root" presStyleCnt="0"/>
      <dgm:spPr/>
    </dgm:pt>
    <dgm:pt modelId="{9B6A6591-00B7-47AF-A740-F285BB625366}" type="pres">
      <dgm:prSet presAssocID="{4D2DBAE7-69AF-4669-A30D-887FB8BDE854}" presName="rootComposite" presStyleCnt="0"/>
      <dgm:spPr/>
    </dgm:pt>
    <dgm:pt modelId="{826757B4-B697-4218-BC79-6B05877410BD}" type="pres">
      <dgm:prSet presAssocID="{4D2DBAE7-69AF-4669-A30D-887FB8BDE854}" presName="rootText" presStyleLbl="node1" presStyleIdx="0" presStyleCnt="3"/>
      <dgm:spPr/>
      <dgm:t>
        <a:bodyPr/>
        <a:lstStyle/>
        <a:p>
          <a:endParaRPr lang="ru-RU"/>
        </a:p>
      </dgm:t>
    </dgm:pt>
    <dgm:pt modelId="{4B412215-D1DE-487F-9BBA-468C02E3A2BA}" type="pres">
      <dgm:prSet presAssocID="{4D2DBAE7-69AF-4669-A30D-887FB8BDE854}" presName="rootConnector" presStyleLbl="node1" presStyleIdx="0" presStyleCnt="3"/>
      <dgm:spPr/>
      <dgm:t>
        <a:bodyPr/>
        <a:lstStyle/>
        <a:p>
          <a:endParaRPr lang="ru-RU"/>
        </a:p>
      </dgm:t>
    </dgm:pt>
    <dgm:pt modelId="{A2945D30-016F-4219-8269-ED38EC7CF956}" type="pres">
      <dgm:prSet presAssocID="{4D2DBAE7-69AF-4669-A30D-887FB8BDE854}" presName="childShape" presStyleCnt="0"/>
      <dgm:spPr/>
    </dgm:pt>
    <dgm:pt modelId="{04DAC4E6-6846-45A7-BC09-2A0B857104CA}" type="pres">
      <dgm:prSet presAssocID="{16553960-66A4-467D-9873-BCC32494CBB3}" presName="Name13" presStyleLbl="parChTrans1D2" presStyleIdx="0" presStyleCnt="6"/>
      <dgm:spPr/>
      <dgm:t>
        <a:bodyPr/>
        <a:lstStyle/>
        <a:p>
          <a:endParaRPr lang="ru-RU"/>
        </a:p>
      </dgm:t>
    </dgm:pt>
    <dgm:pt modelId="{6DBF184F-5B7C-49F8-ACA3-F160D16C2489}" type="pres">
      <dgm:prSet presAssocID="{24D69744-16F8-4447-9CFA-6BA39D1ACD29}" presName="childText" presStyleLbl="bgAcc1" presStyleIdx="0" presStyleCnt="6" custScaleX="125191" custLinFactY="36113" custLinFactNeighborX="933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DABAD6-1EE6-45FF-B7F3-9E89B919DF03}" type="pres">
      <dgm:prSet presAssocID="{ED7D5B3F-A7E2-4DA3-A6A8-D11D30E5BA5C}" presName="Name13" presStyleLbl="parChTrans1D2" presStyleIdx="1" presStyleCnt="6"/>
      <dgm:spPr/>
      <dgm:t>
        <a:bodyPr/>
        <a:lstStyle/>
        <a:p>
          <a:endParaRPr lang="ru-RU"/>
        </a:p>
      </dgm:t>
    </dgm:pt>
    <dgm:pt modelId="{579C225E-5EA6-4DBE-ADCA-58FCA885CA29}" type="pres">
      <dgm:prSet presAssocID="{4BBC1F2A-D6E1-4CDB-BFD1-E5607263DEF8}" presName="childText" presStyleLbl="bgAcc1" presStyleIdx="1" presStyleCnt="6" custScaleX="179564" custScaleY="109198" custLinFactY="-22751" custLinFactNeighborX="47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D8B448-716B-454B-A302-D8F850DDD0E8}" type="pres">
      <dgm:prSet presAssocID="{43D2EB29-1F3B-4DD4-B0F5-80DA3CBDA732}" presName="root" presStyleCnt="0"/>
      <dgm:spPr/>
    </dgm:pt>
    <dgm:pt modelId="{67B5C76A-7C1D-4055-8720-96FC678D94A9}" type="pres">
      <dgm:prSet presAssocID="{43D2EB29-1F3B-4DD4-B0F5-80DA3CBDA732}" presName="rootComposite" presStyleCnt="0"/>
      <dgm:spPr/>
    </dgm:pt>
    <dgm:pt modelId="{E9725B3F-6185-4DDC-9491-7CCEFBDDD16F}" type="pres">
      <dgm:prSet presAssocID="{43D2EB29-1F3B-4DD4-B0F5-80DA3CBDA732}" presName="rootText" presStyleLbl="node1" presStyleIdx="1" presStyleCnt="3"/>
      <dgm:spPr/>
      <dgm:t>
        <a:bodyPr/>
        <a:lstStyle/>
        <a:p>
          <a:endParaRPr lang="ru-RU"/>
        </a:p>
      </dgm:t>
    </dgm:pt>
    <dgm:pt modelId="{898A0F80-E477-428E-954C-DB7E10A36446}" type="pres">
      <dgm:prSet presAssocID="{43D2EB29-1F3B-4DD4-B0F5-80DA3CBDA732}" presName="rootConnector" presStyleLbl="node1" presStyleIdx="1" presStyleCnt="3"/>
      <dgm:spPr/>
      <dgm:t>
        <a:bodyPr/>
        <a:lstStyle/>
        <a:p>
          <a:endParaRPr lang="ru-RU"/>
        </a:p>
      </dgm:t>
    </dgm:pt>
    <dgm:pt modelId="{A5171832-5916-407E-900E-A28A0ECB4A5E}" type="pres">
      <dgm:prSet presAssocID="{43D2EB29-1F3B-4DD4-B0F5-80DA3CBDA732}" presName="childShape" presStyleCnt="0"/>
      <dgm:spPr/>
    </dgm:pt>
    <dgm:pt modelId="{F9E250EC-B441-472C-8997-A8D4CD1AF569}" type="pres">
      <dgm:prSet presAssocID="{9AACAE55-7F8F-425B-8CCD-F2798CB90642}" presName="Name13" presStyleLbl="parChTrans1D2" presStyleIdx="2" presStyleCnt="6"/>
      <dgm:spPr/>
      <dgm:t>
        <a:bodyPr/>
        <a:lstStyle/>
        <a:p>
          <a:endParaRPr lang="ru-RU"/>
        </a:p>
      </dgm:t>
    </dgm:pt>
    <dgm:pt modelId="{9A3BA4C1-F4E0-4945-96FA-8DDA88712B16}" type="pres">
      <dgm:prSet presAssocID="{92DD2166-127A-40D1-8A3E-D54A8F7B2699}" presName="childText" presStyleLbl="bgAcc1" presStyleIdx="2" presStyleCnt="6" custScaleX="133309" custLinFactY="35943" custLinFactNeighborX="656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87DE33-B076-4158-825D-8F1779A6024A}" type="pres">
      <dgm:prSet presAssocID="{59D9D17A-2E9E-4604-BB2E-BD1E79FA258C}" presName="Name13" presStyleLbl="parChTrans1D2" presStyleIdx="3" presStyleCnt="6"/>
      <dgm:spPr/>
      <dgm:t>
        <a:bodyPr/>
        <a:lstStyle/>
        <a:p>
          <a:endParaRPr lang="ru-RU"/>
        </a:p>
      </dgm:t>
    </dgm:pt>
    <dgm:pt modelId="{3B700A11-5CA6-420A-A646-20E8725F484E}" type="pres">
      <dgm:prSet presAssocID="{E85233C1-F7FE-430F-965E-E6FCC15EB98B}" presName="childText" presStyleLbl="bgAcc1" presStyleIdx="3" presStyleCnt="6" custScaleX="153070" custScaleY="111490" custLinFactY="-23899" custLinFactNeighborX="118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BCBDBE-E5CC-4EA9-8268-43A8C2A3914A}" type="pres">
      <dgm:prSet presAssocID="{D180C69D-13C9-4486-B57E-B05273E7BB4A}" presName="root" presStyleCnt="0"/>
      <dgm:spPr/>
    </dgm:pt>
    <dgm:pt modelId="{57A658AA-FEE3-41C9-B806-225FE645A5DB}" type="pres">
      <dgm:prSet presAssocID="{D180C69D-13C9-4486-B57E-B05273E7BB4A}" presName="rootComposite" presStyleCnt="0"/>
      <dgm:spPr/>
    </dgm:pt>
    <dgm:pt modelId="{7DCFCB83-52F8-443E-92D8-D44ED154109F}" type="pres">
      <dgm:prSet presAssocID="{D180C69D-13C9-4486-B57E-B05273E7BB4A}" presName="rootText" presStyleLbl="node1" presStyleIdx="2" presStyleCnt="3"/>
      <dgm:spPr/>
      <dgm:t>
        <a:bodyPr/>
        <a:lstStyle/>
        <a:p>
          <a:endParaRPr lang="ru-RU"/>
        </a:p>
      </dgm:t>
    </dgm:pt>
    <dgm:pt modelId="{E2B38022-BC7D-444C-A5D8-637E36532505}" type="pres">
      <dgm:prSet presAssocID="{D180C69D-13C9-4486-B57E-B05273E7BB4A}" presName="rootConnector" presStyleLbl="node1" presStyleIdx="2" presStyleCnt="3"/>
      <dgm:spPr/>
      <dgm:t>
        <a:bodyPr/>
        <a:lstStyle/>
        <a:p>
          <a:endParaRPr lang="ru-RU"/>
        </a:p>
      </dgm:t>
    </dgm:pt>
    <dgm:pt modelId="{CCB859EC-0FDA-4FE3-8664-E72FC5C8E51B}" type="pres">
      <dgm:prSet presAssocID="{D180C69D-13C9-4486-B57E-B05273E7BB4A}" presName="childShape" presStyleCnt="0"/>
      <dgm:spPr/>
    </dgm:pt>
    <dgm:pt modelId="{E77E901F-422C-401C-A509-30FE1D3C36AC}" type="pres">
      <dgm:prSet presAssocID="{287B83E5-E67C-4AE4-B987-C0C90B4EBEA8}" presName="Name13" presStyleLbl="parChTrans1D2" presStyleIdx="4" presStyleCnt="6"/>
      <dgm:spPr/>
      <dgm:t>
        <a:bodyPr/>
        <a:lstStyle/>
        <a:p>
          <a:endParaRPr lang="ru-RU"/>
        </a:p>
      </dgm:t>
    </dgm:pt>
    <dgm:pt modelId="{2C76B5F5-E4DC-4E60-B739-EC33987B1D4A}" type="pres">
      <dgm:prSet presAssocID="{E3B7F3A3-39A0-4604-A641-3C9B1B60B361}" presName="childText" presStyleLbl="bgAcc1" presStyleIdx="4" presStyleCnt="6" custScaleX="159004" custLinFactY="33216" custLinFactNeighborX="-23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6286E8-F611-4730-BCB8-9724EE3A0C3B}" type="pres">
      <dgm:prSet presAssocID="{3640EF2B-5B11-4121-A7D4-A784956C7A27}" presName="Name13" presStyleLbl="parChTrans1D2" presStyleIdx="5" presStyleCnt="6"/>
      <dgm:spPr/>
      <dgm:t>
        <a:bodyPr/>
        <a:lstStyle/>
        <a:p>
          <a:endParaRPr lang="ru-RU"/>
        </a:p>
      </dgm:t>
    </dgm:pt>
    <dgm:pt modelId="{4E4FABA6-9067-4835-8B0F-9A999AFD5AAA}" type="pres">
      <dgm:prSet presAssocID="{E76D2AEE-772E-4A73-838C-BC8342C22D2C}" presName="childText" presStyleLbl="bgAcc1" presStyleIdx="5" presStyleCnt="6" custScaleX="165517" custScaleY="109040" custLinFactY="-25586" custLinFactNeighborX="-23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BD8C5F2-58DE-4BEF-B3A6-9A3EDBDDBCC0}" type="presOf" srcId="{E76D2AEE-772E-4A73-838C-BC8342C22D2C}" destId="{4E4FABA6-9067-4835-8B0F-9A999AFD5AAA}" srcOrd="0" destOrd="0" presId="urn:microsoft.com/office/officeart/2005/8/layout/hierarchy3"/>
    <dgm:cxn modelId="{5BA04036-5F33-4088-AF68-F014AE7AC888}" type="presOf" srcId="{43D2EB29-1F3B-4DD4-B0F5-80DA3CBDA732}" destId="{898A0F80-E477-428E-954C-DB7E10A36446}" srcOrd="1" destOrd="0" presId="urn:microsoft.com/office/officeart/2005/8/layout/hierarchy3"/>
    <dgm:cxn modelId="{EE22758F-F146-4F06-BC18-51FE4EFE3EAC}" type="presOf" srcId="{E3B7F3A3-39A0-4604-A641-3C9B1B60B361}" destId="{2C76B5F5-E4DC-4E60-B739-EC33987B1D4A}" srcOrd="0" destOrd="0" presId="urn:microsoft.com/office/officeart/2005/8/layout/hierarchy3"/>
    <dgm:cxn modelId="{D409F402-A8A0-472C-846D-325EEF0418A0}" type="presOf" srcId="{4D2DBAE7-69AF-4669-A30D-887FB8BDE854}" destId="{4B412215-D1DE-487F-9BBA-468C02E3A2BA}" srcOrd="1" destOrd="0" presId="urn:microsoft.com/office/officeart/2005/8/layout/hierarchy3"/>
    <dgm:cxn modelId="{4C4BF90B-3AB2-4EBE-8AB8-073E54C5E13D}" type="presOf" srcId="{4BBC1F2A-D6E1-4CDB-BFD1-E5607263DEF8}" destId="{579C225E-5EA6-4DBE-ADCA-58FCA885CA29}" srcOrd="0" destOrd="0" presId="urn:microsoft.com/office/officeart/2005/8/layout/hierarchy3"/>
    <dgm:cxn modelId="{96C4D14B-2392-4270-997D-085AA4D43965}" type="presOf" srcId="{E85233C1-F7FE-430F-965E-E6FCC15EB98B}" destId="{3B700A11-5CA6-420A-A646-20E8725F484E}" srcOrd="0" destOrd="0" presId="urn:microsoft.com/office/officeart/2005/8/layout/hierarchy3"/>
    <dgm:cxn modelId="{900C4D26-28F9-4AA2-91B3-E3B562C819E4}" srcId="{D180C69D-13C9-4486-B57E-B05273E7BB4A}" destId="{E76D2AEE-772E-4A73-838C-BC8342C22D2C}" srcOrd="1" destOrd="0" parTransId="{3640EF2B-5B11-4121-A7D4-A784956C7A27}" sibTransId="{65F54C3B-A665-41E9-B7F8-51106E40E18F}"/>
    <dgm:cxn modelId="{7C6A12D1-8871-47B2-A39B-FA4AB7F19FE1}" type="presOf" srcId="{59D9D17A-2E9E-4604-BB2E-BD1E79FA258C}" destId="{CE87DE33-B076-4158-825D-8F1779A6024A}" srcOrd="0" destOrd="0" presId="urn:microsoft.com/office/officeart/2005/8/layout/hierarchy3"/>
    <dgm:cxn modelId="{62213E55-8FDA-42E6-8CBD-E9B054FBE10D}" type="presOf" srcId="{ED7D5B3F-A7E2-4DA3-A6A8-D11D30E5BA5C}" destId="{40DABAD6-1EE6-45FF-B7F3-9E89B919DF03}" srcOrd="0" destOrd="0" presId="urn:microsoft.com/office/officeart/2005/8/layout/hierarchy3"/>
    <dgm:cxn modelId="{81754014-4E7F-437D-B4CB-92EFF8715D45}" srcId="{43D2EB29-1F3B-4DD4-B0F5-80DA3CBDA732}" destId="{92DD2166-127A-40D1-8A3E-D54A8F7B2699}" srcOrd="0" destOrd="0" parTransId="{9AACAE55-7F8F-425B-8CCD-F2798CB90642}" sibTransId="{72F25334-A2E9-43E9-A2BF-5A35A304F66A}"/>
    <dgm:cxn modelId="{4B3C8F5D-2A03-4575-8589-163BFFE1A059}" type="presOf" srcId="{4D2DBAE7-69AF-4669-A30D-887FB8BDE854}" destId="{826757B4-B697-4218-BC79-6B05877410BD}" srcOrd="0" destOrd="0" presId="urn:microsoft.com/office/officeart/2005/8/layout/hierarchy3"/>
    <dgm:cxn modelId="{B9CB10DC-293E-44AE-8DB1-A79F5DB5506C}" srcId="{43D2EB29-1F3B-4DD4-B0F5-80DA3CBDA732}" destId="{E85233C1-F7FE-430F-965E-E6FCC15EB98B}" srcOrd="1" destOrd="0" parTransId="{59D9D17A-2E9E-4604-BB2E-BD1E79FA258C}" sibTransId="{E21FBEC1-7627-4952-8FE5-657255C3EB98}"/>
    <dgm:cxn modelId="{CFCAD635-1727-4D03-980B-B6F4DBCB4F67}" type="presOf" srcId="{3640EF2B-5B11-4121-A7D4-A784956C7A27}" destId="{246286E8-F611-4730-BCB8-9724EE3A0C3B}" srcOrd="0" destOrd="0" presId="urn:microsoft.com/office/officeart/2005/8/layout/hierarchy3"/>
    <dgm:cxn modelId="{BDBCC619-271D-49C3-A350-10A8C0784DE3}" type="presOf" srcId="{43D2EB29-1F3B-4DD4-B0F5-80DA3CBDA732}" destId="{E9725B3F-6185-4DDC-9491-7CCEFBDDD16F}" srcOrd="0" destOrd="0" presId="urn:microsoft.com/office/officeart/2005/8/layout/hierarchy3"/>
    <dgm:cxn modelId="{AD399148-04C7-4FFF-A1B1-0B527659F2C2}" srcId="{AF7757C5-E793-4DEB-BFF3-4E96B04C40DA}" destId="{43D2EB29-1F3B-4DD4-B0F5-80DA3CBDA732}" srcOrd="1" destOrd="0" parTransId="{4C73E7B1-198C-45E0-8A68-2AB2E92464D3}" sibTransId="{4CFF2554-EAC0-4E4C-AD4B-04BF4B9B1FFC}"/>
    <dgm:cxn modelId="{3E984C39-1BAE-44F1-816E-B73355EFFA26}" srcId="{D180C69D-13C9-4486-B57E-B05273E7BB4A}" destId="{E3B7F3A3-39A0-4604-A641-3C9B1B60B361}" srcOrd="0" destOrd="0" parTransId="{287B83E5-E67C-4AE4-B987-C0C90B4EBEA8}" sibTransId="{6D28E6A1-4FA4-4DCB-8D0D-A84C60BD0EB5}"/>
    <dgm:cxn modelId="{0A04C048-625B-4489-BE00-5F0C529BBE0D}" type="presOf" srcId="{287B83E5-E67C-4AE4-B987-C0C90B4EBEA8}" destId="{E77E901F-422C-401C-A509-30FE1D3C36AC}" srcOrd="0" destOrd="0" presId="urn:microsoft.com/office/officeart/2005/8/layout/hierarchy3"/>
    <dgm:cxn modelId="{BD239831-AAE8-423F-A5A4-B6A9CBF2D441}" type="presOf" srcId="{D180C69D-13C9-4486-B57E-B05273E7BB4A}" destId="{7DCFCB83-52F8-443E-92D8-D44ED154109F}" srcOrd="0" destOrd="0" presId="urn:microsoft.com/office/officeart/2005/8/layout/hierarchy3"/>
    <dgm:cxn modelId="{0B013E0B-87AC-447E-AD3F-A2B8C4A98A03}" type="presOf" srcId="{AF7757C5-E793-4DEB-BFF3-4E96B04C40DA}" destId="{609FBF8D-2FE5-46A6-B9FF-B79EDA349D51}" srcOrd="0" destOrd="0" presId="urn:microsoft.com/office/officeart/2005/8/layout/hierarchy3"/>
    <dgm:cxn modelId="{77DEA1CC-EBA7-4D75-905E-7D0236F263A1}" srcId="{AF7757C5-E793-4DEB-BFF3-4E96B04C40DA}" destId="{4D2DBAE7-69AF-4669-A30D-887FB8BDE854}" srcOrd="0" destOrd="0" parTransId="{317CBB61-A78B-47EF-B040-8B7CFB75E4D6}" sibTransId="{366CF6FE-FC43-4D5E-B7A9-774C1AA5E18B}"/>
    <dgm:cxn modelId="{A3241F7F-35E4-4CB9-AF67-D696BCE15F51}" type="presOf" srcId="{24D69744-16F8-4447-9CFA-6BA39D1ACD29}" destId="{6DBF184F-5B7C-49F8-ACA3-F160D16C2489}" srcOrd="0" destOrd="0" presId="urn:microsoft.com/office/officeart/2005/8/layout/hierarchy3"/>
    <dgm:cxn modelId="{A9E83450-4324-4BDD-9A18-715ACC67D0A6}" srcId="{AF7757C5-E793-4DEB-BFF3-4E96B04C40DA}" destId="{D180C69D-13C9-4486-B57E-B05273E7BB4A}" srcOrd="2" destOrd="0" parTransId="{F61604E7-FA20-4982-9736-D692A53372E0}" sibTransId="{FA89D752-DCAD-467E-88E9-6B40F2C73C25}"/>
    <dgm:cxn modelId="{B397BFCA-D7E5-4AAE-AB62-996ABBFF2058}" type="presOf" srcId="{16553960-66A4-467D-9873-BCC32494CBB3}" destId="{04DAC4E6-6846-45A7-BC09-2A0B857104CA}" srcOrd="0" destOrd="0" presId="urn:microsoft.com/office/officeart/2005/8/layout/hierarchy3"/>
    <dgm:cxn modelId="{5D752678-28CF-44BE-AE13-5387CC41BE9C}" srcId="{4D2DBAE7-69AF-4669-A30D-887FB8BDE854}" destId="{4BBC1F2A-D6E1-4CDB-BFD1-E5607263DEF8}" srcOrd="1" destOrd="0" parTransId="{ED7D5B3F-A7E2-4DA3-A6A8-D11D30E5BA5C}" sibTransId="{8D17A90F-0F76-4608-ACCF-8C9FAEE89C28}"/>
    <dgm:cxn modelId="{F4E547CC-8E05-4FE6-9ABF-063108466AC3}" type="presOf" srcId="{92DD2166-127A-40D1-8A3E-D54A8F7B2699}" destId="{9A3BA4C1-F4E0-4945-96FA-8DDA88712B16}" srcOrd="0" destOrd="0" presId="urn:microsoft.com/office/officeart/2005/8/layout/hierarchy3"/>
    <dgm:cxn modelId="{FF66F81D-72AC-43E1-9963-1DF1F2E62696}" srcId="{4D2DBAE7-69AF-4669-A30D-887FB8BDE854}" destId="{24D69744-16F8-4447-9CFA-6BA39D1ACD29}" srcOrd="0" destOrd="0" parTransId="{16553960-66A4-467D-9873-BCC32494CBB3}" sibTransId="{D87CD600-B8F9-4D9D-9A34-46DCFD2AD982}"/>
    <dgm:cxn modelId="{B178A654-610F-447E-B2ED-93F3C74D3D17}" type="presOf" srcId="{9AACAE55-7F8F-425B-8CCD-F2798CB90642}" destId="{F9E250EC-B441-472C-8997-A8D4CD1AF569}" srcOrd="0" destOrd="0" presId="urn:microsoft.com/office/officeart/2005/8/layout/hierarchy3"/>
    <dgm:cxn modelId="{B751960F-0F22-4BB2-813B-7107F35BDE9D}" type="presOf" srcId="{D180C69D-13C9-4486-B57E-B05273E7BB4A}" destId="{E2B38022-BC7D-444C-A5D8-637E36532505}" srcOrd="1" destOrd="0" presId="urn:microsoft.com/office/officeart/2005/8/layout/hierarchy3"/>
    <dgm:cxn modelId="{20ADF1CA-6FB0-4180-A7CD-DE4C226AB675}" type="presParOf" srcId="{609FBF8D-2FE5-46A6-B9FF-B79EDA349D51}" destId="{AA30A76A-00E6-409E-93A9-72D15FA5F197}" srcOrd="0" destOrd="0" presId="urn:microsoft.com/office/officeart/2005/8/layout/hierarchy3"/>
    <dgm:cxn modelId="{E9B121F1-CE1C-411E-A22A-744107E4865E}" type="presParOf" srcId="{AA30A76A-00E6-409E-93A9-72D15FA5F197}" destId="{9B6A6591-00B7-47AF-A740-F285BB625366}" srcOrd="0" destOrd="0" presId="urn:microsoft.com/office/officeart/2005/8/layout/hierarchy3"/>
    <dgm:cxn modelId="{42EA030C-3A73-437A-A9C0-DE2D6F1C368A}" type="presParOf" srcId="{9B6A6591-00B7-47AF-A740-F285BB625366}" destId="{826757B4-B697-4218-BC79-6B05877410BD}" srcOrd="0" destOrd="0" presId="urn:microsoft.com/office/officeart/2005/8/layout/hierarchy3"/>
    <dgm:cxn modelId="{6952BB0D-DAD5-48D0-BF49-4A268B76628B}" type="presParOf" srcId="{9B6A6591-00B7-47AF-A740-F285BB625366}" destId="{4B412215-D1DE-487F-9BBA-468C02E3A2BA}" srcOrd="1" destOrd="0" presId="urn:microsoft.com/office/officeart/2005/8/layout/hierarchy3"/>
    <dgm:cxn modelId="{1CD019C0-C453-4F60-AF55-0D7E6C8216E5}" type="presParOf" srcId="{AA30A76A-00E6-409E-93A9-72D15FA5F197}" destId="{A2945D30-016F-4219-8269-ED38EC7CF956}" srcOrd="1" destOrd="0" presId="urn:microsoft.com/office/officeart/2005/8/layout/hierarchy3"/>
    <dgm:cxn modelId="{CC475F86-ED19-4E9E-A9BB-7D8AF1E8EA00}" type="presParOf" srcId="{A2945D30-016F-4219-8269-ED38EC7CF956}" destId="{04DAC4E6-6846-45A7-BC09-2A0B857104CA}" srcOrd="0" destOrd="0" presId="urn:microsoft.com/office/officeart/2005/8/layout/hierarchy3"/>
    <dgm:cxn modelId="{044EFEEF-646D-4BC1-8E8F-EA84EDFD0286}" type="presParOf" srcId="{A2945D30-016F-4219-8269-ED38EC7CF956}" destId="{6DBF184F-5B7C-49F8-ACA3-F160D16C2489}" srcOrd="1" destOrd="0" presId="urn:microsoft.com/office/officeart/2005/8/layout/hierarchy3"/>
    <dgm:cxn modelId="{1B2D0DE3-4832-4F48-ABB3-8CF6C2F2C085}" type="presParOf" srcId="{A2945D30-016F-4219-8269-ED38EC7CF956}" destId="{40DABAD6-1EE6-45FF-B7F3-9E89B919DF03}" srcOrd="2" destOrd="0" presId="urn:microsoft.com/office/officeart/2005/8/layout/hierarchy3"/>
    <dgm:cxn modelId="{5411FAC3-DFB7-4B77-8846-D81950D504CB}" type="presParOf" srcId="{A2945D30-016F-4219-8269-ED38EC7CF956}" destId="{579C225E-5EA6-4DBE-ADCA-58FCA885CA29}" srcOrd="3" destOrd="0" presId="urn:microsoft.com/office/officeart/2005/8/layout/hierarchy3"/>
    <dgm:cxn modelId="{D390E579-3A1E-45BA-B3F1-CED29E02ABE9}" type="presParOf" srcId="{609FBF8D-2FE5-46A6-B9FF-B79EDA349D51}" destId="{6ED8B448-716B-454B-A302-D8F850DDD0E8}" srcOrd="1" destOrd="0" presId="urn:microsoft.com/office/officeart/2005/8/layout/hierarchy3"/>
    <dgm:cxn modelId="{91ED9AB3-19C1-417F-8E61-F7B6E1B919B8}" type="presParOf" srcId="{6ED8B448-716B-454B-A302-D8F850DDD0E8}" destId="{67B5C76A-7C1D-4055-8720-96FC678D94A9}" srcOrd="0" destOrd="0" presId="urn:microsoft.com/office/officeart/2005/8/layout/hierarchy3"/>
    <dgm:cxn modelId="{85CA3263-061A-4433-AB87-487B1C669314}" type="presParOf" srcId="{67B5C76A-7C1D-4055-8720-96FC678D94A9}" destId="{E9725B3F-6185-4DDC-9491-7CCEFBDDD16F}" srcOrd="0" destOrd="0" presId="urn:microsoft.com/office/officeart/2005/8/layout/hierarchy3"/>
    <dgm:cxn modelId="{CC96DA73-D14E-4C44-9372-B32D9F0D7294}" type="presParOf" srcId="{67B5C76A-7C1D-4055-8720-96FC678D94A9}" destId="{898A0F80-E477-428E-954C-DB7E10A36446}" srcOrd="1" destOrd="0" presId="urn:microsoft.com/office/officeart/2005/8/layout/hierarchy3"/>
    <dgm:cxn modelId="{5414D5DC-B116-4307-9AD1-6D435FD5DBBB}" type="presParOf" srcId="{6ED8B448-716B-454B-A302-D8F850DDD0E8}" destId="{A5171832-5916-407E-900E-A28A0ECB4A5E}" srcOrd="1" destOrd="0" presId="urn:microsoft.com/office/officeart/2005/8/layout/hierarchy3"/>
    <dgm:cxn modelId="{58FF62E8-1C4F-466A-8EB6-00CD8677254A}" type="presParOf" srcId="{A5171832-5916-407E-900E-A28A0ECB4A5E}" destId="{F9E250EC-B441-472C-8997-A8D4CD1AF569}" srcOrd="0" destOrd="0" presId="urn:microsoft.com/office/officeart/2005/8/layout/hierarchy3"/>
    <dgm:cxn modelId="{3A632794-D616-4A91-8FE0-A40D22283065}" type="presParOf" srcId="{A5171832-5916-407E-900E-A28A0ECB4A5E}" destId="{9A3BA4C1-F4E0-4945-96FA-8DDA88712B16}" srcOrd="1" destOrd="0" presId="urn:microsoft.com/office/officeart/2005/8/layout/hierarchy3"/>
    <dgm:cxn modelId="{FD0923EA-CA49-484C-865B-B9E5144E9E77}" type="presParOf" srcId="{A5171832-5916-407E-900E-A28A0ECB4A5E}" destId="{CE87DE33-B076-4158-825D-8F1779A6024A}" srcOrd="2" destOrd="0" presId="urn:microsoft.com/office/officeart/2005/8/layout/hierarchy3"/>
    <dgm:cxn modelId="{E489F205-6413-454A-80FF-6C2B61D65FA7}" type="presParOf" srcId="{A5171832-5916-407E-900E-A28A0ECB4A5E}" destId="{3B700A11-5CA6-420A-A646-20E8725F484E}" srcOrd="3" destOrd="0" presId="urn:microsoft.com/office/officeart/2005/8/layout/hierarchy3"/>
    <dgm:cxn modelId="{DB4E920B-DCB5-4929-B08B-825683D08E84}" type="presParOf" srcId="{609FBF8D-2FE5-46A6-B9FF-B79EDA349D51}" destId="{65BCBDBE-E5CC-4EA9-8268-43A8C2A3914A}" srcOrd="2" destOrd="0" presId="urn:microsoft.com/office/officeart/2005/8/layout/hierarchy3"/>
    <dgm:cxn modelId="{71041931-4757-4990-ABC3-520E81587C13}" type="presParOf" srcId="{65BCBDBE-E5CC-4EA9-8268-43A8C2A3914A}" destId="{57A658AA-FEE3-41C9-B806-225FE645A5DB}" srcOrd="0" destOrd="0" presId="urn:microsoft.com/office/officeart/2005/8/layout/hierarchy3"/>
    <dgm:cxn modelId="{FE4222DB-A764-4D93-8783-EC125755C9B1}" type="presParOf" srcId="{57A658AA-FEE3-41C9-B806-225FE645A5DB}" destId="{7DCFCB83-52F8-443E-92D8-D44ED154109F}" srcOrd="0" destOrd="0" presId="urn:microsoft.com/office/officeart/2005/8/layout/hierarchy3"/>
    <dgm:cxn modelId="{20B9658E-BF29-4263-AA5C-0B3870D91AC5}" type="presParOf" srcId="{57A658AA-FEE3-41C9-B806-225FE645A5DB}" destId="{E2B38022-BC7D-444C-A5D8-637E36532505}" srcOrd="1" destOrd="0" presId="urn:microsoft.com/office/officeart/2005/8/layout/hierarchy3"/>
    <dgm:cxn modelId="{1617B229-81E3-4E09-873B-54DF9491538B}" type="presParOf" srcId="{65BCBDBE-E5CC-4EA9-8268-43A8C2A3914A}" destId="{CCB859EC-0FDA-4FE3-8664-E72FC5C8E51B}" srcOrd="1" destOrd="0" presId="urn:microsoft.com/office/officeart/2005/8/layout/hierarchy3"/>
    <dgm:cxn modelId="{38CC6625-7BD8-4755-B987-AE65ECF9D0E2}" type="presParOf" srcId="{CCB859EC-0FDA-4FE3-8664-E72FC5C8E51B}" destId="{E77E901F-422C-401C-A509-30FE1D3C36AC}" srcOrd="0" destOrd="0" presId="urn:microsoft.com/office/officeart/2005/8/layout/hierarchy3"/>
    <dgm:cxn modelId="{661141FC-15DF-4D81-87BA-271896C8B2B8}" type="presParOf" srcId="{CCB859EC-0FDA-4FE3-8664-E72FC5C8E51B}" destId="{2C76B5F5-E4DC-4E60-B739-EC33987B1D4A}" srcOrd="1" destOrd="0" presId="urn:microsoft.com/office/officeart/2005/8/layout/hierarchy3"/>
    <dgm:cxn modelId="{CE7BBA49-CB5C-4DA4-A130-14385C9CE550}" type="presParOf" srcId="{CCB859EC-0FDA-4FE3-8664-E72FC5C8E51B}" destId="{246286E8-F611-4730-BCB8-9724EE3A0C3B}" srcOrd="2" destOrd="0" presId="urn:microsoft.com/office/officeart/2005/8/layout/hierarchy3"/>
    <dgm:cxn modelId="{8F1B8C26-F053-4344-8A9C-D7CAD3FF9BA0}" type="presParOf" srcId="{CCB859EC-0FDA-4FE3-8664-E72FC5C8E51B}" destId="{4E4FABA6-9067-4835-8B0F-9A999AFD5AAA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83C729-CD0E-45E5-ABC4-760CCC8E6B6F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520C9BD8-41A0-4A2E-9AF6-23F765C3CFA3}">
      <dgm:prSet phldrT="[Текст]" custT="1"/>
      <dgm:spPr>
        <a:solidFill>
          <a:srgbClr val="CCFF33"/>
        </a:solidFill>
      </dgm:spPr>
      <dgm:t>
        <a:bodyPr/>
        <a:lstStyle/>
        <a:p>
          <a:pPr>
            <a:lnSpc>
              <a:spcPct val="100000"/>
            </a:lnSpc>
          </a:pPr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Первоначально утвержденный бюджет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72B3FA-0F79-46D1-BB23-C0D35F38FD40}" type="parTrans" cxnId="{89BB1DC6-2ADF-43B6-A977-22479C3AB28E}">
      <dgm:prSet/>
      <dgm:spPr/>
      <dgm:t>
        <a:bodyPr/>
        <a:lstStyle/>
        <a:p>
          <a:endParaRPr lang="ru-RU"/>
        </a:p>
      </dgm:t>
    </dgm:pt>
    <dgm:pt modelId="{931E92FF-0D4A-40D8-B776-0BF4981FFE36}" type="sibTrans" cxnId="{89BB1DC6-2ADF-43B6-A977-22479C3AB28E}">
      <dgm:prSet/>
      <dgm:spPr/>
      <dgm:t>
        <a:bodyPr/>
        <a:lstStyle/>
        <a:p>
          <a:endParaRPr lang="ru-RU"/>
        </a:p>
      </dgm:t>
    </dgm:pt>
    <dgm:pt modelId="{4A5971E6-6253-4885-9A85-966B976B8616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Уточненный </a:t>
          </a:r>
        </a:p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бюджет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E120CE-CB4F-4F0E-BC90-DF63E8E4D73C}" type="parTrans" cxnId="{477DA752-36CB-423B-844E-7C70566B602F}">
      <dgm:prSet/>
      <dgm:spPr/>
      <dgm:t>
        <a:bodyPr/>
        <a:lstStyle/>
        <a:p>
          <a:endParaRPr lang="ru-RU"/>
        </a:p>
      </dgm:t>
    </dgm:pt>
    <dgm:pt modelId="{461A0B88-F498-4646-AE14-63A8CB1395CE}" type="sibTrans" cxnId="{477DA752-36CB-423B-844E-7C70566B602F}">
      <dgm:prSet/>
      <dgm:spPr/>
      <dgm:t>
        <a:bodyPr/>
        <a:lstStyle/>
        <a:p>
          <a:endParaRPr lang="ru-RU"/>
        </a:p>
      </dgm:t>
    </dgm:pt>
    <dgm:pt modelId="{9910DE0A-FF15-4FBD-9D20-A04101AD42BE}">
      <dgm:prSet phldrT="[Текст]" custT="1"/>
      <dgm:spPr>
        <a:solidFill>
          <a:srgbClr val="66CCFF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Кассовое исполнение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51F5F9-FDD5-4116-9CAB-03E155A1C0CD}" type="parTrans" cxnId="{D6F3B7BF-A209-46E9-A201-B9F3A215A87F}">
      <dgm:prSet/>
      <dgm:spPr/>
      <dgm:t>
        <a:bodyPr/>
        <a:lstStyle/>
        <a:p>
          <a:endParaRPr lang="ru-RU"/>
        </a:p>
      </dgm:t>
    </dgm:pt>
    <dgm:pt modelId="{770B368C-8705-4F2C-9E61-4AA4542074F9}" type="sibTrans" cxnId="{D6F3B7BF-A209-46E9-A201-B9F3A215A87F}">
      <dgm:prSet/>
      <dgm:spPr/>
      <dgm:t>
        <a:bodyPr/>
        <a:lstStyle/>
        <a:p>
          <a:endParaRPr lang="ru-RU"/>
        </a:p>
      </dgm:t>
    </dgm:pt>
    <dgm:pt modelId="{9B4CAE6C-8669-4303-91B1-3274DED39334}" type="pres">
      <dgm:prSet presAssocID="{1883C729-CD0E-45E5-ABC4-760CCC8E6B6F}" presName="Name0" presStyleCnt="0">
        <dgm:presLayoutVars>
          <dgm:dir/>
          <dgm:animLvl val="lvl"/>
          <dgm:resizeHandles val="exact"/>
        </dgm:presLayoutVars>
      </dgm:prSet>
      <dgm:spPr/>
    </dgm:pt>
    <dgm:pt modelId="{0CA3EFAE-8F9E-4195-AE8F-C682C97D11F4}" type="pres">
      <dgm:prSet presAssocID="{520C9BD8-41A0-4A2E-9AF6-23F765C3CFA3}" presName="parTxOnly" presStyleLbl="node1" presStyleIdx="0" presStyleCnt="3" custScaleX="150277" custScaleY="138234" custLinFactX="-1666" custLinFactNeighborX="-100000" custLinFactNeighborY="250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8834BC-50FD-4E23-AF93-93E99AE52C54}" type="pres">
      <dgm:prSet presAssocID="{931E92FF-0D4A-40D8-B776-0BF4981FFE36}" presName="parTxOnlySpace" presStyleCnt="0"/>
      <dgm:spPr/>
    </dgm:pt>
    <dgm:pt modelId="{915D7C75-7DCD-4098-9C55-E60D0DC6F62F}" type="pres">
      <dgm:prSet presAssocID="{4A5971E6-6253-4885-9A85-966B976B8616}" presName="parTxOnly" presStyleLbl="node1" presStyleIdx="1" presStyleCnt="3" custScaleX="132240" custScaleY="145355" custLinFactNeighborX="697" custLinFactNeighborY="209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51AFC6-1860-4395-A9E2-6522F13799A5}" type="pres">
      <dgm:prSet presAssocID="{461A0B88-F498-4646-AE14-63A8CB1395CE}" presName="parTxOnlySpace" presStyleCnt="0"/>
      <dgm:spPr/>
    </dgm:pt>
    <dgm:pt modelId="{EF3B27C9-E601-4A40-A21F-10963EC01721}" type="pres">
      <dgm:prSet presAssocID="{9910DE0A-FF15-4FBD-9D20-A04101AD42BE}" presName="parTxOnly" presStyleLbl="node1" presStyleIdx="2" presStyleCnt="3" custScaleX="136258" custScaleY="147008" custLinFactNeighborX="-61454" custLinFactNeighborY="195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6F3B7BF-A209-46E9-A201-B9F3A215A87F}" srcId="{1883C729-CD0E-45E5-ABC4-760CCC8E6B6F}" destId="{9910DE0A-FF15-4FBD-9D20-A04101AD42BE}" srcOrd="2" destOrd="0" parTransId="{6651F5F9-FDD5-4116-9CAB-03E155A1C0CD}" sibTransId="{770B368C-8705-4F2C-9E61-4AA4542074F9}"/>
    <dgm:cxn modelId="{EECC07C2-3CF7-48CB-A526-C40C73E6D227}" type="presOf" srcId="{520C9BD8-41A0-4A2E-9AF6-23F765C3CFA3}" destId="{0CA3EFAE-8F9E-4195-AE8F-C682C97D11F4}" srcOrd="0" destOrd="0" presId="urn:microsoft.com/office/officeart/2005/8/layout/chevron1"/>
    <dgm:cxn modelId="{89BB1DC6-2ADF-43B6-A977-22479C3AB28E}" srcId="{1883C729-CD0E-45E5-ABC4-760CCC8E6B6F}" destId="{520C9BD8-41A0-4A2E-9AF6-23F765C3CFA3}" srcOrd="0" destOrd="0" parTransId="{AD72B3FA-0F79-46D1-BB23-C0D35F38FD40}" sibTransId="{931E92FF-0D4A-40D8-B776-0BF4981FFE36}"/>
    <dgm:cxn modelId="{8D2CB11A-B40B-4C87-9497-B3663DDA5BC0}" type="presOf" srcId="{9910DE0A-FF15-4FBD-9D20-A04101AD42BE}" destId="{EF3B27C9-E601-4A40-A21F-10963EC01721}" srcOrd="0" destOrd="0" presId="urn:microsoft.com/office/officeart/2005/8/layout/chevron1"/>
    <dgm:cxn modelId="{477DA752-36CB-423B-844E-7C70566B602F}" srcId="{1883C729-CD0E-45E5-ABC4-760CCC8E6B6F}" destId="{4A5971E6-6253-4885-9A85-966B976B8616}" srcOrd="1" destOrd="0" parTransId="{8DE120CE-CB4F-4F0E-BC90-DF63E8E4D73C}" sibTransId="{461A0B88-F498-4646-AE14-63A8CB1395CE}"/>
    <dgm:cxn modelId="{CCB563EE-6761-4AEA-8F52-B577AB4C6F15}" type="presOf" srcId="{4A5971E6-6253-4885-9A85-966B976B8616}" destId="{915D7C75-7DCD-4098-9C55-E60D0DC6F62F}" srcOrd="0" destOrd="0" presId="urn:microsoft.com/office/officeart/2005/8/layout/chevron1"/>
    <dgm:cxn modelId="{CC9293C4-28EA-467D-9320-89D346FE9DE1}" type="presOf" srcId="{1883C729-CD0E-45E5-ABC4-760CCC8E6B6F}" destId="{9B4CAE6C-8669-4303-91B1-3274DED39334}" srcOrd="0" destOrd="0" presId="urn:microsoft.com/office/officeart/2005/8/layout/chevron1"/>
    <dgm:cxn modelId="{5362C2AD-258E-4198-8F19-958B9F1ED3E7}" type="presParOf" srcId="{9B4CAE6C-8669-4303-91B1-3274DED39334}" destId="{0CA3EFAE-8F9E-4195-AE8F-C682C97D11F4}" srcOrd="0" destOrd="0" presId="urn:microsoft.com/office/officeart/2005/8/layout/chevron1"/>
    <dgm:cxn modelId="{9BB94D1D-A773-44B1-8540-474F78168427}" type="presParOf" srcId="{9B4CAE6C-8669-4303-91B1-3274DED39334}" destId="{508834BC-50FD-4E23-AF93-93E99AE52C54}" srcOrd="1" destOrd="0" presId="urn:microsoft.com/office/officeart/2005/8/layout/chevron1"/>
    <dgm:cxn modelId="{A12079B7-D81B-413D-8F61-8F3AED892659}" type="presParOf" srcId="{9B4CAE6C-8669-4303-91B1-3274DED39334}" destId="{915D7C75-7DCD-4098-9C55-E60D0DC6F62F}" srcOrd="2" destOrd="0" presId="urn:microsoft.com/office/officeart/2005/8/layout/chevron1"/>
    <dgm:cxn modelId="{D59432A3-CB75-4F64-BC95-CBE6490F2B28}" type="presParOf" srcId="{9B4CAE6C-8669-4303-91B1-3274DED39334}" destId="{1651AFC6-1860-4395-A9E2-6522F13799A5}" srcOrd="3" destOrd="0" presId="urn:microsoft.com/office/officeart/2005/8/layout/chevron1"/>
    <dgm:cxn modelId="{4C692A56-C37C-4F18-A5EA-68A6E8D94F3B}" type="presParOf" srcId="{9B4CAE6C-8669-4303-91B1-3274DED39334}" destId="{EF3B27C9-E601-4A40-A21F-10963EC01721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406019-6599-44E0-82ED-13D2C6661461}">
      <dsp:nvSpPr>
        <dsp:cNvPr id="0" name=""/>
        <dsp:cNvSpPr/>
      </dsp:nvSpPr>
      <dsp:spPr>
        <a:xfrm>
          <a:off x="34593" y="0"/>
          <a:ext cx="2676375" cy="1070550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</a:rPr>
            <a:t>Налоговые доходы</a:t>
          </a:r>
          <a:endParaRPr lang="ru-RU" sz="1600" kern="1200" dirty="0">
            <a:solidFill>
              <a:srgbClr val="002060"/>
            </a:solidFill>
          </a:endParaRPr>
        </a:p>
      </dsp:txBody>
      <dsp:txXfrm>
        <a:off x="34593" y="0"/>
        <a:ext cx="2676375" cy="1070550"/>
      </dsp:txXfrm>
    </dsp:sp>
    <dsp:sp modelId="{83C1E5B4-B8DF-4BF4-AA5C-BF77D40D441D}">
      <dsp:nvSpPr>
        <dsp:cNvPr id="0" name=""/>
        <dsp:cNvSpPr/>
      </dsp:nvSpPr>
      <dsp:spPr>
        <a:xfrm>
          <a:off x="2745" y="1333812"/>
          <a:ext cx="2676375" cy="3746924"/>
        </a:xfrm>
        <a:prstGeom prst="rect">
          <a:avLst/>
        </a:prstGeom>
        <a:solidFill>
          <a:srgbClr val="00B0F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Налог на доходы физических лиц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Единый сельскохозяйственный налог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Земельный налог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Налог на имущество физических лиц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Акцизы на нефтепродукты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Туристический налог</a:t>
          </a:r>
          <a:endParaRPr lang="ru-RU" sz="1600" kern="1200" dirty="0"/>
        </a:p>
      </dsp:txBody>
      <dsp:txXfrm>
        <a:off x="2745" y="1333812"/>
        <a:ext cx="2676375" cy="3746924"/>
      </dsp:txXfrm>
    </dsp:sp>
    <dsp:sp modelId="{B91F5F3E-477B-46EB-B4C1-7EA346C10338}">
      <dsp:nvSpPr>
        <dsp:cNvPr id="0" name=""/>
        <dsp:cNvSpPr/>
      </dsp:nvSpPr>
      <dsp:spPr>
        <a:xfrm>
          <a:off x="3015995" y="0"/>
          <a:ext cx="2676375" cy="1070550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</a:rPr>
            <a:t>Неналоговые доходы</a:t>
          </a:r>
          <a:endParaRPr lang="ru-RU" sz="1600" kern="1200" dirty="0">
            <a:solidFill>
              <a:srgbClr val="002060"/>
            </a:solidFill>
          </a:endParaRPr>
        </a:p>
      </dsp:txBody>
      <dsp:txXfrm>
        <a:off x="3015995" y="0"/>
        <a:ext cx="2676375" cy="1070550"/>
      </dsp:txXfrm>
    </dsp:sp>
    <dsp:sp modelId="{E46270FA-7B94-4345-AFEB-9F81A42B0640}">
      <dsp:nvSpPr>
        <dsp:cNvPr id="0" name=""/>
        <dsp:cNvSpPr/>
      </dsp:nvSpPr>
      <dsp:spPr>
        <a:xfrm>
          <a:off x="3053812" y="1333812"/>
          <a:ext cx="2676375" cy="3746924"/>
        </a:xfrm>
        <a:prstGeom prst="rect">
          <a:avLst/>
        </a:prstGeom>
        <a:solidFill>
          <a:srgbClr val="00B0F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Арендная плата за земельные участки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Арендная плата за муниципальное имущество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Плата за пользование жилыми помещениями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Плата за размещение и эксплуатацию НТО, установку и эксплуатацию рекламных конструкций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Плата за негативное воздействие на окружающую среду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Доходы от продажи материальных и нематериальных активов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Прочие доходы ( в </a:t>
          </a:r>
          <a:r>
            <a:rPr lang="ru-RU" sz="1400" kern="1200" dirty="0" err="1" smtClean="0"/>
            <a:t>т.ч</a:t>
          </a:r>
          <a:r>
            <a:rPr lang="ru-RU" sz="1400" kern="1200" dirty="0" smtClean="0"/>
            <a:t>. штрафы)</a:t>
          </a:r>
          <a:endParaRPr lang="ru-RU" sz="1400" kern="1200" dirty="0"/>
        </a:p>
      </dsp:txBody>
      <dsp:txXfrm>
        <a:off x="3053812" y="1333812"/>
        <a:ext cx="2676375" cy="3746924"/>
      </dsp:txXfrm>
    </dsp:sp>
    <dsp:sp modelId="{ACF25AA3-2C9C-46B9-9AD9-E1489BE98D07}">
      <dsp:nvSpPr>
        <dsp:cNvPr id="0" name=""/>
        <dsp:cNvSpPr/>
      </dsp:nvSpPr>
      <dsp:spPr>
        <a:xfrm>
          <a:off x="6107625" y="0"/>
          <a:ext cx="2676375" cy="1070550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</a:rPr>
            <a:t>Безвозмездные поступления</a:t>
          </a:r>
          <a:endParaRPr lang="ru-RU" sz="1600" kern="1200" dirty="0">
            <a:solidFill>
              <a:srgbClr val="002060"/>
            </a:solidFill>
          </a:endParaRPr>
        </a:p>
      </dsp:txBody>
      <dsp:txXfrm>
        <a:off x="6107625" y="0"/>
        <a:ext cx="2676375" cy="1070550"/>
      </dsp:txXfrm>
    </dsp:sp>
    <dsp:sp modelId="{8AA1167C-E847-412D-B582-F676F2F579E7}">
      <dsp:nvSpPr>
        <dsp:cNvPr id="0" name=""/>
        <dsp:cNvSpPr/>
      </dsp:nvSpPr>
      <dsp:spPr>
        <a:xfrm>
          <a:off x="6104879" y="1333812"/>
          <a:ext cx="2676375" cy="3746924"/>
        </a:xfrm>
        <a:prstGeom prst="rect">
          <a:avLst/>
        </a:prstGeom>
        <a:solidFill>
          <a:srgbClr val="00B0F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Дотации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Субсидии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Субвенции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Иные межбюджетные трансферты</a:t>
          </a:r>
          <a:endParaRPr lang="ru-RU" sz="1400" kern="1200" dirty="0"/>
        </a:p>
      </dsp:txBody>
      <dsp:txXfrm>
        <a:off x="6104879" y="1333812"/>
        <a:ext cx="2676375" cy="37469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6757B4-B697-4218-BC79-6B05877410BD}">
      <dsp:nvSpPr>
        <dsp:cNvPr id="0" name=""/>
        <dsp:cNvSpPr/>
      </dsp:nvSpPr>
      <dsp:spPr>
        <a:xfrm>
          <a:off x="1070" y="121151"/>
          <a:ext cx="1658605" cy="829302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Налоговые доходы</a:t>
          </a:r>
          <a:endParaRPr lang="ru-RU" sz="1800" kern="1200" dirty="0"/>
        </a:p>
      </dsp:txBody>
      <dsp:txXfrm>
        <a:off x="25359" y="145440"/>
        <a:ext cx="1610027" cy="780724"/>
      </dsp:txXfrm>
    </dsp:sp>
    <dsp:sp modelId="{04DAC4E6-6846-45A7-BC09-2A0B857104CA}">
      <dsp:nvSpPr>
        <dsp:cNvPr id="0" name=""/>
        <dsp:cNvSpPr/>
      </dsp:nvSpPr>
      <dsp:spPr>
        <a:xfrm>
          <a:off x="166931" y="950454"/>
          <a:ext cx="289711" cy="17507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0765"/>
              </a:lnTo>
              <a:lnTo>
                <a:pt x="289711" y="1750765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BF184F-5B7C-49F8-ACA3-F160D16C2489}">
      <dsp:nvSpPr>
        <dsp:cNvPr id="0" name=""/>
        <dsp:cNvSpPr/>
      </dsp:nvSpPr>
      <dsp:spPr>
        <a:xfrm>
          <a:off x="456642" y="2286568"/>
          <a:ext cx="1661139" cy="8293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43,0%</a:t>
          </a:r>
          <a:endParaRPr lang="ru-RU" sz="3600" kern="1200" dirty="0"/>
        </a:p>
      </dsp:txBody>
      <dsp:txXfrm>
        <a:off x="480931" y="2310857"/>
        <a:ext cx="1612561" cy="780724"/>
      </dsp:txXfrm>
    </dsp:sp>
    <dsp:sp modelId="{40DABAD6-1EE6-45FF-B7F3-9E89B919DF03}">
      <dsp:nvSpPr>
        <dsp:cNvPr id="0" name=""/>
        <dsp:cNvSpPr/>
      </dsp:nvSpPr>
      <dsp:spPr>
        <a:xfrm>
          <a:off x="166931" y="950454"/>
          <a:ext cx="228224" cy="6787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8767"/>
              </a:lnTo>
              <a:lnTo>
                <a:pt x="228224" y="678767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9C225E-5EA6-4DBE-ADCA-58FCA885CA29}">
      <dsp:nvSpPr>
        <dsp:cNvPr id="0" name=""/>
        <dsp:cNvSpPr/>
      </dsp:nvSpPr>
      <dsp:spPr>
        <a:xfrm>
          <a:off x="395155" y="1176431"/>
          <a:ext cx="2382606" cy="9055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135 359 788,12 рублей</a:t>
          </a:r>
          <a:endParaRPr lang="ru-RU" sz="2400" kern="1200" dirty="0"/>
        </a:p>
      </dsp:txBody>
      <dsp:txXfrm>
        <a:off x="421679" y="1202955"/>
        <a:ext cx="2329558" cy="852533"/>
      </dsp:txXfrm>
    </dsp:sp>
    <dsp:sp modelId="{E9725B3F-6185-4DDC-9491-7CCEFBDDD16F}">
      <dsp:nvSpPr>
        <dsp:cNvPr id="0" name=""/>
        <dsp:cNvSpPr/>
      </dsp:nvSpPr>
      <dsp:spPr>
        <a:xfrm>
          <a:off x="2798328" y="121151"/>
          <a:ext cx="1658605" cy="829302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Неналоговые доходы </a:t>
          </a:r>
          <a:endParaRPr lang="ru-RU" sz="1800" kern="1200" dirty="0"/>
        </a:p>
      </dsp:txBody>
      <dsp:txXfrm>
        <a:off x="2822617" y="145440"/>
        <a:ext cx="1610027" cy="780724"/>
      </dsp:txXfrm>
    </dsp:sp>
    <dsp:sp modelId="{F9E250EC-B441-472C-8997-A8D4CD1AF569}">
      <dsp:nvSpPr>
        <dsp:cNvPr id="0" name=""/>
        <dsp:cNvSpPr/>
      </dsp:nvSpPr>
      <dsp:spPr>
        <a:xfrm>
          <a:off x="2964188" y="950454"/>
          <a:ext cx="252930" cy="17493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9355"/>
              </a:lnTo>
              <a:lnTo>
                <a:pt x="252930" y="1749355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3BA4C1-F4E0-4945-96FA-8DDA88712B16}">
      <dsp:nvSpPr>
        <dsp:cNvPr id="0" name=""/>
        <dsp:cNvSpPr/>
      </dsp:nvSpPr>
      <dsp:spPr>
        <a:xfrm>
          <a:off x="3217119" y="2285159"/>
          <a:ext cx="1768856" cy="8293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12,4%</a:t>
          </a:r>
          <a:endParaRPr lang="ru-RU" sz="3600" kern="1200" dirty="0"/>
        </a:p>
      </dsp:txBody>
      <dsp:txXfrm>
        <a:off x="3241408" y="2309448"/>
        <a:ext cx="1720278" cy="780724"/>
      </dsp:txXfrm>
    </dsp:sp>
    <dsp:sp modelId="{CE87DE33-B076-4158-825D-8F1779A6024A}">
      <dsp:nvSpPr>
        <dsp:cNvPr id="0" name=""/>
        <dsp:cNvSpPr/>
      </dsp:nvSpPr>
      <dsp:spPr>
        <a:xfrm>
          <a:off x="2964188" y="950454"/>
          <a:ext cx="167426" cy="6787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8751"/>
              </a:lnTo>
              <a:lnTo>
                <a:pt x="167426" y="678751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700A11-5CA6-420A-A646-20E8725F484E}">
      <dsp:nvSpPr>
        <dsp:cNvPr id="0" name=""/>
        <dsp:cNvSpPr/>
      </dsp:nvSpPr>
      <dsp:spPr>
        <a:xfrm>
          <a:off x="3131615" y="1166910"/>
          <a:ext cx="2031061" cy="9245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38 972 144,36 рублей</a:t>
          </a:r>
          <a:endParaRPr lang="ru-RU" sz="2400" kern="1200" dirty="0"/>
        </a:p>
      </dsp:txBody>
      <dsp:txXfrm>
        <a:off x="3158695" y="1193990"/>
        <a:ext cx="1976901" cy="870429"/>
      </dsp:txXfrm>
    </dsp:sp>
    <dsp:sp modelId="{7DCFCB83-52F8-443E-92D8-D44ED154109F}">
      <dsp:nvSpPr>
        <dsp:cNvPr id="0" name=""/>
        <dsp:cNvSpPr/>
      </dsp:nvSpPr>
      <dsp:spPr>
        <a:xfrm>
          <a:off x="5244041" y="121151"/>
          <a:ext cx="1658605" cy="829302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Безвозмездные поступления</a:t>
          </a:r>
          <a:endParaRPr lang="ru-RU" sz="1800" kern="1200" dirty="0"/>
        </a:p>
      </dsp:txBody>
      <dsp:txXfrm>
        <a:off x="5268330" y="145440"/>
        <a:ext cx="1610027" cy="780724"/>
      </dsp:txXfrm>
    </dsp:sp>
    <dsp:sp modelId="{E77E901F-422C-401C-A509-30FE1D3C36AC}">
      <dsp:nvSpPr>
        <dsp:cNvPr id="0" name=""/>
        <dsp:cNvSpPr/>
      </dsp:nvSpPr>
      <dsp:spPr>
        <a:xfrm>
          <a:off x="5409901" y="950454"/>
          <a:ext cx="162715" cy="17267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6740"/>
              </a:lnTo>
              <a:lnTo>
                <a:pt x="162715" y="172674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76B5F5-E4DC-4E60-B739-EC33987B1D4A}">
      <dsp:nvSpPr>
        <dsp:cNvPr id="0" name=""/>
        <dsp:cNvSpPr/>
      </dsp:nvSpPr>
      <dsp:spPr>
        <a:xfrm>
          <a:off x="5572617" y="2262544"/>
          <a:ext cx="2109799" cy="8293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44,6%</a:t>
          </a:r>
          <a:endParaRPr lang="ru-RU" sz="3600" kern="1200" dirty="0"/>
        </a:p>
      </dsp:txBody>
      <dsp:txXfrm>
        <a:off x="5596906" y="2286833"/>
        <a:ext cx="2061221" cy="780724"/>
      </dsp:txXfrm>
    </dsp:sp>
    <dsp:sp modelId="{246286E8-F611-4730-BCB8-9724EE3A0C3B}">
      <dsp:nvSpPr>
        <dsp:cNvPr id="0" name=""/>
        <dsp:cNvSpPr/>
      </dsp:nvSpPr>
      <dsp:spPr>
        <a:xfrm>
          <a:off x="5409901" y="950454"/>
          <a:ext cx="162715" cy="6546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4601"/>
              </a:lnTo>
              <a:lnTo>
                <a:pt x="162715" y="654601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4FABA6-9067-4835-8B0F-9A999AFD5AAA}">
      <dsp:nvSpPr>
        <dsp:cNvPr id="0" name=""/>
        <dsp:cNvSpPr/>
      </dsp:nvSpPr>
      <dsp:spPr>
        <a:xfrm>
          <a:off x="5572617" y="1152920"/>
          <a:ext cx="2196219" cy="9042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140 312 988,04 рублей</a:t>
          </a:r>
        </a:p>
      </dsp:txBody>
      <dsp:txXfrm>
        <a:off x="5599102" y="1179405"/>
        <a:ext cx="2143249" cy="8513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A3EFAE-8F9E-4195-AE8F-C682C97D11F4}">
      <dsp:nvSpPr>
        <dsp:cNvPr id="0" name=""/>
        <dsp:cNvSpPr/>
      </dsp:nvSpPr>
      <dsp:spPr>
        <a:xfrm>
          <a:off x="0" y="655606"/>
          <a:ext cx="3279790" cy="1206780"/>
        </a:xfrm>
        <a:prstGeom prst="chevron">
          <a:avLst/>
        </a:prstGeom>
        <a:solidFill>
          <a:srgbClr val="CCFF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Первоначально утвержденный бюджет</a:t>
          </a:r>
          <a:endParaRPr lang="ru-RU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3390" y="655606"/>
        <a:ext cx="2073010" cy="1206780"/>
      </dsp:txXfrm>
    </dsp:sp>
    <dsp:sp modelId="{915D7C75-7DCD-4098-9C55-E60D0DC6F62F}">
      <dsp:nvSpPr>
        <dsp:cNvPr id="0" name=""/>
        <dsp:cNvSpPr/>
      </dsp:nvSpPr>
      <dsp:spPr>
        <a:xfrm>
          <a:off x="3067920" y="588494"/>
          <a:ext cx="2886133" cy="1268947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Уточненный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бюджет</a:t>
          </a:r>
          <a:endParaRPr lang="ru-RU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02394" y="588494"/>
        <a:ext cx="1617186" cy="1268947"/>
      </dsp:txXfrm>
    </dsp:sp>
    <dsp:sp modelId="{EF3B27C9-E601-4A40-A21F-10963EC01721}">
      <dsp:nvSpPr>
        <dsp:cNvPr id="0" name=""/>
        <dsp:cNvSpPr/>
      </dsp:nvSpPr>
      <dsp:spPr>
        <a:xfrm>
          <a:off x="5600159" y="568646"/>
          <a:ext cx="2973825" cy="1283377"/>
        </a:xfrm>
        <a:prstGeom prst="chevron">
          <a:avLst/>
        </a:prstGeom>
        <a:solidFill>
          <a:srgbClr val="66CC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Кассовое исполнение</a:t>
          </a:r>
          <a:endParaRPr lang="ru-RU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41848" y="568646"/>
        <a:ext cx="1690448" cy="12833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0.54718</cdr:x>
      <cdr:y>0</cdr:y>
    </cdr:from>
    <cdr:to>
      <cdr:x>0.96753</cdr:x>
      <cdr:y>0.26295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44750" y="0"/>
          <a:ext cx="1263489" cy="7005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5 640 868,06 руб</a:t>
          </a:r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лей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0.46226</cdr:x>
      <cdr:y>0.25752</cdr:y>
    </cdr:from>
    <cdr:to>
      <cdr:x>0.92568</cdr:x>
      <cdr:y>0.33539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2276992" y="1353698"/>
          <a:ext cx="2282706" cy="4093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1 890 229,21 рублей 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0.61642</cdr:x>
      <cdr:y>0.56341</cdr:y>
    </cdr:from>
    <cdr:to>
      <cdr:x>0.98257</cdr:x>
      <cdr:y>0.61683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3036355" y="2961602"/>
          <a:ext cx="1803576" cy="2808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342 067,77 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0.64642</cdr:x>
      <cdr:y>0.01967</cdr:y>
    </cdr:from>
    <cdr:to>
      <cdr:x>0.97637</cdr:x>
      <cdr:y>0.91039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161511" y="96475"/>
          <a:ext cx="1613719" cy="43686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endParaRPr lang="ru-RU" sz="1600" b="1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0.52876</cdr:x>
      <cdr:y>0.68757</cdr:y>
    </cdr:from>
    <cdr:to>
      <cdr:x>0.95089</cdr:x>
      <cdr:y>0.80464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3483596" y="2608794"/>
          <a:ext cx="2781100" cy="44419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71 057 578,86 рублей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0.01824</cdr:x>
      <cdr:y>0.77778</cdr:y>
    </cdr:from>
    <cdr:to>
      <cdr:x>0.38854</cdr:x>
      <cdr:y>0.86602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41784" y="4032448"/>
          <a:ext cx="2878120" cy="45748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solidFill>
                <a:schemeClr val="tx1"/>
              </a:solidFill>
              <a:cs typeface="Times New Roman" panose="02020603050405020304" pitchFamily="18" charset="0"/>
            </a:rPr>
            <a:t>242 970 697,39 рублей</a:t>
          </a:r>
          <a:endParaRPr lang="ru-RU" sz="2000" b="1" dirty="0">
            <a:solidFill>
              <a:schemeClr val="tx1"/>
            </a:solidFill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0.69456</cdr:x>
      <cdr:y>0.39706</cdr:y>
    </cdr:from>
    <cdr:to>
      <cdr:x>0.8122</cdr:x>
      <cdr:y>0.5838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398368" y="194421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0.58338</cdr:x>
      <cdr:y>0.13235</cdr:y>
    </cdr:from>
    <cdr:to>
      <cdr:x>0.99074</cdr:x>
      <cdr:y>0.3191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534272" y="648072"/>
          <a:ext cx="316612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0.86132</cdr:x>
      <cdr:y>0.19118</cdr:y>
    </cdr:from>
    <cdr:to>
      <cdr:x>0.97897</cdr:x>
      <cdr:y>0.37792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6694512" y="93610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2436" y="2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5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2436" y="6456365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FF93848-11DC-447E-B293-CEEE57E940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7105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436" y="2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5488" y="509588"/>
            <a:ext cx="3397250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664" y="3228977"/>
            <a:ext cx="7941310" cy="305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65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436" y="6456365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243268B-4ABA-4A35-8278-855EB0F940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2294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1146364-D3D9-4FFA-A232-DB40AF071D63}" type="slidenum">
              <a:rPr lang="ru-RU" altLang="ru-RU" smtClean="0"/>
              <a:pPr>
                <a:spcBef>
                  <a:spcPct val="0"/>
                </a:spcBef>
              </a:pPr>
              <a:t>1</a:t>
            </a:fld>
            <a:endParaRPr lang="ru-RU" altLang="ru-RU" smtClean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062162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10347DB-BB48-4439-A14B-CAFF6D6CCB6C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27</a:t>
            </a:fld>
            <a:endParaRPr lang="ru-RU" alt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1448780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10347DB-BB48-4439-A14B-CAFF6D6CCB6C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28</a:t>
            </a:fld>
            <a:endParaRPr lang="ru-RU" alt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619510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43268B-4ABA-4A35-8278-855EB0F940B3}" type="slidenum">
              <a:rPr lang="ru-RU" altLang="ru-RU" smtClean="0"/>
              <a:pPr>
                <a:defRPr/>
              </a:pPr>
              <a:t>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2624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43268B-4ABA-4A35-8278-855EB0F940B3}" type="slidenum">
              <a:rPr lang="ru-RU" altLang="ru-RU" smtClean="0"/>
              <a:pPr>
                <a:defRPr/>
              </a:pPr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0002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43268B-4ABA-4A35-8278-855EB0F940B3}" type="slidenum">
              <a:rPr lang="ru-RU" altLang="ru-RU" smtClean="0"/>
              <a:pPr>
                <a:defRPr/>
              </a:pPr>
              <a:t>21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4651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43268B-4ABA-4A35-8278-855EB0F940B3}" type="slidenum">
              <a:rPr lang="ru-RU" altLang="ru-RU" smtClean="0"/>
              <a:pPr>
                <a:defRPr/>
              </a:pPr>
              <a:t>22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0124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7B98A46-58F1-48B9-BD68-1CEF13F4D6C9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78849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E33EBA7-9743-4002-8893-DE17B5341D8A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673573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86B65BB-97BE-4068-8489-7B874C39A9E1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621205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BC07C58-6F98-4CEB-A8BC-38FE78F638EA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ru-RU" alt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431147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12828-EC75-4303-BE95-472CA374E47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467350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24D4FD-2374-4789-BA6B-DB469E31C76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005499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3CAB99-392C-4FAE-9C03-CEE0F91C7DBD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01338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7313613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447800" y="1600200"/>
            <a:ext cx="7313613" cy="4525963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A5922-9ED2-4A66-83F2-48F6C8FAB3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3696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ACA187-E9AA-4EBC-A226-F3C6FEFC76D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281988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ABC276-C98C-42B4-94F3-617EA3AFE5F2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804291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E0592B-E9BF-4003-951D-893FD88D1548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929490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8DD7FA-1F1E-46B2-A3FA-9F22FF84D44A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248088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75EF17-410D-4D64-8CF2-83E077DB599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167513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992B7F-310E-4245-91FF-59152843DA8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364584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8C8AF6-23AB-4284-B2A7-CEC33EBA7722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528918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CB8014-E27D-450A-A232-98E0A633016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355124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4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BB40A5F-BBC1-4859-A557-3250535959A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565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</p:sldLayoutIdLst>
  <p:transition spd="slow">
    <p:dissolve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diagramLayout" Target="../diagrams/layout2.xml"/><Relationship Id="rId7" Type="http://schemas.openxmlformats.org/officeDocument/2006/relationships/image" Target="../media/image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47706" y="404664"/>
            <a:ext cx="8896161" cy="286232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sz="3600" b="1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</a:rPr>
              <a:t>БЮДЖЕТ ДЛЯ ГРАЖДАН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ru-RU" sz="3600" b="1" dirty="0">
                <a:ln w="10160">
                  <a:solidFill>
                    <a:srgbClr val="7030A0"/>
                  </a:solidFill>
                  <a:prstDash val="solid"/>
                </a:ln>
              </a:rPr>
              <a:t>п</a:t>
            </a:r>
            <a:r>
              <a:rPr lang="ru-RU" sz="3600" b="1" dirty="0" smtClean="0">
                <a:ln w="10160">
                  <a:solidFill>
                    <a:srgbClr val="7030A0"/>
                  </a:solidFill>
                  <a:prstDash val="solid"/>
                </a:ln>
              </a:rPr>
              <a:t>о отчету об исполнение </a:t>
            </a:r>
            <a:r>
              <a:rPr lang="ru-RU" sz="3600" b="1" dirty="0">
                <a:ln w="10160">
                  <a:solidFill>
                    <a:srgbClr val="7030A0"/>
                  </a:solidFill>
                  <a:prstDash val="solid"/>
                </a:ln>
              </a:rPr>
              <a:t>бюджета </a:t>
            </a:r>
            <a:r>
              <a:rPr lang="ru-RU" sz="3600" b="1" dirty="0" smtClean="0">
                <a:ln w="10160">
                  <a:solidFill>
                    <a:srgbClr val="7030A0"/>
                  </a:solidFill>
                  <a:prstDash val="solid"/>
                </a:ln>
              </a:rPr>
              <a:t/>
            </a:r>
            <a:br>
              <a:rPr lang="ru-RU" sz="3600" b="1" dirty="0" smtClean="0">
                <a:ln w="10160">
                  <a:solidFill>
                    <a:srgbClr val="7030A0"/>
                  </a:solidFill>
                  <a:prstDash val="solid"/>
                </a:ln>
              </a:rPr>
            </a:br>
            <a:r>
              <a:rPr lang="ru-RU" sz="3600" b="1" dirty="0" err="1" smtClean="0">
                <a:ln w="10160">
                  <a:solidFill>
                    <a:srgbClr val="7030A0"/>
                  </a:solidFill>
                  <a:prstDash val="solid"/>
                </a:ln>
              </a:rPr>
              <a:t>Светогорского</a:t>
            </a:r>
            <a:r>
              <a:rPr lang="ru-RU" sz="3600" b="1" dirty="0" smtClean="0">
                <a:ln w="10160">
                  <a:solidFill>
                    <a:srgbClr val="7030A0"/>
                  </a:solidFill>
                  <a:prstDash val="solid"/>
                </a:ln>
              </a:rPr>
              <a:t> городского поселения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ru-RU" sz="3600" b="1" dirty="0" smtClean="0">
                <a:ln w="10160">
                  <a:solidFill>
                    <a:srgbClr val="7030A0"/>
                  </a:solidFill>
                  <a:prstDash val="solid"/>
                </a:ln>
              </a:rPr>
              <a:t> за 2025 год</a:t>
            </a:r>
            <a:endParaRPr lang="ru-RU" sz="3600" b="1" dirty="0">
              <a:ln w="10160">
                <a:solidFill>
                  <a:srgbClr val="7030A0"/>
                </a:solidFill>
                <a:prstDash val="solid"/>
              </a:ln>
            </a:endParaRPr>
          </a:p>
        </p:txBody>
      </p:sp>
      <p:pic>
        <p:nvPicPr>
          <p:cNvPr id="7" name="Picture 8" descr="Герб Светогорс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9632" cy="155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3140968"/>
            <a:ext cx="883109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b="1" i="1" dirty="0">
                <a:solidFill>
                  <a:srgbClr val="7030A0"/>
                </a:solidFill>
              </a:rPr>
              <a:t>Уважаемые жители </a:t>
            </a:r>
            <a:r>
              <a:rPr lang="ru-RU" b="1" i="1" dirty="0" err="1" smtClean="0">
                <a:solidFill>
                  <a:srgbClr val="7030A0"/>
                </a:solidFill>
              </a:rPr>
              <a:t>Светогорского</a:t>
            </a:r>
            <a:r>
              <a:rPr lang="ru-RU" b="1" i="1" dirty="0" smtClean="0">
                <a:solidFill>
                  <a:srgbClr val="7030A0"/>
                </a:solidFill>
              </a:rPr>
              <a:t> </a:t>
            </a:r>
            <a:r>
              <a:rPr lang="ru-RU" b="1" i="1" dirty="0">
                <a:solidFill>
                  <a:srgbClr val="7030A0"/>
                </a:solidFill>
              </a:rPr>
              <a:t>городского поселения</a:t>
            </a:r>
            <a:r>
              <a:rPr lang="ru-RU" b="1" i="1" dirty="0" smtClean="0">
                <a:solidFill>
                  <a:srgbClr val="7030A0"/>
                </a:solidFill>
              </a:rPr>
              <a:t>!</a:t>
            </a:r>
          </a:p>
          <a:p>
            <a:pPr marL="0" indent="0" algn="just">
              <a:buNone/>
            </a:pPr>
            <a:r>
              <a:rPr lang="ru-RU" i="1" dirty="0" smtClean="0">
                <a:solidFill>
                  <a:srgbClr val="7030A0"/>
                </a:solidFill>
              </a:rPr>
              <a:t>Брошюра </a:t>
            </a:r>
            <a:r>
              <a:rPr lang="ru-RU" i="1" dirty="0">
                <a:solidFill>
                  <a:srgbClr val="7030A0"/>
                </a:solidFill>
              </a:rPr>
              <a:t>«Бюджет для </a:t>
            </a:r>
            <a:r>
              <a:rPr lang="ru-RU" i="1" dirty="0" smtClean="0">
                <a:solidFill>
                  <a:srgbClr val="7030A0"/>
                </a:solidFill>
              </a:rPr>
              <a:t>граждан» подробно </a:t>
            </a:r>
            <a:r>
              <a:rPr lang="ru-RU" i="1" dirty="0">
                <a:solidFill>
                  <a:srgbClr val="7030A0"/>
                </a:solidFill>
              </a:rPr>
              <a:t>рассказывает о том, как выполнялись социальные обязательства перед гражданами – конкретные мероприятия, проекты и программы, которые финансировались в минувшем году </a:t>
            </a:r>
            <a:r>
              <a:rPr lang="ru-RU" i="1" dirty="0" smtClean="0">
                <a:solidFill>
                  <a:srgbClr val="7030A0"/>
                </a:solidFill>
              </a:rPr>
              <a:t>в сфере культуры</a:t>
            </a:r>
            <a:r>
              <a:rPr lang="ru-RU" i="1" dirty="0">
                <a:solidFill>
                  <a:srgbClr val="7030A0"/>
                </a:solidFill>
              </a:rPr>
              <a:t>, массового спорта, молодежной политики, библиотечного обслуживания, ремонта инженерной инфраструктуры, формирования комфортной городской </a:t>
            </a:r>
            <a:r>
              <a:rPr lang="ru-RU" i="1" dirty="0" smtClean="0">
                <a:solidFill>
                  <a:srgbClr val="7030A0"/>
                </a:solidFill>
              </a:rPr>
              <a:t>среды, обеспечения безопасности и развития форм местного самоуправления на </a:t>
            </a:r>
            <a:r>
              <a:rPr lang="ru-RU" i="1" smtClean="0">
                <a:solidFill>
                  <a:srgbClr val="7030A0"/>
                </a:solidFill>
              </a:rPr>
              <a:t>территории поселения. </a:t>
            </a:r>
            <a:endParaRPr lang="ru-RU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37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14302" y="808800"/>
            <a:ext cx="5377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314 644 920,52 рублей</a:t>
            </a:r>
            <a:endParaRPr lang="ru-RU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01400186"/>
              </p:ext>
            </p:extLst>
          </p:nvPr>
        </p:nvGraphicFramePr>
        <p:xfrm>
          <a:off x="971600" y="1316635"/>
          <a:ext cx="7773052" cy="3240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959" y="4682297"/>
            <a:ext cx="3271693" cy="207237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835696" y="170999"/>
            <a:ext cx="606441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Доходы бюджета 2025 года</a:t>
            </a:r>
            <a:endParaRPr lang="ru-RU" sz="3200" b="1" cap="none" spc="0" dirty="0">
              <a:ln w="10160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688080167"/>
              </p:ext>
            </p:extLst>
          </p:nvPr>
        </p:nvGraphicFramePr>
        <p:xfrm>
          <a:off x="341275" y="4641876"/>
          <a:ext cx="4446750" cy="2153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40152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497192" cy="50482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200" b="1" dirty="0" smtClean="0">
                <a:ln w="0"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налоговых доходов бюджета </a:t>
            </a:r>
          </a:p>
        </p:txBody>
      </p:sp>
      <p:graphicFrame>
        <p:nvGraphicFramePr>
          <p:cNvPr id="2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165429"/>
              </p:ext>
            </p:extLst>
          </p:nvPr>
        </p:nvGraphicFramePr>
        <p:xfrm>
          <a:off x="395288" y="765175"/>
          <a:ext cx="8424862" cy="5903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290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395288" y="135732"/>
            <a:ext cx="8569325" cy="115252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налоговых доходов бюджета</a:t>
            </a:r>
            <a:br>
              <a:rPr lang="ru-RU" altLang="ru-RU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Светогорского городского поселения</a:t>
            </a:r>
            <a:br>
              <a:rPr lang="ru-RU" altLang="ru-RU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2024 - 2025 годы</a:t>
            </a:r>
          </a:p>
        </p:txBody>
      </p:sp>
      <p:graphicFrame>
        <p:nvGraphicFramePr>
          <p:cNvPr id="2" name="Объект 2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9372223"/>
              </p:ext>
            </p:extLst>
          </p:nvPr>
        </p:nvGraphicFramePr>
        <p:xfrm>
          <a:off x="450556" y="1492791"/>
          <a:ext cx="3005846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938697" y="1325630"/>
            <a:ext cx="1230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</a:rPr>
              <a:t>136 504,36 рублей</a:t>
            </a:r>
            <a:endParaRPr lang="ru-RU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07954" y="4281260"/>
            <a:ext cx="1287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</a:rPr>
              <a:t>4 066 952,07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</a:rPr>
              <a:t>рублей</a:t>
            </a:r>
            <a:endParaRPr lang="ru-RU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13643" y="1581111"/>
            <a:ext cx="1149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</a:rPr>
              <a:t>106 703,17</a:t>
            </a:r>
            <a:endParaRPr lang="ru-RU" sz="14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</a:rPr>
              <a:t>рублей</a:t>
            </a:r>
            <a:endParaRPr lang="ru-RU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6876256" y="2188415"/>
            <a:ext cx="0" cy="43037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464648334"/>
              </p:ext>
            </p:extLst>
          </p:nvPr>
        </p:nvGraphicFramePr>
        <p:xfrm>
          <a:off x="4168092" y="1886224"/>
          <a:ext cx="3564719" cy="3240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73751627"/>
              </p:ext>
            </p:extLst>
          </p:nvPr>
        </p:nvGraphicFramePr>
        <p:xfrm>
          <a:off x="1835696" y="4624552"/>
          <a:ext cx="2448272" cy="2203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5" name="Прямая со стрелкой 14"/>
          <p:cNvCxnSpPr/>
          <p:nvPr/>
        </p:nvCxnSpPr>
        <p:spPr>
          <a:xfrm flipV="1">
            <a:off x="5580112" y="1973229"/>
            <a:ext cx="0" cy="430372"/>
          </a:xfrm>
          <a:prstGeom prst="straightConnector1">
            <a:avLst/>
          </a:prstGeom>
          <a:ln w="50800">
            <a:tailEnd type="triangle"/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2843808" y="2104331"/>
            <a:ext cx="0" cy="86577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 flipV="1">
            <a:off x="3319186" y="4804480"/>
            <a:ext cx="1" cy="452334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402649807"/>
              </p:ext>
            </p:extLst>
          </p:nvPr>
        </p:nvGraphicFramePr>
        <p:xfrm>
          <a:off x="6238485" y="4671827"/>
          <a:ext cx="2595056" cy="1938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9" name="Прямая со стрелкой 18"/>
          <p:cNvCxnSpPr/>
          <p:nvPr/>
        </p:nvCxnSpPr>
        <p:spPr>
          <a:xfrm flipH="1" flipV="1">
            <a:off x="8283175" y="4803843"/>
            <a:ext cx="7598" cy="67913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463003" y="4281260"/>
            <a:ext cx="1287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</a:rPr>
              <a:t>742 500,00 рублей</a:t>
            </a:r>
            <a:endParaRPr lang="ru-RU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55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395288" y="115889"/>
            <a:ext cx="8353425" cy="576808"/>
          </a:xfrm>
        </p:spPr>
        <p:txBody>
          <a:bodyPr/>
          <a:lstStyle/>
          <a:p>
            <a:r>
              <a:rPr lang="ru-RU" altLang="ru-RU" sz="32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неналоговых доходов бюджета </a:t>
            </a:r>
          </a:p>
        </p:txBody>
      </p:sp>
      <p:graphicFrame>
        <p:nvGraphicFramePr>
          <p:cNvPr id="2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8954170"/>
              </p:ext>
            </p:extLst>
          </p:nvPr>
        </p:nvGraphicFramePr>
        <p:xfrm>
          <a:off x="0" y="692697"/>
          <a:ext cx="9144000" cy="6281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5036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424862" cy="1008063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Динамика неналоговых доходов в бюджет Светогорского городского поселения за 2024 - 2025 годы</a:t>
            </a:r>
          </a:p>
        </p:txBody>
      </p:sp>
      <p:graphicFrame>
        <p:nvGraphicFramePr>
          <p:cNvPr id="2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0595488"/>
              </p:ext>
            </p:extLst>
          </p:nvPr>
        </p:nvGraphicFramePr>
        <p:xfrm>
          <a:off x="4103948" y="1268132"/>
          <a:ext cx="4925782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7693215"/>
              </p:ext>
            </p:extLst>
          </p:nvPr>
        </p:nvGraphicFramePr>
        <p:xfrm>
          <a:off x="178987" y="1528764"/>
          <a:ext cx="4104456" cy="3484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293" name="TextBox 6"/>
          <p:cNvSpPr txBox="1">
            <a:spLocks noChangeArrowheads="1"/>
          </p:cNvSpPr>
          <p:nvPr/>
        </p:nvSpPr>
        <p:spPr bwMode="auto">
          <a:xfrm>
            <a:off x="1899524" y="2657218"/>
            <a:ext cx="16978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 smtClean="0"/>
              <a:t>479 749,38 рублей</a:t>
            </a:r>
            <a:endParaRPr lang="ru-RU" altLang="ru-RU" sz="1600" dirty="0"/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2561188" y="3484078"/>
            <a:ext cx="14735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 smtClean="0"/>
              <a:t>865 051,45 рублей</a:t>
            </a:r>
            <a:endParaRPr lang="ru-RU" altLang="ru-RU" sz="1600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1435679" y="1966181"/>
            <a:ext cx="899575" cy="11010"/>
          </a:xfrm>
          <a:prstGeom prst="straightConnector1">
            <a:avLst/>
          </a:prstGeom>
          <a:ln w="50800">
            <a:tailEnd type="triangle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1303715" y="3683206"/>
            <a:ext cx="1136348" cy="0"/>
          </a:xfrm>
          <a:prstGeom prst="straightConnector1">
            <a:avLst/>
          </a:prstGeom>
          <a:ln w="50800">
            <a:tailEnd type="triangle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5951278" y="2780928"/>
            <a:ext cx="544562" cy="0"/>
          </a:xfrm>
          <a:prstGeom prst="straightConnector1">
            <a:avLst/>
          </a:prstGeom>
          <a:ln w="50800">
            <a:tailEnd type="triangle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1"/>
          <p:cNvSpPr txBox="1"/>
          <p:nvPr/>
        </p:nvSpPr>
        <p:spPr>
          <a:xfrm>
            <a:off x="2074267" y="4562927"/>
            <a:ext cx="1471071" cy="63110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81 924,97 рублей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597365885"/>
              </p:ext>
            </p:extLst>
          </p:nvPr>
        </p:nvGraphicFramePr>
        <p:xfrm>
          <a:off x="104446" y="4370385"/>
          <a:ext cx="2414276" cy="18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30" name="Прямая со стрелкой 29"/>
          <p:cNvCxnSpPr/>
          <p:nvPr/>
        </p:nvCxnSpPr>
        <p:spPr>
          <a:xfrm>
            <a:off x="1395955" y="4725144"/>
            <a:ext cx="655765" cy="0"/>
          </a:xfrm>
          <a:prstGeom prst="straightConnector1">
            <a:avLst/>
          </a:prstGeom>
          <a:ln w="50800">
            <a:tailEnd type="triangle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471963" y="1813287"/>
            <a:ext cx="1692325" cy="5691"/>
          </a:xfrm>
          <a:prstGeom prst="straightConnector1">
            <a:avLst/>
          </a:prstGeom>
          <a:ln w="50800">
            <a:tailEnd type="triangle"/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"/>
          <p:cNvSpPr txBox="1"/>
          <p:nvPr/>
        </p:nvSpPr>
        <p:spPr>
          <a:xfrm>
            <a:off x="7281009" y="1399081"/>
            <a:ext cx="1690244" cy="51778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1 420 479,27 рублей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"/>
          <p:cNvSpPr txBox="1"/>
          <p:nvPr/>
        </p:nvSpPr>
        <p:spPr>
          <a:xfrm>
            <a:off x="6350549" y="3529550"/>
            <a:ext cx="1915073" cy="43702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117 757,29 рублей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Прямая со стрелкой 34"/>
          <p:cNvCxnSpPr/>
          <p:nvPr/>
        </p:nvCxnSpPr>
        <p:spPr>
          <a:xfrm>
            <a:off x="5777061" y="4653136"/>
            <a:ext cx="2101555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V="1">
            <a:off x="5777061" y="3709053"/>
            <a:ext cx="437619" cy="7979"/>
          </a:xfrm>
          <a:prstGeom prst="straightConnector1">
            <a:avLst/>
          </a:prstGeom>
          <a:ln w="50800">
            <a:tailEnd type="triangle"/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1"/>
          <p:cNvSpPr txBox="1"/>
          <p:nvPr/>
        </p:nvSpPr>
        <p:spPr>
          <a:xfrm>
            <a:off x="1899524" y="5317979"/>
            <a:ext cx="1556369" cy="42701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89 416,85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>
            <a:off x="1384691" y="5517232"/>
            <a:ext cx="451005" cy="0"/>
          </a:xfrm>
          <a:prstGeom prst="straightConnector1">
            <a:avLst/>
          </a:prstGeom>
          <a:ln w="50800">
            <a:tailEnd type="triangle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1"/>
          <p:cNvSpPr txBox="1"/>
          <p:nvPr/>
        </p:nvSpPr>
        <p:spPr>
          <a:xfrm>
            <a:off x="2231215" y="1842048"/>
            <a:ext cx="1684462" cy="51036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6 134 956,99 рублей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1048217" y="2826495"/>
            <a:ext cx="510996" cy="0"/>
          </a:xfrm>
          <a:prstGeom prst="straightConnector1">
            <a:avLst/>
          </a:prstGeom>
          <a:ln w="50800">
            <a:tailEnd type="triangle"/>
          </a:ln>
          <a:scene3d>
            <a:camera prst="orthographicFront">
              <a:rot lat="0" lon="11400000" rev="0"/>
            </a:camera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34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269" y="476672"/>
            <a:ext cx="8477121" cy="1883296"/>
          </a:xfrm>
        </p:spPr>
        <p:txBody>
          <a:bodyPr/>
          <a:lstStyle/>
          <a:p>
            <a:pPr algn="ctr"/>
            <a:r>
              <a:rPr lang="ru-RU" sz="32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Комиссии по сокращению задолженности по налоговым платежам в бюджет Светогорского городского поселения </a:t>
            </a:r>
            <a:endParaRPr lang="ru-RU" sz="3200" b="1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9365421"/>
              </p:ext>
            </p:extLst>
          </p:nvPr>
        </p:nvGraphicFramePr>
        <p:xfrm>
          <a:off x="704505" y="2996952"/>
          <a:ext cx="7918648" cy="159743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69976">
                  <a:extLst>
                    <a:ext uri="{9D8B030D-6E8A-4147-A177-3AD203B41FA5}">
                      <a16:colId xmlns:a16="http://schemas.microsoft.com/office/drawing/2014/main" val="2963962802"/>
                    </a:ext>
                  </a:extLst>
                </a:gridCol>
                <a:gridCol w="1709486">
                  <a:extLst>
                    <a:ext uri="{9D8B030D-6E8A-4147-A177-3AD203B41FA5}">
                      <a16:colId xmlns:a16="http://schemas.microsoft.com/office/drawing/2014/main" val="940398848"/>
                    </a:ext>
                  </a:extLst>
                </a:gridCol>
                <a:gridCol w="2359524">
                  <a:extLst>
                    <a:ext uri="{9D8B030D-6E8A-4147-A177-3AD203B41FA5}">
                      <a16:colId xmlns:a16="http://schemas.microsoft.com/office/drawing/2014/main" val="1033384497"/>
                    </a:ext>
                  </a:extLst>
                </a:gridCol>
                <a:gridCol w="1979662">
                  <a:extLst>
                    <a:ext uri="{9D8B030D-6E8A-4147-A177-3AD203B41FA5}">
                      <a16:colId xmlns:a16="http://schemas.microsoft.com/office/drawing/2014/main" val="404611309"/>
                    </a:ext>
                  </a:extLst>
                </a:gridCol>
              </a:tblGrid>
              <a:tr h="684362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Кол-во направленных писем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Кол-во проведенных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заседаний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effectLst/>
                        </a:rPr>
                        <a:t>Результаты погашения задолженности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77497"/>
                  </a:ext>
                </a:extLst>
              </a:tr>
              <a:tr h="2300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Кол-во писем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Сумма (рублей)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3868090"/>
                  </a:ext>
                </a:extLst>
              </a:tr>
              <a:tr h="61588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114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4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36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37 138,40 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52658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243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667655" y="188640"/>
            <a:ext cx="7989888" cy="1081088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altLang="ru-RU" sz="32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Безвозмездные поступления  2025 года</a:t>
            </a:r>
            <a:br>
              <a:rPr lang="ru-RU" altLang="ru-RU" sz="32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altLang="ru-RU" sz="32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140 312 988,04 рублей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79512" y="1458368"/>
            <a:ext cx="4464496" cy="4261679"/>
          </a:xfr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650" b="1" dirty="0" smtClean="0">
                <a:solidFill>
                  <a:srgbClr val="660033"/>
                </a:solidFill>
              </a:rPr>
              <a:t>дотации на выравнивание бюджетной обеспеченности </a:t>
            </a:r>
            <a:r>
              <a:rPr lang="ru-RU" sz="1650" dirty="0" smtClean="0"/>
              <a:t>–</a:t>
            </a:r>
            <a:br>
              <a:rPr lang="ru-RU" sz="1650" dirty="0" smtClean="0"/>
            </a:br>
            <a:r>
              <a:rPr lang="ru-RU" sz="1650" dirty="0" smtClean="0"/>
              <a:t>                                         </a:t>
            </a:r>
            <a:r>
              <a:rPr lang="ru-RU" sz="1650" b="1" dirty="0" smtClean="0"/>
              <a:t>44 932 200,00 рублей;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650" b="1" dirty="0" smtClean="0">
                <a:solidFill>
                  <a:srgbClr val="660033"/>
                </a:solidFill>
              </a:rPr>
              <a:t>субсидии бюджету поселения </a:t>
            </a:r>
            <a:r>
              <a:rPr lang="ru-RU" sz="1650" dirty="0" smtClean="0"/>
              <a:t>–</a:t>
            </a:r>
            <a:br>
              <a:rPr lang="ru-RU" sz="1650" dirty="0" smtClean="0"/>
            </a:br>
            <a:r>
              <a:rPr lang="ru-RU" sz="1650" dirty="0" smtClean="0"/>
              <a:t>                                         </a:t>
            </a:r>
            <a:r>
              <a:rPr lang="ru-RU" sz="1650" b="1" dirty="0" smtClean="0"/>
              <a:t>49 285 670,46 рублей;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650" b="1" dirty="0" smtClean="0">
                <a:solidFill>
                  <a:srgbClr val="660033"/>
                </a:solidFill>
              </a:rPr>
              <a:t>суб</a:t>
            </a:r>
            <a:r>
              <a:rPr lang="ru-RU" sz="1650" b="1" dirty="0" smtClean="0">
                <a:solidFill>
                  <a:schemeClr val="accent2">
                    <a:lumMod val="50000"/>
                  </a:schemeClr>
                </a:solidFill>
              </a:rPr>
              <a:t>вен</a:t>
            </a:r>
            <a:r>
              <a:rPr lang="ru-RU" sz="1650" b="1" dirty="0" smtClean="0">
                <a:solidFill>
                  <a:srgbClr val="660033"/>
                </a:solidFill>
              </a:rPr>
              <a:t>ции</a:t>
            </a:r>
            <a:r>
              <a:rPr lang="ru-RU" sz="1650" dirty="0" smtClean="0"/>
              <a:t>  </a:t>
            </a:r>
            <a:r>
              <a:rPr lang="ru-RU" sz="1650" b="1" dirty="0" smtClean="0">
                <a:solidFill>
                  <a:schemeClr val="accent2">
                    <a:lumMod val="50000"/>
                  </a:schemeClr>
                </a:solidFill>
              </a:rPr>
              <a:t>бюджетам  субъектов РФ и МО </a:t>
            </a:r>
            <a:r>
              <a:rPr lang="ru-RU" sz="1650" dirty="0" smtClean="0">
                <a:solidFill>
                  <a:schemeClr val="accent2">
                    <a:lumMod val="50000"/>
                  </a:schemeClr>
                </a:solidFill>
              </a:rPr>
              <a:t>–</a:t>
            </a:r>
            <a:br>
              <a:rPr lang="ru-RU" sz="165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650" dirty="0" smtClean="0">
                <a:solidFill>
                  <a:schemeClr val="accent2">
                    <a:lumMod val="50000"/>
                  </a:schemeClr>
                </a:solidFill>
              </a:rPr>
              <a:t>                                         </a:t>
            </a:r>
            <a:r>
              <a:rPr lang="ru-RU" sz="1650" b="1" dirty="0" smtClean="0"/>
              <a:t>4 </a:t>
            </a:r>
            <a:r>
              <a:rPr lang="ru-RU" sz="1650" b="1" dirty="0"/>
              <a:t>658 540,00 </a:t>
            </a:r>
            <a:r>
              <a:rPr lang="ru-RU" sz="1650" b="1" dirty="0" smtClean="0"/>
              <a:t>рублей;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650" b="1" dirty="0" smtClean="0">
                <a:solidFill>
                  <a:srgbClr val="660033"/>
                </a:solidFill>
              </a:rPr>
              <a:t>иные межбюджетные трансферты </a:t>
            </a:r>
            <a:r>
              <a:rPr lang="ru-RU" sz="1650" dirty="0" smtClean="0"/>
              <a:t>– </a:t>
            </a:r>
            <a:br>
              <a:rPr lang="ru-RU" sz="1650" dirty="0" smtClean="0"/>
            </a:br>
            <a:r>
              <a:rPr lang="ru-RU" sz="1650" dirty="0" smtClean="0"/>
              <a:t>                                         </a:t>
            </a:r>
            <a:r>
              <a:rPr lang="ru-RU" sz="1650" b="1" dirty="0" smtClean="0"/>
              <a:t>42 724 827,00 рублей;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650" b="1" dirty="0">
                <a:solidFill>
                  <a:schemeClr val="accent2">
                    <a:lumMod val="50000"/>
                  </a:schemeClr>
                </a:solidFill>
              </a:rPr>
              <a:t>доходы бюджетов городских </a:t>
            </a:r>
            <a:r>
              <a:rPr lang="ru-RU" sz="1650" b="1" dirty="0" smtClean="0">
                <a:solidFill>
                  <a:schemeClr val="accent2">
                    <a:lumMod val="50000"/>
                  </a:schemeClr>
                </a:solidFill>
              </a:rPr>
              <a:t>поселений от возврата остатков субсидий, субвенций и иных трансфертов, прошлых лет – </a:t>
            </a:r>
            <a:br>
              <a:rPr lang="ru-RU" sz="165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650" b="1" dirty="0" smtClean="0">
                <a:solidFill>
                  <a:schemeClr val="accent2">
                    <a:lumMod val="50000"/>
                  </a:schemeClr>
                </a:solidFill>
              </a:rPr>
              <a:t>                                         </a:t>
            </a:r>
            <a:r>
              <a:rPr lang="ru-RU" sz="1650" b="1" dirty="0" smtClean="0"/>
              <a:t>2 097 085,16 рублей;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650" b="1" dirty="0"/>
              <a:t>осуществлен возврат остатков </a:t>
            </a:r>
            <a:r>
              <a:rPr lang="ru-RU" sz="1650" b="1" dirty="0" smtClean="0"/>
              <a:t>субсидий в Комитеты Ленинградской области –</a:t>
            </a:r>
            <a:br>
              <a:rPr lang="ru-RU" sz="1650" b="1" dirty="0" smtClean="0"/>
            </a:br>
            <a:r>
              <a:rPr lang="ru-RU" sz="1650" b="1" dirty="0" smtClean="0"/>
              <a:t>                                         3 385 334,58 рублей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940598939"/>
              </p:ext>
            </p:extLst>
          </p:nvPr>
        </p:nvGraphicFramePr>
        <p:xfrm>
          <a:off x="4788024" y="1851360"/>
          <a:ext cx="4355976" cy="3521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5483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264" y="166159"/>
            <a:ext cx="864096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расходов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Светогорского городского поселения за 2025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9111913"/>
              </p:ext>
            </p:extLst>
          </p:nvPr>
        </p:nvGraphicFramePr>
        <p:xfrm>
          <a:off x="363608" y="2854408"/>
          <a:ext cx="8712968" cy="2080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Овал 6"/>
          <p:cNvSpPr/>
          <p:nvPr/>
        </p:nvSpPr>
        <p:spPr>
          <a:xfrm>
            <a:off x="91009" y="1916832"/>
            <a:ext cx="2920300" cy="1240527"/>
          </a:xfrm>
          <a:prstGeom prst="ellipse">
            <a:avLst/>
          </a:prstGeom>
          <a:solidFill>
            <a:srgbClr val="CC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99031" y="2184973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200 799 030,00 рублей</a:t>
            </a:r>
            <a:endParaRPr lang="ru-RU" sz="2000" b="1" dirty="0"/>
          </a:p>
        </p:txBody>
      </p:sp>
      <p:sp>
        <p:nvSpPr>
          <p:cNvPr id="13" name="Овал 12"/>
          <p:cNvSpPr/>
          <p:nvPr/>
        </p:nvSpPr>
        <p:spPr>
          <a:xfrm>
            <a:off x="3157354" y="1916832"/>
            <a:ext cx="2920300" cy="115683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567964" y="2161157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318 090 191,45 рублей</a:t>
            </a:r>
            <a:endParaRPr lang="ru-RU" sz="2000" b="1" dirty="0"/>
          </a:p>
        </p:txBody>
      </p:sp>
      <p:sp>
        <p:nvSpPr>
          <p:cNvPr id="15" name="Овал 14"/>
          <p:cNvSpPr/>
          <p:nvPr/>
        </p:nvSpPr>
        <p:spPr>
          <a:xfrm>
            <a:off x="6233099" y="1853540"/>
            <a:ext cx="2920300" cy="1229282"/>
          </a:xfrm>
          <a:prstGeom prst="ellips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6531722" y="2177530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314 028 276,25 рублей</a:t>
            </a:r>
            <a:endParaRPr lang="ru-RU" sz="2000" b="1" dirty="0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547664" y="3157359"/>
            <a:ext cx="0" cy="3436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4644008" y="3073664"/>
            <a:ext cx="0" cy="3436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7668344" y="3073664"/>
            <a:ext cx="0" cy="3436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51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1049774" y="188640"/>
            <a:ext cx="7956376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8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Исполнение расходов за 2025 </a:t>
            </a:r>
            <a:r>
              <a:rPr lang="ru-RU" altLang="ru-RU" sz="2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год</a:t>
            </a:r>
            <a:endParaRPr lang="ru-RU" altLang="ru-RU" sz="2800" b="1" dirty="0" smtClean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1592613"/>
              </p:ext>
            </p:extLst>
          </p:nvPr>
        </p:nvGraphicFramePr>
        <p:xfrm>
          <a:off x="1" y="548676"/>
          <a:ext cx="9144000" cy="6318288"/>
        </p:xfrm>
        <a:graphic>
          <a:graphicData uri="http://schemas.openxmlformats.org/drawingml/2006/table">
            <a:tbl>
              <a:tblPr firstRow="1" firstCol="1" bandRow="1"/>
              <a:tblGrid>
                <a:gridCol w="4952192">
                  <a:extLst>
                    <a:ext uri="{9D8B030D-6E8A-4147-A177-3AD203B41FA5}">
                      <a16:colId xmlns:a16="http://schemas.microsoft.com/office/drawing/2014/main" val="1959818484"/>
                    </a:ext>
                  </a:extLst>
                </a:gridCol>
                <a:gridCol w="802009">
                  <a:extLst>
                    <a:ext uri="{9D8B030D-6E8A-4147-A177-3AD203B41FA5}">
                      <a16:colId xmlns:a16="http://schemas.microsoft.com/office/drawing/2014/main" val="740409695"/>
                    </a:ext>
                  </a:extLst>
                </a:gridCol>
                <a:gridCol w="802009">
                  <a:extLst>
                    <a:ext uri="{9D8B030D-6E8A-4147-A177-3AD203B41FA5}">
                      <a16:colId xmlns:a16="http://schemas.microsoft.com/office/drawing/2014/main" val="4047497632"/>
                    </a:ext>
                  </a:extLst>
                </a:gridCol>
                <a:gridCol w="656190">
                  <a:extLst>
                    <a:ext uri="{9D8B030D-6E8A-4147-A177-3AD203B41FA5}">
                      <a16:colId xmlns:a16="http://schemas.microsoft.com/office/drawing/2014/main" val="2807123488"/>
                    </a:ext>
                  </a:extLst>
                </a:gridCol>
                <a:gridCol w="802009">
                  <a:extLst>
                    <a:ext uri="{9D8B030D-6E8A-4147-A177-3AD203B41FA5}">
                      <a16:colId xmlns:a16="http://schemas.microsoft.com/office/drawing/2014/main" val="1892506685"/>
                    </a:ext>
                  </a:extLst>
                </a:gridCol>
                <a:gridCol w="1129591">
                  <a:extLst>
                    <a:ext uri="{9D8B030D-6E8A-4147-A177-3AD203B41FA5}">
                      <a16:colId xmlns:a16="http://schemas.microsoft.com/office/drawing/2014/main" val="3840179742"/>
                    </a:ext>
                  </a:extLst>
                </a:gridCol>
              </a:tblGrid>
              <a:tr h="5098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  <a:endParaRPr lang="ru-RU" sz="7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90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-190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года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(рублей)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исполнение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 01.01.2026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года (рублей)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390" marR="71755" indent="-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годового плана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исполнение на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01.01.2025 года (рублей)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390" marR="71755" indent="-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Соотношение фактического исполнения бюджета, %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71755" indent="-190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г. к  2024 г.)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2970248"/>
                  </a:ext>
                </a:extLst>
              </a:tr>
              <a:tr h="1418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7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64 557 667,26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64 151 139,62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99,4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49 387 268,70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129,9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8168085"/>
                  </a:ext>
                </a:extLst>
              </a:tr>
              <a:tr h="2876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3 372 229,48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3 372 229,48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2 903 848,13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116,1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6707937"/>
                  </a:ext>
                </a:extLst>
              </a:tr>
              <a:tr h="298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29 152,53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29 152,53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27 588,80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105,7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0375835"/>
                  </a:ext>
                </a:extLst>
              </a:tr>
              <a:tr h="3834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субъектов Российской Федерации,  местных администраций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41 626 734,76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41 538 307,12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35 555 260,57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7343021"/>
                  </a:ext>
                </a:extLst>
              </a:tr>
              <a:tr h="2876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729 546,10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729 546,10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848 100,00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86,0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1681093"/>
                  </a:ext>
                </a:extLst>
              </a:tr>
              <a:tr h="1418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проведения выборов и референдумов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1 396 882,00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0551109"/>
                  </a:ext>
                </a:extLst>
              </a:tr>
              <a:tr h="1418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фонды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318 100,00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3368733"/>
                  </a:ext>
                </a:extLst>
              </a:tr>
              <a:tr h="1533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общегосударственные вопросы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18 481 904,39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18 481 904,39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8 655 589,20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Свыше 200,0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377366"/>
                  </a:ext>
                </a:extLst>
              </a:tr>
              <a:tr h="1739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7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1 220 600,00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1 220 600,00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1 039 200,00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117,5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9745774"/>
                  </a:ext>
                </a:extLst>
              </a:tr>
              <a:tr h="1533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1 220 600,00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1 220 600,00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1 039 200,00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117,5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2587680"/>
                  </a:ext>
                </a:extLst>
              </a:tr>
              <a:tr h="1551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7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10 956 714,73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10 563 750,46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96,4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9 424 079,15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112,1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0663579"/>
                  </a:ext>
                </a:extLst>
              </a:tr>
              <a:tr h="1418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Гражданская оборона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4 809 822,62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4 724 298,59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98,2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4 028 460,33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117,3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135645"/>
                  </a:ext>
                </a:extLst>
              </a:tr>
              <a:tr h="2876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1 686 805,11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1 686 805,11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2 063 442,74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81,7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6606333"/>
                  </a:ext>
                </a:extLst>
              </a:tr>
              <a:tr h="1917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4 460 087,00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4 152 646,76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93,1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3 332 176,08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124,6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8979131"/>
                  </a:ext>
                </a:extLst>
              </a:tr>
              <a:tr h="1418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НАЦИОНАЛЬНАЯ </a:t>
                      </a:r>
                      <a:r>
                        <a:rPr lang="ru-RU" sz="75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ЭКОНОМИКА</a:t>
                      </a:r>
                      <a:endParaRPr lang="ru-RU" sz="7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39 751 707,24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36 779 986,34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92,5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37 642 013,87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8340315"/>
                  </a:ext>
                </a:extLst>
              </a:tr>
              <a:tr h="1533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11 140 951,01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11 140 951,01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6 496 576,74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171,5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750169"/>
                  </a:ext>
                </a:extLst>
              </a:tr>
              <a:tr h="1418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27 709 796,54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24 799 808,73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89,5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28 256 171,84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87,8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7683458"/>
                  </a:ext>
                </a:extLst>
              </a:tr>
              <a:tr h="1418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900 959,69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839 226,60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93,1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2 889 265,29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29,0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2930374"/>
                  </a:ext>
                </a:extLst>
              </a:tr>
              <a:tr h="1533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ЖИЛИЩНО-КОММУНАЛЬНОЕ </a:t>
                      </a:r>
                      <a:r>
                        <a:rPr lang="ru-RU" sz="75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</a:t>
                      </a:r>
                      <a:endParaRPr lang="ru-RU" sz="7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113 641 532,64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113 350 830,25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83 598 559,73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135,6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9674297"/>
                  </a:ext>
                </a:extLst>
              </a:tr>
              <a:tr h="1533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9 364 830,88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9 364 830,88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10 229 661,03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91,5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0337840"/>
                  </a:ext>
                </a:extLst>
              </a:tr>
              <a:tr h="1418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33 476 946,67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33 186 244,28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26 851 464,80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123,6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4269842"/>
                  </a:ext>
                </a:extLst>
              </a:tr>
              <a:tr h="1533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70 799 755,09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70 799 755,09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46 517 433,90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152,2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5817661"/>
                  </a:ext>
                </a:extLst>
              </a:tr>
              <a:tr h="153399">
                <a:tc>
                  <a:txBody>
                    <a:bodyPr/>
                    <a:lstStyle/>
                    <a:p>
                      <a:pPr marL="90170" indent="-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ОБРАЗОВАНИЕ</a:t>
                      </a:r>
                      <a:endParaRPr lang="ru-RU" sz="7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1 439 264,00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1 439 264,00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1 278 435,00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112,6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540857"/>
                  </a:ext>
                </a:extLst>
              </a:tr>
              <a:tr h="1533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Молодежная политика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1 439 264,00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1 439 264,00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1 278 435,00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112,6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9953038"/>
                  </a:ext>
                </a:extLst>
              </a:tr>
              <a:tr h="1533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КУЛЬТУРА</a:t>
                      </a:r>
                      <a:r>
                        <a:rPr lang="ru-RU" sz="75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КИНЕМАТОГРАФИЯ</a:t>
                      </a:r>
                      <a:endParaRPr lang="ru-RU" sz="7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67 407 187,05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67 407 187,05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59 520 545,71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113,3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7997061"/>
                  </a:ext>
                </a:extLst>
              </a:tr>
              <a:tr h="1533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67 407 187,05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67 407 187,05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59 520 545,71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113,3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0513690"/>
                  </a:ext>
                </a:extLst>
              </a:tr>
              <a:tr h="1533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СОЦИАЛЬНАЯ </a:t>
                      </a:r>
                      <a:r>
                        <a:rPr lang="ru-RU" sz="75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ПОЛИТИКА</a:t>
                      </a:r>
                      <a:endParaRPr lang="ru-RU" sz="7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5 191 404,00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5 191 404,00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4 376 400,00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118,6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3404735"/>
                  </a:ext>
                </a:extLst>
              </a:tr>
              <a:tr h="1533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Пенсионное обеспечение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5 191 404,00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5 191 404,00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4 376 400,00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118,6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3996621"/>
                  </a:ext>
                </a:extLst>
              </a:tr>
              <a:tr h="1533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ФИЗИЧЕСКАЯ </a:t>
                      </a:r>
                      <a:r>
                        <a:rPr lang="ru-RU" sz="75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 И СПОРТ</a:t>
                      </a:r>
                      <a:endParaRPr lang="ru-RU" sz="7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12 724 114,53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12 724 114,53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11 027 064,15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115,4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7625001"/>
                  </a:ext>
                </a:extLst>
              </a:tr>
              <a:tr h="1533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12 724 114,53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12 724 114,53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11 027 064,15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115,4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7864558"/>
                  </a:ext>
                </a:extLst>
              </a:tr>
              <a:tr h="1533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СРЕДСТВА </a:t>
                      </a:r>
                      <a:r>
                        <a:rPr lang="ru-RU" sz="75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МАССОВОЙ ИНФОРМАЦИИ</a:t>
                      </a:r>
                      <a:endParaRPr lang="ru-RU" sz="7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1 200 000,00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1 200 000,00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2774463"/>
                  </a:ext>
                </a:extLst>
              </a:tr>
              <a:tr h="1533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Периодическая печать и издательства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1 200 000,00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1 200 000,00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8217224"/>
                  </a:ext>
                </a:extLst>
              </a:tr>
              <a:tr h="1533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ВСЕГО </a:t>
                      </a:r>
                      <a:r>
                        <a:rPr lang="ru-RU" sz="75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РАСХОДОВ</a:t>
                      </a:r>
                      <a:endParaRPr lang="ru-RU" sz="7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318 090 191,45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314 028 276,25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98,7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257 293 566,31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122,1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13" marR="282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7996567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179388" y="115888"/>
            <a:ext cx="8785225" cy="1224880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</a:t>
            </a:r>
            <a:r>
              <a:rPr lang="en-US" altLang="ru-RU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ru-RU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Светогорского городского поселения за 2025 год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9293851"/>
              </p:ext>
            </p:extLst>
          </p:nvPr>
        </p:nvGraphicFramePr>
        <p:xfrm>
          <a:off x="3707904" y="2492896"/>
          <a:ext cx="5261788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842128900"/>
              </p:ext>
            </p:extLst>
          </p:nvPr>
        </p:nvGraphicFramePr>
        <p:xfrm>
          <a:off x="35496" y="1376545"/>
          <a:ext cx="5256584" cy="3016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4310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000" y="212843"/>
            <a:ext cx="7801744" cy="1436277"/>
          </a:xfrm>
        </p:spPr>
        <p:txBody>
          <a:bodyPr>
            <a:noAutofit/>
          </a:bodyPr>
          <a:lstStyle/>
          <a:p>
            <a:pPr marL="0" indent="0"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Светогорское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городское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поселение </a:t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Выборгского муниципального района</a:t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Ленинградской области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522" y="1813534"/>
            <a:ext cx="42634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/>
              <a:t>Площадь территории </a:t>
            </a:r>
            <a:r>
              <a:rPr lang="ru-RU" sz="2000" i="1" dirty="0" smtClean="0"/>
              <a:t> - </a:t>
            </a:r>
            <a:r>
              <a:rPr lang="ru-RU" sz="2000" i="1" dirty="0" smtClean="0">
                <a:cs typeface="Times New Roman" panose="02020603050405020304" pitchFamily="18" charset="0"/>
              </a:rPr>
              <a:t>42 528,67 </a:t>
            </a:r>
            <a:r>
              <a:rPr lang="ru-RU" sz="2000" i="1" dirty="0" smtClean="0"/>
              <a:t>га 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7811" y="4505478"/>
            <a:ext cx="35608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/>
              <a:t>Население – </a:t>
            </a:r>
            <a:r>
              <a:rPr lang="ru-RU" sz="2000" i="1" dirty="0" smtClean="0">
                <a:cs typeface="Times New Roman" panose="02020603050405020304" pitchFamily="18" charset="0"/>
              </a:rPr>
              <a:t>17 174</a:t>
            </a:r>
            <a:r>
              <a:rPr lang="ru-RU" sz="2000" i="1" dirty="0" smtClean="0"/>
              <a:t> человека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2196" y="5193149"/>
            <a:ext cx="36417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/>
              <a:t>Численность </a:t>
            </a:r>
            <a:r>
              <a:rPr lang="ru-RU" sz="2000" i="1" dirty="0"/>
              <a:t>экономически активного населения </a:t>
            </a:r>
            <a:r>
              <a:rPr lang="ru-RU" sz="2000" i="1" dirty="0" smtClean="0"/>
              <a:t>составляет </a:t>
            </a:r>
            <a:r>
              <a:rPr lang="ru-RU" sz="2000" i="1" dirty="0"/>
              <a:t>7000 </a:t>
            </a:r>
            <a:r>
              <a:rPr lang="ru-RU" sz="2000" i="1" dirty="0" smtClean="0"/>
              <a:t>человек</a:t>
            </a:r>
            <a:endParaRPr lang="ru-RU" sz="2000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17811" y="2278926"/>
            <a:ext cx="40864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/>
              <a:t>На </a:t>
            </a:r>
            <a:r>
              <a:rPr lang="ru-RU" sz="2000" i="1" dirty="0"/>
              <a:t>территории поселения находится </a:t>
            </a:r>
            <a:r>
              <a:rPr lang="ru-RU" sz="2000" dirty="0"/>
              <a:t> </a:t>
            </a:r>
            <a:endParaRPr lang="ru-RU" sz="2000" dirty="0" smtClean="0"/>
          </a:p>
          <a:p>
            <a:pPr marL="285750" indent="-285750">
              <a:buFontTx/>
              <a:buChar char="-"/>
            </a:pPr>
            <a:r>
              <a:rPr lang="ru-RU" sz="2000" i="1" dirty="0" smtClean="0"/>
              <a:t>город Светогорск</a:t>
            </a:r>
          </a:p>
          <a:p>
            <a:pPr marL="285750" indent="-285750">
              <a:buFontTx/>
              <a:buChar char="-"/>
            </a:pPr>
            <a:r>
              <a:rPr lang="ru-RU" sz="2000" i="1" dirty="0"/>
              <a:t>г</a:t>
            </a:r>
            <a:r>
              <a:rPr lang="ru-RU" sz="2000" i="1" dirty="0" smtClean="0"/>
              <a:t>ородской  поселок  Лесогорский</a:t>
            </a:r>
          </a:p>
          <a:p>
            <a:pPr marL="285750" indent="-285750">
              <a:buFontTx/>
              <a:buChar char="-"/>
            </a:pPr>
            <a:r>
              <a:rPr lang="ru-RU" sz="2000" i="1" dirty="0" smtClean="0"/>
              <a:t>деревня </a:t>
            </a:r>
            <a:r>
              <a:rPr lang="ru-RU" sz="2000" i="1" dirty="0" err="1" smtClean="0"/>
              <a:t>Лосево</a:t>
            </a:r>
            <a:endParaRPr lang="ru-RU" sz="2000" i="1" dirty="0" smtClean="0"/>
          </a:p>
          <a:p>
            <a:pPr marL="285750" indent="-285750">
              <a:buFontTx/>
              <a:buChar char="-"/>
            </a:pPr>
            <a:r>
              <a:rPr lang="ru-RU" sz="2000" i="1" dirty="0" smtClean="0"/>
              <a:t>поселок </a:t>
            </a:r>
            <a:r>
              <a:rPr lang="ru-RU" sz="2000" i="1" dirty="0" err="1" smtClean="0"/>
              <a:t>Правдино</a:t>
            </a:r>
            <a:endParaRPr lang="ru-RU" sz="2000" i="1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219" y="1696484"/>
            <a:ext cx="4933285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7922"/>
      </p:ext>
    </p:extLst>
  </p:cSld>
  <p:clrMapOvr>
    <a:masterClrMapping/>
  </p:clrMapOvr>
  <p:transition spd="slow"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Таблица 2"/>
          <p:cNvSpPr>
            <a:spLocks noGrp="1"/>
          </p:cNvSpPr>
          <p:nvPr>
            <p:ph type="tbl" idx="1"/>
          </p:nvPr>
        </p:nvSpPr>
        <p:spPr/>
      </p:sp>
      <p:graphicFrame>
        <p:nvGraphicFramePr>
          <p:cNvPr id="6" name="Group 1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0517819"/>
              </p:ext>
            </p:extLst>
          </p:nvPr>
        </p:nvGraphicFramePr>
        <p:xfrm>
          <a:off x="32049" y="0"/>
          <a:ext cx="9111951" cy="6828078"/>
        </p:xfrm>
        <a:graphic>
          <a:graphicData uri="http://schemas.openxmlformats.org/drawingml/2006/table">
            <a:tbl>
              <a:tblPr/>
              <a:tblGrid>
                <a:gridCol w="7628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3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2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Непрограммные расходы 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94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3 372 229,48</a:t>
                      </a:r>
                    </a:p>
                  </a:txBody>
                  <a:tcPr marL="19050" marR="717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100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29 152,53</a:t>
                      </a:r>
                    </a:p>
                  </a:txBody>
                  <a:tcPr marL="19050" marR="717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410204"/>
                  </a:ext>
                </a:extLst>
              </a:tr>
              <a:tr h="61879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i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субъектов Российской Федерации, местных администраций</a:t>
                      </a:r>
                      <a:endParaRPr lang="ru-RU" sz="1500" i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40 199 318,22</a:t>
                      </a:r>
                    </a:p>
                  </a:txBody>
                  <a:tcPr marL="19050" marR="717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272">
                <a:tc>
                  <a:txBody>
                    <a:bodyPr/>
                    <a:lstStyle/>
                    <a:p>
                      <a:pPr marL="0" marR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729 546,10</a:t>
                      </a:r>
                    </a:p>
                  </a:txBody>
                  <a:tcPr marL="19050" marR="717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572">
                <a:tc>
                  <a:txBody>
                    <a:bodyPr/>
                    <a:lstStyle/>
                    <a:p>
                      <a:pPr marL="0" marR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18 451 904,39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717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47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  <a:endParaRPr lang="ru-RU" sz="1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1 220 600,00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717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180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Гражданская оборона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50 000,00</a:t>
                      </a:r>
                    </a:p>
                  </a:txBody>
                  <a:tcPr marL="19050" marR="717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479353"/>
                  </a:ext>
                </a:extLst>
              </a:tr>
              <a:tr h="50061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724 946,63</a:t>
                      </a:r>
                    </a:p>
                  </a:txBody>
                  <a:tcPr marL="19050" marR="717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86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500" b="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lang="ru-RU" sz="15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429 706,76</a:t>
                      </a:r>
                    </a:p>
                  </a:txBody>
                  <a:tcPr marL="19050" marR="717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657563"/>
                  </a:ext>
                </a:extLst>
              </a:tr>
              <a:tr h="3972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500" b="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15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658 770,75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957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Пенсионное обеспечение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5 191 404,00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654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71 057 578,86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991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777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98646" cy="1152128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Структура расходов бюджета </a:t>
            </a:r>
            <a:br>
              <a:rPr lang="ru-RU" altLang="ru-RU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altLang="ru-RU" sz="24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Светогорского городского поселения за 2025 </a:t>
            </a:r>
            <a:r>
              <a:rPr lang="ru-RU" altLang="ru-RU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год</a:t>
            </a:r>
            <a:endParaRPr lang="ru-RU" altLang="ru-RU" sz="2400" b="1" dirty="0" smtClean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9480973"/>
              </p:ext>
            </p:extLst>
          </p:nvPr>
        </p:nvGraphicFramePr>
        <p:xfrm>
          <a:off x="683568" y="1196752"/>
          <a:ext cx="777240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6270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917132"/>
              </p:ext>
            </p:extLst>
          </p:nvPr>
        </p:nvGraphicFramePr>
        <p:xfrm>
          <a:off x="-21857" y="11528"/>
          <a:ext cx="9144000" cy="684647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35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8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95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45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Утверждено бюджетной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росписью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Исполнено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исп.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70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Муниципальная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программа «Основные направления осуществления управленческой деятельности и развития муниципальной службы в Светогорском городском поселении»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1 358 988,90</a:t>
                      </a: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1 358 988,90</a:t>
                      </a: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3505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8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1590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Муниципальная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программа «Развитие форм местного самоуправления и социальной активности населения на территории Светогорского городского поселения»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2 496 665,00</a:t>
                      </a: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2 496 665,00</a:t>
                      </a: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3505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5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программа «Безопасность</a:t>
                      </a:r>
                      <a:b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</a:b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Светогорского городского поселения»</a:t>
                      </a: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9 444 621,10</a:t>
                      </a: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9 359 097,07</a:t>
                      </a: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3505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99,1</a:t>
                      </a: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93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1590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программа «Развитие малого, среднего предпринимательства и потребительского рынка»</a:t>
                      </a: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14 150,00</a:t>
                      </a: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14 150,00</a:t>
                      </a: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3505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93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1590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Муниципальная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программа «Формирование городской среды и обеспечение качественным жильем граждан на территории Светогорского городского поселения»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145 413 652,49</a:t>
                      </a: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142 475 976,42</a:t>
                      </a: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3505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98,0</a:t>
                      </a: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93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1590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программа «Развитие культуры, физической культуры и массового спорта, молодёжной политики Светогорского городского поселения»</a:t>
                      </a: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82 499 285,58</a:t>
                      </a: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82 499 285,58</a:t>
                      </a: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3505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108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1590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программа «Управление и распоряжение муниципальным имуществом Светогорского городского поселения»</a:t>
                      </a: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5 091 281,64</a:t>
                      </a: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4 766 534,42</a:t>
                      </a: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3505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93,6</a:t>
                      </a: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212242"/>
                  </a:ext>
                </a:extLst>
              </a:tr>
              <a:tr h="707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11" marR="2211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21590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  <a:p>
                      <a:pPr indent="2159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муниципальным программам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246 318 644,71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242 970 697,39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103505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15472" name="Rectangle 82"/>
          <p:cNvSpPr>
            <a:spLocks noChangeArrowheads="1"/>
          </p:cNvSpPr>
          <p:nvPr/>
        </p:nvSpPr>
        <p:spPr bwMode="auto">
          <a:xfrm>
            <a:off x="3651250" y="1493838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2400"/>
          </a:p>
        </p:txBody>
      </p:sp>
    </p:spTree>
    <p:extLst>
      <p:ext uri="{BB962C8B-B14F-4D97-AF65-F5344CB8AC3E}">
        <p14:creationId xmlns:p14="http://schemas.microsoft.com/office/powerpoint/2010/main" val="350950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48"/>
          <p:cNvSpPr>
            <a:spLocks noGrp="1" noChangeArrowheads="1"/>
          </p:cNvSpPr>
          <p:nvPr>
            <p:ph type="title"/>
          </p:nvPr>
        </p:nvSpPr>
        <p:spPr>
          <a:xfrm>
            <a:off x="323528" y="271795"/>
            <a:ext cx="8712968" cy="78094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ru-RU" alt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МП «Основные направления </a:t>
            </a:r>
            <a:r>
              <a:rPr lang="ru-RU" alt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осуществления управленческой деятельности и развития муниципальной службы в Светогорском городском </a:t>
            </a:r>
            <a:r>
              <a:rPr lang="ru-RU" alt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поселении»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922" y="1218701"/>
            <a:ext cx="3744416" cy="3968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358 988,90 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рублей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95519" y="2182512"/>
            <a:ext cx="74888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 </a:t>
            </a:r>
            <a:r>
              <a:rPr lang="ru-RU" sz="1600" dirty="0"/>
              <a:t>услуги по сервисному обслуживанию компьютерной техники, оборудования, офисной техники, АТС – </a:t>
            </a:r>
            <a:r>
              <a:rPr lang="ru-RU" sz="1600" b="1" dirty="0"/>
              <a:t>300 906,63  </a:t>
            </a:r>
            <a:r>
              <a:rPr lang="ru-RU" sz="1600" b="1" dirty="0" smtClean="0"/>
              <a:t>рублей;</a:t>
            </a:r>
            <a:endParaRPr lang="ru-RU" sz="1600" b="1" dirty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 </a:t>
            </a:r>
            <a:r>
              <a:rPr lang="ru-RU" sz="1600" dirty="0"/>
              <a:t>оказание услуг по комплексному обслуживанию информационной системы 1С Бухгалтерия-8, «Гарант</a:t>
            </a:r>
            <a:r>
              <a:rPr lang="ru-RU" sz="1600" dirty="0" smtClean="0"/>
              <a:t>», </a:t>
            </a:r>
            <a:r>
              <a:rPr lang="ru-RU" sz="1600" dirty="0"/>
              <a:t>«Система Кадры», справочная система «Госфинансы», программный продукт «Касперский», оказание образовательных услуг, обслуживание и сопровождение сайтов и </a:t>
            </a:r>
            <a:r>
              <a:rPr lang="ru-RU" sz="1600" dirty="0" smtClean="0"/>
              <a:t>блогов </a:t>
            </a:r>
            <a:r>
              <a:rPr lang="ru-RU" sz="1600" dirty="0"/>
              <a:t>– </a:t>
            </a:r>
            <a:r>
              <a:rPr lang="ru-RU" sz="1600" b="1" dirty="0"/>
              <a:t>513 968,00 </a:t>
            </a:r>
            <a:r>
              <a:rPr lang="ru-RU" sz="1600" b="1" dirty="0" smtClean="0"/>
              <a:t>рублей;</a:t>
            </a:r>
            <a:endParaRPr lang="ru-RU" sz="1600" b="1" dirty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 приобретение товаров </a:t>
            </a:r>
            <a:r>
              <a:rPr lang="ru-RU" sz="1600" dirty="0"/>
              <a:t>(карта флэш </a:t>
            </a:r>
            <a:r>
              <a:rPr lang="ru-RU" sz="1600" dirty="0" smtClean="0"/>
              <a:t>памяти, планшет, </a:t>
            </a:r>
            <a:r>
              <a:rPr lang="ru-RU" sz="1600" dirty="0"/>
              <a:t>накопитель данных, </a:t>
            </a:r>
            <a:r>
              <a:rPr lang="ru-RU" sz="1600" dirty="0" smtClean="0"/>
              <a:t>картриджи, </a:t>
            </a:r>
            <a:r>
              <a:rPr lang="ru-RU" sz="1600" dirty="0" err="1" smtClean="0"/>
              <a:t>фотобарабан</a:t>
            </a:r>
            <a:r>
              <a:rPr lang="ru-RU" sz="1600" dirty="0" smtClean="0"/>
              <a:t>, принтер) – </a:t>
            </a:r>
            <a:r>
              <a:rPr lang="ru-RU" sz="1600" b="1" dirty="0"/>
              <a:t>379 674,27 </a:t>
            </a:r>
            <a:r>
              <a:rPr lang="ru-RU" sz="1600" b="1" dirty="0" smtClean="0"/>
              <a:t>рублей</a:t>
            </a:r>
            <a:r>
              <a:rPr lang="ru-RU" sz="1600" dirty="0" smtClean="0"/>
              <a:t>;</a:t>
            </a:r>
            <a:endParaRPr lang="ru-RU" sz="1600" dirty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образовательные </a:t>
            </a:r>
            <a:r>
              <a:rPr lang="ru-RU" sz="1600" dirty="0"/>
              <a:t>услуги по программе повышения квалификации и профессиональной </a:t>
            </a:r>
            <a:r>
              <a:rPr lang="ru-RU" sz="1600" dirty="0" smtClean="0"/>
              <a:t>переподготовки – </a:t>
            </a:r>
            <a:r>
              <a:rPr lang="ru-RU" sz="1600" b="1" dirty="0"/>
              <a:t>164 </a:t>
            </a:r>
            <a:r>
              <a:rPr lang="ru-RU" sz="1600" b="1" dirty="0" smtClean="0"/>
              <a:t>440,00 рублей.</a:t>
            </a:r>
            <a:endParaRPr lang="ru-RU" sz="1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88" y="1862854"/>
            <a:ext cx="1319547" cy="131954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5402911"/>
            <a:ext cx="2088232" cy="9651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239" y="5302937"/>
            <a:ext cx="1728192" cy="11650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8442" y="5402911"/>
            <a:ext cx="2623438" cy="96512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162" y="3550445"/>
            <a:ext cx="1080798" cy="10807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8"/>
          <p:cNvSpPr>
            <a:spLocks noGrp="1" noChangeArrowheads="1"/>
          </p:cNvSpPr>
          <p:nvPr>
            <p:ph type="title"/>
          </p:nvPr>
        </p:nvSpPr>
        <p:spPr>
          <a:xfrm>
            <a:off x="107505" y="148650"/>
            <a:ext cx="9162384" cy="1051737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ru-RU" altLang="ru-RU" sz="2200" b="1" spc="300" dirty="0" smtClean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МП </a:t>
            </a:r>
            <a:r>
              <a:rPr lang="ru-RU" altLang="ru-RU" sz="2200" b="1" spc="300" dirty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форм местного самоуправления и социальной активности населения на территории</a:t>
            </a:r>
            <a:br>
              <a:rPr lang="ru-RU" altLang="ru-RU" sz="2200" b="1" spc="300" dirty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spc="300" dirty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Светогорского городского </a:t>
            </a:r>
            <a:r>
              <a:rPr lang="ru-RU" altLang="ru-RU" sz="2200" b="1" spc="300" dirty="0" smtClean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поселения» </a:t>
            </a:r>
          </a:p>
        </p:txBody>
      </p:sp>
      <p:sp>
        <p:nvSpPr>
          <p:cNvPr id="9237" name="Прямоугольник 3"/>
          <p:cNvSpPr>
            <a:spLocks noChangeArrowheads="1"/>
          </p:cNvSpPr>
          <p:nvPr/>
        </p:nvSpPr>
        <p:spPr bwMode="auto">
          <a:xfrm>
            <a:off x="2071688" y="2857500"/>
            <a:ext cx="7540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b="1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339752" y="1187382"/>
            <a:ext cx="4968552" cy="4694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2 496 665,00 рублей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596" y="1780099"/>
            <a:ext cx="82248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400" dirty="0" smtClean="0"/>
              <a:t>поставка </a:t>
            </a:r>
            <a:r>
              <a:rPr lang="ru-RU" sz="1400" dirty="0"/>
              <a:t>канцелярских товаров, цветочной продукции, полиграфической продукции (открытки, конверты, фоторамки), </a:t>
            </a:r>
            <a:r>
              <a:rPr lang="ru-RU" sz="1400" dirty="0" smtClean="0"/>
              <a:t>единовременная денежная выплата (</a:t>
            </a:r>
            <a:r>
              <a:rPr lang="ru-RU" sz="1400" dirty="0"/>
              <a:t>Почётный гражданин), оказание транспортных услуг для поездки делегации в г. Выборг на день Выборга и Выборгского </a:t>
            </a:r>
            <a:r>
              <a:rPr lang="ru-RU" sz="1400" dirty="0" smtClean="0"/>
              <a:t>района – </a:t>
            </a:r>
            <a:r>
              <a:rPr lang="ru-RU" sz="1400" b="1" dirty="0" smtClean="0"/>
              <a:t>281 280,00 рублей</a:t>
            </a:r>
            <a:endParaRPr lang="ru-RU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23528" y="2815048"/>
            <a:ext cx="84249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400" dirty="0"/>
              <a:t>мероприятия по развитию ТОС «Школьная»: обустройство сценической площадки по адресу: </a:t>
            </a:r>
            <a:r>
              <a:rPr lang="ru-RU" sz="1400" dirty="0" err="1"/>
              <a:t>гп</a:t>
            </a:r>
            <a:r>
              <a:rPr lang="ru-RU" sz="1400" dirty="0"/>
              <a:t>. Лесогорский, район д.7 по ул. Советов в рамках реализации областного закона от 16 февраля 2024 года № 10-оз «О содействии участию населения в осуществлении местного самоуправления в Ленинградской области» </a:t>
            </a:r>
            <a:r>
              <a:rPr lang="ru-RU" sz="1400" dirty="0" smtClean="0"/>
              <a:t>- </a:t>
            </a:r>
            <a:r>
              <a:rPr lang="ru-RU" sz="1400" b="1" dirty="0" smtClean="0"/>
              <a:t>2 </a:t>
            </a:r>
            <a:r>
              <a:rPr lang="ru-RU" sz="1400" b="1" dirty="0"/>
              <a:t>215 385,00 рублей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ru-RU" sz="1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42" y="3861048"/>
            <a:ext cx="3780420" cy="28353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861048"/>
            <a:ext cx="3780419" cy="2835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Rectangle 48"/>
          <p:cNvSpPr>
            <a:spLocks noGrp="1" noChangeArrowheads="1"/>
          </p:cNvSpPr>
          <p:nvPr>
            <p:ph type="title"/>
          </p:nvPr>
        </p:nvSpPr>
        <p:spPr>
          <a:xfrm>
            <a:off x="2021974" y="132623"/>
            <a:ext cx="6942514" cy="64145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altLang="ru-RU" sz="2000" b="1" dirty="0" smtClean="0"/>
              <a:t/>
            </a:r>
            <a:br>
              <a:rPr lang="ru-RU" altLang="ru-RU" sz="2000" b="1" dirty="0" smtClean="0"/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МП «Безопасность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«Светогорского городского поселения»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000" b="1" spc="3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38347" y="783354"/>
            <a:ext cx="4680520" cy="3506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9 359 097,07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5042118"/>
            <a:ext cx="1872208" cy="1627242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11" name="TextBox 10"/>
          <p:cNvSpPr txBox="1"/>
          <p:nvPr/>
        </p:nvSpPr>
        <p:spPr>
          <a:xfrm>
            <a:off x="1830777" y="1128068"/>
            <a:ext cx="7133711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 smtClean="0"/>
              <a:t>построение </a:t>
            </a:r>
            <a:r>
              <a:rPr lang="ru-RU" sz="1400" dirty="0"/>
              <a:t>муниципальной системы оповещения Светогорского городского </a:t>
            </a:r>
            <a:r>
              <a:rPr lang="ru-RU" sz="1400" dirty="0" smtClean="0"/>
              <a:t>поселения и </a:t>
            </a:r>
            <a:r>
              <a:rPr lang="ru-RU" sz="1400" dirty="0"/>
              <a:t>подключение ее к РАСЦО ЛО, </a:t>
            </a:r>
            <a:r>
              <a:rPr lang="ru-RU" sz="1400" dirty="0" smtClean="0"/>
              <a:t>3 этап </a:t>
            </a:r>
            <a:r>
              <a:rPr lang="ru-RU" sz="1400" dirty="0"/>
              <a:t>– </a:t>
            </a:r>
            <a:r>
              <a:rPr lang="ru-RU" sz="1400" b="1" dirty="0" smtClean="0"/>
              <a:t>4 179 298,59 рублей</a:t>
            </a:r>
            <a:r>
              <a:rPr lang="ru-RU" sz="1400" dirty="0"/>
              <a:t>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 smtClean="0"/>
              <a:t>обеспечение </a:t>
            </a:r>
            <a:r>
              <a:rPr lang="ru-RU" sz="1400" dirty="0"/>
              <a:t>готовности к оперативному реагированию на чрезвычайные ситуации и проведению работ по их ликвидации – </a:t>
            </a:r>
            <a:r>
              <a:rPr lang="ru-RU" sz="1400" b="1" dirty="0" smtClean="0"/>
              <a:t>275 000,00 рублей</a:t>
            </a:r>
            <a:r>
              <a:rPr lang="ru-RU" sz="1400" dirty="0"/>
              <a:t>;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 smtClean="0"/>
              <a:t>создание </a:t>
            </a:r>
            <a:r>
              <a:rPr lang="ru-RU" sz="1400" dirty="0"/>
              <a:t>специализированного мобильного подразделения водных спасателей для патрулирования </a:t>
            </a:r>
            <a:r>
              <a:rPr lang="ru-RU" sz="1400" dirty="0" smtClean="0"/>
              <a:t>– </a:t>
            </a:r>
            <a:r>
              <a:rPr lang="ru-RU" sz="1400" b="1" dirty="0" smtClean="0"/>
              <a:t>250 000,00 рублей;</a:t>
            </a:r>
            <a:endParaRPr lang="ru-RU" sz="1400" b="1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/>
              <a:t>услуги по предоставлению каналов связи и системы оповещения по эксплуатационно-техническому обслуживанию технических средств МСО </a:t>
            </a:r>
            <a:r>
              <a:rPr lang="ru-RU" sz="1400" dirty="0" smtClean="0"/>
              <a:t>населения </a:t>
            </a:r>
            <a:r>
              <a:rPr lang="ru-RU" sz="1400" dirty="0"/>
              <a:t>– </a:t>
            </a:r>
            <a:r>
              <a:rPr lang="ru-RU" sz="1400" b="1" dirty="0"/>
              <a:t>184 000,00 рублей</a:t>
            </a:r>
            <a:r>
              <a:rPr lang="ru-RU" sz="1400" dirty="0"/>
              <a:t>; </a:t>
            </a:r>
            <a:endParaRPr lang="ru-RU" sz="1400" dirty="0" smtClean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 smtClean="0"/>
              <a:t>информационные </a:t>
            </a:r>
            <a:r>
              <a:rPr lang="ru-RU" sz="1400" dirty="0"/>
              <a:t>аншлаги «Купание запрещено» и «Выход на лёд запрещён» </a:t>
            </a:r>
            <a:r>
              <a:rPr lang="ru-RU" sz="1400" dirty="0" smtClean="0"/>
              <a:t>–</a:t>
            </a:r>
            <a:br>
              <a:rPr lang="ru-RU" sz="1400" dirty="0" smtClean="0"/>
            </a:br>
            <a:r>
              <a:rPr lang="ru-RU" sz="1400" b="1" dirty="0" smtClean="0"/>
              <a:t>36 </a:t>
            </a:r>
            <a:r>
              <a:rPr lang="ru-RU" sz="1400" b="1" dirty="0"/>
              <a:t>000,00 </a:t>
            </a:r>
            <a:r>
              <a:rPr lang="ru-RU" sz="1400" b="1" dirty="0" smtClean="0"/>
              <a:t>рублей</a:t>
            </a:r>
            <a:r>
              <a:rPr lang="ru-RU" sz="1400" dirty="0"/>
              <a:t>;</a:t>
            </a:r>
            <a:endParaRPr lang="ru-RU" sz="1400" dirty="0" smtClean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 smtClean="0"/>
              <a:t>оказание </a:t>
            </a:r>
            <a:r>
              <a:rPr lang="ru-RU" sz="1400" dirty="0"/>
              <a:t>услуг по обслуживанию и проверке на водоотдачу кранов внутреннего противопожарного водоснабжения и гидрантов наружного противопожарного водоснабжения – </a:t>
            </a:r>
            <a:r>
              <a:rPr lang="ru-RU" sz="1400" b="1" dirty="0" smtClean="0"/>
              <a:t>100 000,00 рублей;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 smtClean="0"/>
              <a:t>изготовление </a:t>
            </a:r>
            <a:r>
              <a:rPr lang="ru-RU" sz="1400" dirty="0"/>
              <a:t>и установка пожарных ящиков </a:t>
            </a:r>
            <a:r>
              <a:rPr lang="ru-RU" sz="1400" b="1" dirty="0"/>
              <a:t>– </a:t>
            </a:r>
            <a:r>
              <a:rPr lang="ru-RU" sz="1400" b="1" dirty="0" smtClean="0"/>
              <a:t>25 000,00 </a:t>
            </a:r>
            <a:r>
              <a:rPr lang="ru-RU" sz="1400" b="1" dirty="0"/>
              <a:t>рублей; </a:t>
            </a:r>
            <a:endParaRPr lang="ru-RU" sz="1400" b="1" dirty="0" smtClean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/>
              <a:t>оборудование источников наружного противопожарного водоснабжения в населенных пунктах, подъездов к ним (пожарный резервуар, водоем, гидрант) </a:t>
            </a:r>
            <a:r>
              <a:rPr lang="ru-RU" sz="1400" dirty="0" smtClean="0"/>
              <a:t>–</a:t>
            </a:r>
            <a:r>
              <a:rPr lang="ru-RU" sz="1400" b="1" dirty="0" smtClean="0"/>
              <a:t> 567 258,48 рублей;</a:t>
            </a:r>
            <a:endParaRPr lang="ru-RU" sz="15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9444" y="5042118"/>
            <a:ext cx="69505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 smtClean="0"/>
              <a:t>проверка </a:t>
            </a:r>
            <a:r>
              <a:rPr lang="ru-RU" sz="1400" dirty="0"/>
              <a:t>и корректировка сметной документации с получением положительного заключения экспертизы – </a:t>
            </a:r>
            <a:r>
              <a:rPr lang="ru-RU" sz="1400" b="1" dirty="0" smtClean="0"/>
              <a:t>19 600,00 рублей</a:t>
            </a:r>
            <a:r>
              <a:rPr lang="ru-RU" sz="1400" dirty="0"/>
              <a:t>;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 smtClean="0"/>
              <a:t>обслуживание </a:t>
            </a:r>
            <a:r>
              <a:rPr lang="ru-RU" sz="1400" dirty="0"/>
              <a:t>аппаратно-программного комплекса автоматизированной информационной системы «Безопасный город» - </a:t>
            </a:r>
            <a:r>
              <a:rPr lang="ru-RU" sz="1400" b="1" dirty="0" smtClean="0"/>
              <a:t>230 000,00 рублей</a:t>
            </a:r>
            <a:r>
              <a:rPr lang="ru-RU" sz="1400" dirty="0" smtClean="0"/>
              <a:t>;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/>
              <a:t>приобретение лицензии для камер видеонаблюдения - </a:t>
            </a:r>
            <a:r>
              <a:rPr lang="ru-RU" sz="1400" b="1" dirty="0"/>
              <a:t>55 000,00 </a:t>
            </a:r>
            <a:r>
              <a:rPr lang="ru-RU" sz="1400" b="1" dirty="0" smtClean="0"/>
              <a:t>рублей;</a:t>
            </a:r>
            <a:endParaRPr lang="ru-RU" sz="1400" b="1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 smtClean="0"/>
              <a:t>на </a:t>
            </a:r>
            <a:r>
              <a:rPr lang="ru-RU" sz="1400" dirty="0"/>
              <a:t>содержание работников по обеспечению деятельности комиссии и делам несовершеннолетних и защите их прав </a:t>
            </a:r>
            <a:r>
              <a:rPr lang="ru-RU" sz="1400" dirty="0" smtClean="0"/>
              <a:t>в </a:t>
            </a:r>
            <a:r>
              <a:rPr lang="ru-RU" sz="1400" dirty="0"/>
              <a:t>сфере безнадзорности </a:t>
            </a:r>
            <a:r>
              <a:rPr lang="ru-RU" sz="1400" dirty="0" smtClean="0"/>
              <a:t>и административных </a:t>
            </a:r>
            <a:r>
              <a:rPr lang="ru-RU" sz="1400" dirty="0"/>
              <a:t>правоотношений – </a:t>
            </a:r>
            <a:r>
              <a:rPr lang="ru-RU" sz="1400" b="1" dirty="0" smtClean="0"/>
              <a:t>3 437 940,00 рублей.</a:t>
            </a:r>
            <a:endParaRPr lang="ru-RU" sz="1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390603" y="-223497"/>
            <a:ext cx="1205488" cy="191772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13" y="1473541"/>
            <a:ext cx="1690464" cy="193185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9" t="17402" r="37001" b="13999"/>
          <a:stretch/>
        </p:blipFill>
        <p:spPr>
          <a:xfrm rot="5400000">
            <a:off x="296992" y="3384147"/>
            <a:ext cx="1392709" cy="1706069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21004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48"/>
          <p:cNvSpPr>
            <a:spLocks noGrp="1" noChangeArrowheads="1"/>
          </p:cNvSpPr>
          <p:nvPr>
            <p:ph type="title"/>
          </p:nvPr>
        </p:nvSpPr>
        <p:spPr>
          <a:xfrm>
            <a:off x="467544" y="273966"/>
            <a:ext cx="8339442" cy="87788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altLang="ru-RU" sz="22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</a:t>
            </a:r>
            <a:r>
              <a:rPr lang="ru-RU" altLang="ru-RU" sz="2200" b="1" spc="3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малого, среднего предпринимательства и потребительского рынка</a:t>
            </a:r>
            <a:r>
              <a:rPr lang="ru-RU" altLang="ru-RU" sz="2200" b="1" spc="3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2200" b="1" spc="300" dirty="0" smtClean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765057" y="1425823"/>
            <a:ext cx="3744416" cy="51764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14 150,00 рублей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82085" y="2259057"/>
            <a:ext cx="73808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altLang="ru-RU" sz="1800" dirty="0" smtClean="0"/>
              <a:t>Услуги по изготовлению дипломов, </a:t>
            </a:r>
            <a:r>
              <a:rPr lang="ru-RU" altLang="ru-RU" sz="1800" dirty="0"/>
              <a:t>посвященных награждению субъектов малого, среднего предпринимательства, самозанятых граждан, потребительского рынка, достигших наибольших результатов по итогам работы за </a:t>
            </a:r>
            <a:r>
              <a:rPr lang="ru-RU" altLang="ru-RU" sz="1800" dirty="0" smtClean="0"/>
              <a:t>год.</a:t>
            </a:r>
            <a:endParaRPr lang="ru-RU" sz="1800" b="1" i="1" dirty="0" smtClean="0"/>
          </a:p>
        </p:txBody>
      </p:sp>
      <p:pic>
        <p:nvPicPr>
          <p:cNvPr id="1028" name="Picture 4" descr="https://ourreg.ru/wp-content/uploads/2020/04/podderzhka-biznes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201" y="4077072"/>
            <a:ext cx="3530865" cy="205237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806338"/>
            <a:ext cx="3456384" cy="2592288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48"/>
          <p:cNvSpPr>
            <a:spLocks noGrp="1" noChangeArrowheads="1"/>
          </p:cNvSpPr>
          <p:nvPr>
            <p:ph type="title"/>
          </p:nvPr>
        </p:nvSpPr>
        <p:spPr>
          <a:xfrm>
            <a:off x="55839" y="13293"/>
            <a:ext cx="9029364" cy="747089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МП «Формирование городской среды и обеспечение качественным жильем граждан на территории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Светогорского городского поселения</a:t>
            </a:r>
            <a:r>
              <a:rPr lang="ru-RU" altLang="ru-RU" sz="2000" b="1" spc="3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699792" y="844579"/>
            <a:ext cx="4014230" cy="4035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142 475 976,42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10107" y="1212370"/>
            <a:ext cx="4784221" cy="1946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2563" algn="just">
              <a:spcAft>
                <a:spcPts val="0"/>
              </a:spcAft>
            </a:pPr>
            <a:r>
              <a:rPr lang="ru-RU" sz="155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благоустройство </a:t>
            </a:r>
            <a:r>
              <a:rPr lang="ru-RU" sz="1500" dirty="0">
                <a:ea typeface="Calibri" panose="020F0502020204030204" pitchFamily="34" charset="0"/>
                <a:cs typeface="Times New Roman" panose="02020603050405020304" pitchFamily="18" charset="0"/>
              </a:rPr>
              <a:t>общественной территории по адресу: г. Светогорск, ул. Красноармейская д.2, 6, 8, </a:t>
            </a:r>
            <a:r>
              <a:rPr lang="ru-RU" sz="1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10 – </a:t>
            </a:r>
            <a:r>
              <a:rPr lang="ru-RU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17 </a:t>
            </a:r>
            <a:r>
              <a:rPr lang="ru-RU" sz="15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572 417,72 рублей;</a:t>
            </a:r>
            <a:endParaRPr lang="ru-RU" sz="15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2563" algn="just">
              <a:spcAft>
                <a:spcPts val="0"/>
              </a:spcAft>
            </a:pPr>
            <a:r>
              <a:rPr lang="ru-RU" sz="1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- благоустройство дворовых территорий по адресу: по адресу: г. Светогорск, ул. Лесная д.11 – </a:t>
            </a:r>
            <a:r>
              <a:rPr lang="ru-RU" sz="15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17 378 802,26 рублей;</a:t>
            </a:r>
          </a:p>
          <a:p>
            <a:pPr indent="182563" algn="just" defTabSz="715963">
              <a:spcAft>
                <a:spcPts val="0"/>
              </a:spcAft>
              <a:tabLst>
                <a:tab pos="358775" algn="l"/>
                <a:tab pos="449263" algn="l"/>
              </a:tabLst>
            </a:pPr>
            <a:r>
              <a:rPr lang="ru-RU" sz="1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- мероприятия по ликвидацию несанкционированных свалок </a:t>
            </a:r>
            <a:r>
              <a:rPr lang="ru-RU" sz="1500" dirty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5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2 710 000,00 рублей;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18" y="902188"/>
            <a:ext cx="2145918" cy="14847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34" y="2468077"/>
            <a:ext cx="2138349" cy="147343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5016" y="4149080"/>
            <a:ext cx="6101433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155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услуги за технологическое присоединение к электрическим сетям, к центральной системе ХВС и поставка электрической блок-модульной котельной (БКУ-350) по адресу: </a:t>
            </a:r>
            <a:r>
              <a:rPr lang="ru-RU" sz="155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гп</a:t>
            </a:r>
            <a:r>
              <a:rPr lang="ru-RU" sz="155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 Лесогорский ул. Советов д.8А – </a:t>
            </a:r>
            <a:r>
              <a:rPr lang="ru-RU" sz="15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10 922 539,85 рублей</a:t>
            </a:r>
            <a:r>
              <a:rPr lang="ru-RU" sz="155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155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услуги за технологическое присоединение к сети газораспределения, к центральной системе ХВС, к региональной системе оповещения и проводного радиовещания блок-модульной газовой водогрейной котельной, расположенной по адресу: Ленинградская область, Выборгского района, </a:t>
            </a:r>
            <a:r>
              <a:rPr lang="ru-RU" sz="155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гп</a:t>
            </a:r>
            <a:r>
              <a:rPr lang="ru-RU" sz="155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 Лесогорский, ул. Садовая, земельный участок 14А – </a:t>
            </a:r>
            <a:r>
              <a:rPr lang="ru-RU" sz="15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3 243 048,48 рублей</a:t>
            </a:r>
            <a:r>
              <a:rPr lang="ru-RU" sz="155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en-US" sz="155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683" y="1212370"/>
            <a:ext cx="1738113" cy="20072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" t="14219" r="10800" b="24745"/>
          <a:stretch/>
        </p:blipFill>
        <p:spPr>
          <a:xfrm>
            <a:off x="6338013" y="5301208"/>
            <a:ext cx="2389243" cy="14032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97"/>
          <a:stretch/>
        </p:blipFill>
        <p:spPr>
          <a:xfrm flipH="1">
            <a:off x="7532634" y="3683343"/>
            <a:ext cx="1461446" cy="1515413"/>
          </a:xfrm>
          <a:prstGeom prst="rect">
            <a:avLst/>
          </a:prstGeom>
        </p:spPr>
      </p:pic>
      <p:pic>
        <p:nvPicPr>
          <p:cNvPr id="1026" name="Picture 2" descr="https://sun9-4.userapi.com/s/v1/ig2/5F0b0lMwEWV5hskmjdfEcQNQVu9t0CrQaHm0RyU5VLQwWaN-I-LrQXetS9A51cutRYzDAfgLrM1I-1d0gbfhqn6B.jpg?quality=95&amp;as=32x21,48x32,72x48,108x72,160x107,240x160,360x240,480x320,540x360,640x427,720x480,1080x720,1280x853,1440x960,2560x1707&amp;from=bu&amp;cs=2560x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678" y="2942486"/>
            <a:ext cx="2145828" cy="115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48"/>
          <p:cNvSpPr>
            <a:spLocks noGrp="1" noChangeArrowheads="1"/>
          </p:cNvSpPr>
          <p:nvPr>
            <p:ph type="title"/>
          </p:nvPr>
        </p:nvSpPr>
        <p:spPr>
          <a:xfrm>
            <a:off x="251520" y="93922"/>
            <a:ext cx="8640960" cy="747089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МП «Формирование городской среды и обеспечение качественным жильем граждан на территории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Светогорского городского поселения</a:t>
            </a:r>
            <a:r>
              <a:rPr lang="ru-RU" altLang="ru-RU" sz="2000" b="1" spc="3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843808" y="956301"/>
            <a:ext cx="4680520" cy="4035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142 475 976,42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10830" y="1412776"/>
            <a:ext cx="713352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  <a:tabLst>
                <a:tab pos="0" algn="l"/>
              </a:tabLst>
            </a:pPr>
            <a:r>
              <a:rPr lang="ru-RU" sz="1550" dirty="0">
                <a:ea typeface="Calibri" panose="020F0502020204030204" pitchFamily="34" charset="0"/>
                <a:cs typeface="Times New Roman" panose="02020603050405020304" pitchFamily="18" charset="0"/>
              </a:rPr>
              <a:t>– оказание услуг по осуществлению регулярных перевозок пассажиров и багажа автотранспортом общего пользования – </a:t>
            </a:r>
            <a:r>
              <a:rPr lang="ru-RU" sz="15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11 140 951,01 рублей</a:t>
            </a:r>
            <a:r>
              <a:rPr lang="ru-RU" sz="1550" b="1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Aft>
                <a:spcPts val="0"/>
              </a:spcAft>
              <a:tabLst>
                <a:tab pos="0" algn="l"/>
              </a:tabLst>
            </a:pPr>
            <a:r>
              <a:rPr lang="ru-RU" sz="1550" dirty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55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оказание </a:t>
            </a:r>
            <a:r>
              <a:rPr lang="ru-RU" sz="1550" dirty="0">
                <a:ea typeface="Calibri" panose="020F0502020204030204" pitchFamily="34" charset="0"/>
                <a:cs typeface="Times New Roman" panose="02020603050405020304" pitchFamily="18" charset="0"/>
              </a:rPr>
              <a:t>услуг оказание услуг по ямочному ремонту дорог территорий МО, ремонт моста в дер. </a:t>
            </a:r>
            <a:r>
              <a:rPr lang="ru-RU" sz="1550" dirty="0" err="1">
                <a:ea typeface="Calibri" panose="020F0502020204030204" pitchFamily="34" charset="0"/>
                <a:cs typeface="Times New Roman" panose="02020603050405020304" pitchFamily="18" charset="0"/>
              </a:rPr>
              <a:t>Лосево</a:t>
            </a:r>
            <a:r>
              <a:rPr lang="ru-RU" sz="1550" dirty="0">
                <a:ea typeface="Calibri" panose="020F0502020204030204" pitchFamily="34" charset="0"/>
                <a:cs typeface="Times New Roman" panose="02020603050405020304" pitchFamily="18" charset="0"/>
              </a:rPr>
              <a:t>, ул. Новая, содержание дорожных знаков и нанесение дорожной </a:t>
            </a:r>
            <a:r>
              <a:rPr lang="ru-RU" sz="155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разметки </a:t>
            </a:r>
            <a:r>
              <a:rPr lang="ru-RU" sz="1550" dirty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5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7 525 809,42 рублей;</a:t>
            </a:r>
            <a:endParaRPr lang="ru-RU" sz="155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0" algn="l"/>
              </a:tabLst>
            </a:pPr>
            <a:r>
              <a:rPr lang="ru-RU" sz="1550" dirty="0">
                <a:ea typeface="Calibri" panose="020F0502020204030204" pitchFamily="34" charset="0"/>
                <a:cs typeface="Times New Roman" panose="02020603050405020304" pitchFamily="18" charset="0"/>
              </a:rPr>
              <a:t>– механизированную уборку дорог, общественных территорий (содержание парка, детских площадок, мемориалов и т.д.) – </a:t>
            </a:r>
            <a:r>
              <a:rPr lang="ru-RU" sz="15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20 583 999,31 </a:t>
            </a:r>
            <a:r>
              <a:rPr lang="ru-RU" sz="1550" b="1" dirty="0">
                <a:ea typeface="Calibri" panose="020F0502020204030204" pitchFamily="34" charset="0"/>
                <a:cs typeface="Times New Roman" panose="02020603050405020304" pitchFamily="18" charset="0"/>
              </a:rPr>
              <a:t>рублей</a:t>
            </a:r>
            <a:r>
              <a:rPr lang="ru-RU" sz="15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55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tabLst>
                <a:tab pos="0" algn="l"/>
              </a:tabLst>
            </a:pPr>
            <a:r>
              <a:rPr lang="ru-RU" sz="16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уличное освещение – </a:t>
            </a:r>
            <a:r>
              <a:rPr 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11 </a:t>
            </a:r>
            <a:r>
              <a:rPr 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773 608,50 </a:t>
            </a:r>
            <a:r>
              <a:rPr 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рублей</a:t>
            </a:r>
            <a:r>
              <a:rPr lang="ru-RU" sz="16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lvl="0" algn="just">
              <a:tabLst>
                <a:tab pos="0" algn="l"/>
              </a:tabLst>
            </a:pPr>
            <a:r>
              <a:rPr lang="ru-RU" sz="16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– услуги по благоустройству и ландшафтной архитектуре (покос газонов, высадка цветов, кустарников, деревьев, спил, кронирование, формовочная обрезка зеленых насаждений) – </a:t>
            </a:r>
            <a:r>
              <a:rPr 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10 202 635,21 </a:t>
            </a:r>
            <a:r>
              <a:rPr 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рублей;</a:t>
            </a:r>
          </a:p>
          <a:p>
            <a:pPr lvl="0" algn="just">
              <a:tabLst>
                <a:tab pos="0" algn="l"/>
              </a:tabLst>
            </a:pPr>
            <a:r>
              <a:rPr lang="ru-RU" sz="16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– оказание услуг по содержанию кладбищ на территории </a:t>
            </a:r>
            <a:r>
              <a:rPr lang="ru-RU" sz="16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Светогорского городского поселения – </a:t>
            </a:r>
            <a:r>
              <a:rPr 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460 000,00 рублей;</a:t>
            </a:r>
          </a:p>
          <a:p>
            <a:pPr algn="just">
              <a:spcAft>
                <a:spcPts val="0"/>
              </a:spcAft>
            </a:pPr>
            <a:endParaRPr lang="ru-RU" sz="1550" b="1" dirty="0" smtClean="0">
              <a:ea typeface="Arial Unicode MS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34" b="7641"/>
          <a:stretch/>
        </p:blipFill>
        <p:spPr>
          <a:xfrm>
            <a:off x="142065" y="793430"/>
            <a:ext cx="1613189" cy="16561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290" y="2564904"/>
            <a:ext cx="1592963" cy="19202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55" y="4674863"/>
            <a:ext cx="1586698" cy="1975168"/>
          </a:xfrm>
          <a:prstGeom prst="rect">
            <a:avLst/>
          </a:prstGeom>
        </p:spPr>
      </p:pic>
      <p:pic>
        <p:nvPicPr>
          <p:cNvPr id="2050" name="Picture 2" descr="https://sun9-2.userapi.com/s/v1/ig2/99KSwQSNk8dJORcqNgMD_HJW2RwhWgwSU2ksT4piNVuytusYH7xEVNnJ0ckvUnEgX8qoWSNzOUojzX96cMAsq8dr.jpg?quality=95&amp;as=32x24,48x36,72x54,108x81,160x120,240x180,360x270,480x360,540x405,640x480,720x540,1080x810,1280x960,1440x1080,1600x1200&amp;from=bu&amp;u=aHBIXI_QHAFg6MaJN2_Ej95FouMQJ8GAZFFHjb33r8k&amp;cs=1600x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546" y="4771347"/>
            <a:ext cx="2376264" cy="178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42.userapi.com/s/v1/ig2/KV5Radwx4rVM7leDoWhCQrq7b0vNWhswmwtcWbfqUx-j-A_7P0FDW9YzY1Cf9r8QyCcuTmIFsmTkT1BSQSBq-DSk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8" b="24257"/>
          <a:stretch/>
        </p:blipFill>
        <p:spPr bwMode="auto">
          <a:xfrm>
            <a:off x="6804248" y="4771347"/>
            <a:ext cx="2240110" cy="178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43.userapi.com/s/v1/ig2/fwA5I2xmcIlEVV4rRRZRcks9r8lXo6n8IcOqkPW5Xxy9FexhI4DJ0788E2dblONAgBou7ATpTWRHI_kdEur_Acxm.jpg?quality=95&amp;as=32x24,48x36,72x54,108x81,160x120,240x180,360x270,480x360,540x405,640x480,720x540,1080x810,1280x960,1440x1080,1600x1200&amp;from=bu&amp;cs=1600x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2"/>
          <a:stretch/>
        </p:blipFill>
        <p:spPr bwMode="auto">
          <a:xfrm>
            <a:off x="1949038" y="4771346"/>
            <a:ext cx="2202070" cy="182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56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135421" y="57354"/>
            <a:ext cx="8916592" cy="977887"/>
          </a:xfrm>
        </p:spPr>
        <p:txBody>
          <a:bodyPr>
            <a:noAutofit/>
          </a:bodyPr>
          <a:lstStyle/>
          <a:p>
            <a:pPr algn="ctr"/>
            <a:r>
              <a:rPr lang="ru-RU" altLang="ru-RU" sz="2200" b="1" spc="3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МП «Формирование городской среды и обеспечение качественным жильем граждан на территории </a:t>
            </a:r>
            <a:br>
              <a:rPr lang="ru-RU" altLang="ru-RU" sz="2200" b="1" spc="3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spc="3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Светогорского городского </a:t>
            </a:r>
            <a:r>
              <a:rPr lang="ru-RU" altLang="ru-RU" sz="2200" b="1" spc="3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</a:t>
            </a:r>
            <a:r>
              <a:rPr lang="ru-RU" altLang="ru-RU" sz="2400" b="1" spc="3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altLang="ru-RU" sz="2200" b="1" spc="3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200" b="1" spc="300" dirty="0" smtClean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347864" y="1003681"/>
            <a:ext cx="3672408" cy="40909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142 475 976,42 рублей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79712" y="1469459"/>
            <a:ext cx="68407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– услуги по ликвидации несанкционированных свалок, проверке и корректировке сметной документации с экспертизой по объектам, поставка товара (флаги, флажная сетка), дизайн-проект благоустройства общественной территории по адресу: г. Светогорск, территория напротив Дома спорта и ул. Победы д.29А, монтаж/демонтаж, приобретение уличной гирлянды, искусственной сосны, декор ограждение для елок, вывоз автомобильных покрышек, строительных отходов, мероприятия по борьбе с борщевиком Сосновского –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3 811 906,40 рублей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установка детского игрового комплекса по адресу: г. Светогорск ул. Гарькавого д.12 –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1 175 000,00 </a:t>
            </a: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рублей;</a:t>
            </a:r>
            <a:endParaRPr lang="ru-RU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536" y="4024004"/>
            <a:ext cx="53285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услуги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по расчету и учету платы за наем жилого помещения –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196 880,00 рублей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взносы на капитальный ремонт за муниципальные жилые помещения –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9 060 450,88 рублей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услуги по обследованию технического состояния МКД –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107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500,00 рублей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поставка аккумулятора VOLK 132 для передвижной дизельной электростанции GSN130MA, установленной по адресу: </a:t>
            </a:r>
            <a:r>
              <a:rPr lang="ru-RU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гп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. Лесогорский ул. Садовая 14 –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12 590,00 рублей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1649960" cy="22497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111519"/>
            <a:ext cx="2890108" cy="216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1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bs.twimg.com/media/DdUmQ8JX4AAJZg_.jpg:la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552" y="2360459"/>
            <a:ext cx="3367651" cy="213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0397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Что такое бюджет</a:t>
            </a:r>
            <a:endParaRPr lang="ru-RU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2951" y="2046929"/>
            <a:ext cx="2361601" cy="597768"/>
          </a:xfrm>
        </p:spPr>
        <p:txBody>
          <a:bodyPr/>
          <a:lstStyle/>
          <a:p>
            <a:pPr algn="ctr"/>
            <a:r>
              <a:rPr lang="ru-RU" sz="3000" dirty="0" smtClean="0"/>
              <a:t>Доходы</a:t>
            </a:r>
            <a:endParaRPr lang="ru-RU" sz="3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059703" y="2163153"/>
            <a:ext cx="3034680" cy="633139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/>
              <a:t>Расходы</a:t>
            </a:r>
            <a:endParaRPr lang="ru-RU" sz="3000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586264" y="2733271"/>
            <a:ext cx="2063826" cy="914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 smtClean="0"/>
              <a:t>это поступающие в бюджет денежные средства</a:t>
            </a:r>
            <a:endParaRPr lang="ru-RU" sz="18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4979" y="2760390"/>
            <a:ext cx="2869950" cy="9361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 smtClean="0"/>
              <a:t>это выплачиваемые из бюджета денежные средства </a:t>
            </a:r>
            <a:endParaRPr lang="ru-RU" sz="1800" dirty="0"/>
          </a:p>
        </p:txBody>
      </p:sp>
      <p:sp>
        <p:nvSpPr>
          <p:cNvPr id="9" name="Объект 4"/>
          <p:cNvSpPr txBox="1">
            <a:spLocks/>
          </p:cNvSpPr>
          <p:nvPr/>
        </p:nvSpPr>
        <p:spPr>
          <a:xfrm>
            <a:off x="1055652" y="1132507"/>
            <a:ext cx="7989278" cy="1080120"/>
          </a:xfrm>
          <a:prstGeom prst="rect">
            <a:avLst/>
          </a:prstGeom>
        </p:spPr>
        <p:txBody>
          <a:bodyPr vert="horz" tIns="0">
            <a:normAutofit fontScale="47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4800" dirty="0"/>
              <a:t>Бюджет </a:t>
            </a:r>
            <a:r>
              <a:rPr lang="ru-RU" sz="4800" dirty="0" smtClean="0"/>
              <a:t>– форма </a:t>
            </a:r>
            <a:r>
              <a:rPr lang="ru-RU" sz="4800" dirty="0"/>
              <a:t>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ru-RU" dirty="0"/>
          </a:p>
        </p:txBody>
      </p:sp>
      <p:sp>
        <p:nvSpPr>
          <p:cNvPr id="10" name="Объект 4"/>
          <p:cNvSpPr txBox="1">
            <a:spLocks/>
          </p:cNvSpPr>
          <p:nvPr/>
        </p:nvSpPr>
        <p:spPr>
          <a:xfrm>
            <a:off x="362929" y="5108630"/>
            <a:ext cx="3031912" cy="1224661"/>
          </a:xfrm>
          <a:prstGeom prst="rect">
            <a:avLst/>
          </a:prstGeom>
        </p:spPr>
        <p:txBody>
          <a:bodyPr vert="horz" tIns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 smtClean="0"/>
              <a:t>Превышение </a:t>
            </a:r>
            <a:r>
              <a:rPr lang="ru-RU" sz="1800" dirty="0"/>
              <a:t>доходов над </a:t>
            </a:r>
            <a:r>
              <a:rPr lang="ru-RU" sz="1800" dirty="0" smtClean="0"/>
              <a:t>расходами образует положительный остаток </a:t>
            </a:r>
            <a:r>
              <a:rPr lang="ru-RU" sz="1800" b="1" dirty="0">
                <a:solidFill>
                  <a:schemeClr val="tx2"/>
                </a:solidFill>
              </a:rPr>
              <a:t>ПРОФИЦИТ</a:t>
            </a:r>
          </a:p>
        </p:txBody>
      </p:sp>
      <p:sp>
        <p:nvSpPr>
          <p:cNvPr id="11" name="Объект 4"/>
          <p:cNvSpPr txBox="1">
            <a:spLocks/>
          </p:cNvSpPr>
          <p:nvPr/>
        </p:nvSpPr>
        <p:spPr>
          <a:xfrm>
            <a:off x="5508104" y="5123488"/>
            <a:ext cx="3384376" cy="1185831"/>
          </a:xfrm>
          <a:prstGeom prst="rect">
            <a:avLst/>
          </a:prstGeom>
        </p:spPr>
        <p:txBody>
          <a:bodyPr vert="horz" tIns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 smtClean="0"/>
              <a:t>Если расходная часть бюджета превышает доходную, то бюджет формируется с </a:t>
            </a:r>
            <a:r>
              <a:rPr lang="ru-RU" sz="1800" b="1" dirty="0">
                <a:solidFill>
                  <a:schemeClr val="tx2"/>
                </a:solidFill>
              </a:rPr>
              <a:t>ДЕФИЦИТОМ</a:t>
            </a:r>
          </a:p>
        </p:txBody>
      </p:sp>
      <p:sp>
        <p:nvSpPr>
          <p:cNvPr id="7" name="Выгнутая вверх стрелка 6"/>
          <p:cNvSpPr/>
          <p:nvPr/>
        </p:nvSpPr>
        <p:spPr>
          <a:xfrm>
            <a:off x="6238831" y="4013805"/>
            <a:ext cx="1216152" cy="7315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Выгнутая влево стрелка 7"/>
          <p:cNvSpPr/>
          <p:nvPr/>
        </p:nvSpPr>
        <p:spPr>
          <a:xfrm rot="5400000">
            <a:off x="1795691" y="3880918"/>
            <a:ext cx="731520" cy="12161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958154"/>
      </p:ext>
    </p:extLst>
  </p:cSld>
  <p:clrMapOvr>
    <a:masterClrMapping/>
  </p:clrMapOvr>
  <p:transition spd="slow"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107504" y="117092"/>
            <a:ext cx="8916592" cy="977887"/>
          </a:xfrm>
          <a:effectLst>
            <a:reflection endPos="0" dist="50800" dir="5400000" sy="-100000" algn="bl" rotWithShape="0"/>
          </a:effectLst>
        </p:spPr>
        <p:txBody>
          <a:bodyPr>
            <a:noAutofit/>
          </a:bodyPr>
          <a:lstStyle/>
          <a:p>
            <a:pPr algn="ctr"/>
            <a:r>
              <a:rPr lang="ru-RU" altLang="ru-RU" sz="2200" b="1" spc="3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МП «Формирование городской среды и обеспечение качественным жильем граждан на территории </a:t>
            </a:r>
            <a:br>
              <a:rPr lang="ru-RU" altLang="ru-RU" sz="2200" b="1" spc="3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spc="3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Светогорского городского </a:t>
            </a:r>
            <a:r>
              <a:rPr lang="ru-RU" altLang="ru-RU" sz="2200" b="1" spc="3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</a:t>
            </a:r>
            <a:r>
              <a:rPr lang="ru-RU" altLang="ru-RU" sz="2400" b="1" spc="3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altLang="ru-RU" sz="2200" b="1" spc="3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200" b="1" spc="300" dirty="0" smtClean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03848" y="1162658"/>
            <a:ext cx="4104456" cy="4845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142 475 976,42 рублей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0209" y="1707554"/>
            <a:ext cx="6593887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мероприятия по очистке и промывке канализационных трубопроводов и ливневых стоков, заменой фильтра патрона и опорного кольца – </a:t>
            </a:r>
            <a:r>
              <a:rPr lang="ru-RU" sz="15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5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150 000,00 рублей</a:t>
            </a:r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285750" indent="-285750">
              <a:buFontTx/>
              <a:buChar char="-"/>
            </a:pPr>
            <a:r>
              <a:rPr lang="ru-RU" sz="15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выполнение </a:t>
            </a:r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работ по разработке проектно-сметной документации – </a:t>
            </a:r>
            <a:r>
              <a:rPr lang="ru-RU" sz="15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210 </a:t>
            </a:r>
            <a:r>
              <a:rPr lang="ru-RU" sz="15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000,00 рублей;</a:t>
            </a:r>
          </a:p>
          <a:p>
            <a:pPr marL="285750" indent="-285750">
              <a:buFontTx/>
              <a:buChar char="-"/>
            </a:pPr>
            <a:r>
              <a:rPr lang="ru-RU" sz="15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административные </a:t>
            </a:r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штрафы </a:t>
            </a:r>
            <a:r>
              <a:rPr lang="ru-RU" sz="15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административное правонарушение в области охраны окружающей среды в соответствии с ч.1.3-3 ст.32.2 КоАП РФч.1.3-3 ст.32.2 КоАП РФ – </a:t>
            </a:r>
            <a:r>
              <a:rPr lang="ru-RU" sz="15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100 000,00 рублей</a:t>
            </a:r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285750" indent="-285750">
              <a:buFontTx/>
              <a:buChar char="-"/>
            </a:pPr>
            <a:r>
              <a:rPr lang="ru-RU" sz="15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по ремонту участка тепловой сети по ул. Труда </a:t>
            </a:r>
            <a:r>
              <a:rPr lang="ru-RU" sz="15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гп</a:t>
            </a:r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. Лесогорский (от ТК-2(нов.) в районе МКД № 7 до МКД № 1, 1а, 2, 3, 5, 6, 7 по ул. Труда через ТК2, ТК3; до ввода в МКД № 30, № 32 по ул. Ленинградское шоссе), осуществление строительного контроля за работами – </a:t>
            </a:r>
            <a:r>
              <a:rPr lang="ru-RU" sz="15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12 354 504,04 рублей</a:t>
            </a:r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285750" indent="-285750">
              <a:buFontTx/>
              <a:buChar char="-"/>
            </a:pPr>
            <a:r>
              <a:rPr lang="ru-RU" sz="15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актуализацию </a:t>
            </a:r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схем тепло-водоснабжения, водоотведения – </a:t>
            </a:r>
            <a:r>
              <a:rPr lang="ru-RU" sz="15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783 333,34 рублей</a:t>
            </a:r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59" y="5098844"/>
            <a:ext cx="1901094" cy="155220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5085184"/>
            <a:ext cx="2771800" cy="15522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335" y="3212976"/>
            <a:ext cx="2155537" cy="30723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2051"/>
            <a:ext cx="2430209" cy="182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7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1652730" y="219532"/>
            <a:ext cx="7200801" cy="1054447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«Развитие культуры, физической культуры и массового спорта, молодёжной политики Светогорского городского поселения»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701027" y="1372676"/>
            <a:ext cx="3096965" cy="438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82 499 285,58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30063" y="1909634"/>
            <a:ext cx="723889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cs typeface="Times New Roman" panose="02020603050405020304" pitchFamily="18" charset="0"/>
              </a:rPr>
              <a:t>предоставление </a:t>
            </a:r>
            <a:r>
              <a:rPr lang="ru-RU" sz="1400" dirty="0">
                <a:cs typeface="Times New Roman" panose="02020603050405020304" pitchFamily="18" charset="0"/>
              </a:rPr>
              <a:t>субсидии на выполнение муниципального задания МБУ «КСК г. Светогорска» по организации мероприятий в сфере молодежной политики, направленных на вовлечение молодежи в инновационную, предпринимательскую, добровольческую деятельность, а также на развитие гражданской активности молодежи и формирование здорового образа жизни – </a:t>
            </a:r>
            <a:r>
              <a:rPr lang="ru-RU" sz="1400" b="1" dirty="0" smtClean="0">
                <a:cs typeface="Times New Roman" panose="02020603050405020304" pitchFamily="18" charset="0"/>
              </a:rPr>
              <a:t>894 729,00 рублей:</a:t>
            </a:r>
          </a:p>
          <a:p>
            <a:pPr algn="just"/>
            <a:r>
              <a:rPr lang="ru-RU" sz="1400" dirty="0" smtClean="0">
                <a:cs typeface="Times New Roman" panose="02020603050405020304" pitchFamily="18" charset="0"/>
              </a:rPr>
              <a:t>    - количество </a:t>
            </a:r>
            <a:r>
              <a:rPr lang="ru-RU" sz="1400" dirty="0">
                <a:cs typeface="Times New Roman" panose="02020603050405020304" pitchFamily="18" charset="0"/>
              </a:rPr>
              <a:t>проведенных мероприятий – </a:t>
            </a:r>
            <a:r>
              <a:rPr lang="ru-RU" sz="1400" dirty="0" smtClean="0">
                <a:cs typeface="Times New Roman" panose="02020603050405020304" pitchFamily="18" charset="0"/>
              </a:rPr>
              <a:t>58 ед.</a:t>
            </a:r>
          </a:p>
          <a:p>
            <a:pPr algn="just"/>
            <a:r>
              <a:rPr lang="ru-RU" sz="1400" dirty="0" smtClean="0">
                <a:cs typeface="Times New Roman" panose="02020603050405020304" pitchFamily="18" charset="0"/>
              </a:rPr>
              <a:t>    - количество участников мероприятий в возрасте от 14 до 30 лет – 3005 чел.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cs typeface="Times New Roman" panose="02020603050405020304" pitchFamily="18" charset="0"/>
              </a:rPr>
              <a:t>предоставление </a:t>
            </a:r>
            <a:r>
              <a:rPr lang="ru-RU" sz="1400" dirty="0">
                <a:cs typeface="Times New Roman" panose="02020603050405020304" pitchFamily="18" charset="0"/>
              </a:rPr>
              <a:t>субсидии на иные цели мероприятия по организации летней занятости несовершеннолетних (было трудоустроено </a:t>
            </a:r>
            <a:r>
              <a:rPr lang="ru-RU" sz="1400" dirty="0" smtClean="0">
                <a:cs typeface="Times New Roman" panose="02020603050405020304" pitchFamily="18" charset="0"/>
              </a:rPr>
              <a:t>24 </a:t>
            </a:r>
            <a:r>
              <a:rPr lang="ru-RU" sz="1400" dirty="0">
                <a:cs typeface="Times New Roman" panose="02020603050405020304" pitchFamily="18" charset="0"/>
              </a:rPr>
              <a:t>подростков в возрасте от 14 до </a:t>
            </a:r>
            <a:r>
              <a:rPr lang="ru-RU" sz="1400" dirty="0" smtClean="0">
                <a:cs typeface="Times New Roman" panose="02020603050405020304" pitchFamily="18" charset="0"/>
              </a:rPr>
              <a:t>18 </a:t>
            </a:r>
            <a:r>
              <a:rPr lang="ru-RU" sz="1400" dirty="0">
                <a:cs typeface="Times New Roman" panose="02020603050405020304" pitchFamily="18" charset="0"/>
              </a:rPr>
              <a:t>лет) – </a:t>
            </a:r>
            <a:r>
              <a:rPr lang="ru-RU" sz="1400" b="1" dirty="0" smtClean="0">
                <a:cs typeface="Times New Roman" panose="02020603050405020304" pitchFamily="18" charset="0"/>
              </a:rPr>
              <a:t>300 000,00 рублей;</a:t>
            </a:r>
            <a:endParaRPr lang="ru-RU" sz="1400" b="1" dirty="0"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400" dirty="0">
                <a:cs typeface="Times New Roman" panose="02020603050405020304" pitchFamily="18" charset="0"/>
              </a:rPr>
              <a:t>мероприятия по поддержке содействия трудовой адаптации и занятости молодежи проведение тренингов «</a:t>
            </a:r>
            <a:r>
              <a:rPr lang="ru-RU" sz="1400" dirty="0" err="1">
                <a:cs typeface="Times New Roman" panose="02020603050405020304" pitchFamily="18" charset="0"/>
              </a:rPr>
              <a:t>Командообразование</a:t>
            </a:r>
            <a:r>
              <a:rPr lang="ru-RU" sz="1400" dirty="0">
                <a:cs typeface="Times New Roman" panose="02020603050405020304" pitchFamily="18" charset="0"/>
              </a:rPr>
              <a:t>», «Ораторское мастерство», «Выборгский пряник», экскурсии по музею-заповеднику «Парк </a:t>
            </a:r>
            <a:r>
              <a:rPr lang="ru-RU" sz="1400" dirty="0" err="1">
                <a:cs typeface="Times New Roman" panose="02020603050405020304" pitchFamily="18" charset="0"/>
              </a:rPr>
              <a:t>Монрепо</a:t>
            </a:r>
            <a:r>
              <a:rPr lang="ru-RU" sz="1400" dirty="0">
                <a:cs typeface="Times New Roman" panose="02020603050405020304" pitchFamily="18" charset="0"/>
              </a:rPr>
              <a:t>», транспортные услуги для поездки в г. Выборг, поставка наградной продукции, канцтовары для участников проекта "Губернаторский молодежный трудовой отряд"– </a:t>
            </a:r>
            <a:r>
              <a:rPr lang="ru-RU" sz="1400" b="1" dirty="0">
                <a:cs typeface="Times New Roman" panose="02020603050405020304" pitchFamily="18" charset="0"/>
              </a:rPr>
              <a:t>160 368,14 рублей</a:t>
            </a:r>
            <a:r>
              <a:rPr lang="ru-RU" sz="1400" b="1" dirty="0" smtClean="0">
                <a:cs typeface="Times New Roman" panose="02020603050405020304" pitchFamily="18" charset="0"/>
              </a:rPr>
              <a:t>;</a:t>
            </a:r>
            <a:endParaRPr lang="ru-RU" sz="1400" b="1" dirty="0"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cs typeface="Times New Roman" panose="02020603050405020304" pitchFamily="18" charset="0"/>
              </a:rPr>
              <a:t>поставка </a:t>
            </a:r>
            <a:r>
              <a:rPr lang="ru-RU" sz="1400" dirty="0">
                <a:cs typeface="Times New Roman" panose="02020603050405020304" pitchFamily="18" charset="0"/>
              </a:rPr>
              <a:t>наградной и сувенирной продукции для молодежных мероприятий – </a:t>
            </a:r>
            <a:r>
              <a:rPr lang="ru-RU" sz="1400" b="1" dirty="0" smtClean="0">
                <a:cs typeface="Times New Roman" panose="02020603050405020304" pitchFamily="18" charset="0"/>
              </a:rPr>
              <a:t>84 166,86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400" b="1" dirty="0" smtClean="0">
                <a:cs typeface="Times New Roman" panose="02020603050405020304" pitchFamily="18" charset="0"/>
              </a:rPr>
              <a:t> рублей.</a:t>
            </a:r>
            <a:endParaRPr lang="ru-RU" sz="1400" b="1" dirty="0"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" y="782658"/>
            <a:ext cx="1586046" cy="11895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0" y="2116539"/>
            <a:ext cx="1608474" cy="120635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4" y="3426340"/>
            <a:ext cx="1595670" cy="119675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170" y="5496182"/>
            <a:ext cx="1872208" cy="121678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8" y="4813888"/>
            <a:ext cx="1415501" cy="188733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950" y="5503451"/>
            <a:ext cx="1602992" cy="120224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5475604"/>
            <a:ext cx="1800200" cy="12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6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1033992" y="161360"/>
            <a:ext cx="8019852" cy="936104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МП «Развитие культуры, физической культуры и массового спорта, молодёжной </a:t>
            </a:r>
            <a:r>
              <a:rPr lang="ru-RU" altLang="ru-RU" sz="2000" b="1" spc="3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</a:t>
            </a:r>
            <a:br>
              <a:rPr lang="ru-RU" altLang="ru-RU" sz="2000" b="1" spc="3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Светогорского </a:t>
            </a:r>
            <a:r>
              <a:rPr lang="ru-RU" altLang="ru-RU" sz="2000" b="1" spc="3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</a:t>
            </a:r>
            <a:r>
              <a:rPr lang="ru-RU" altLang="ru-RU" sz="2000" b="1" spc="3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поселения»</a:t>
            </a:r>
            <a:endParaRPr lang="ru-RU" altLang="ru-RU" sz="2000" b="1" spc="300" dirty="0" smtClean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95736" y="1566344"/>
            <a:ext cx="6858108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ru-RU" sz="1500" dirty="0" smtClean="0">
                <a:solidFill>
                  <a:prstClr val="black"/>
                </a:solidFill>
              </a:rPr>
              <a:t>предоставление </a:t>
            </a:r>
            <a:r>
              <a:rPr lang="ru-RU" sz="1500" dirty="0">
                <a:solidFill>
                  <a:prstClr val="black"/>
                </a:solidFill>
              </a:rPr>
              <a:t>субсидии на выполнение муниципального задания МБУ «КСК г. Светогорска» на организацию деятельности клубных формирований и формирований самодеятельного народного творчества </a:t>
            </a:r>
            <a:r>
              <a:rPr lang="ru-RU" sz="1500" b="1" dirty="0">
                <a:solidFill>
                  <a:prstClr val="black"/>
                </a:solidFill>
              </a:rPr>
              <a:t>– </a:t>
            </a:r>
            <a:r>
              <a:rPr lang="ru-RU" sz="1500" b="1" dirty="0" smtClean="0">
                <a:solidFill>
                  <a:prstClr val="black"/>
                </a:solidFill>
              </a:rPr>
              <a:t>15 899 685,00 рублей</a:t>
            </a:r>
            <a:r>
              <a:rPr lang="ru-RU" sz="1500" b="1" dirty="0">
                <a:solidFill>
                  <a:prstClr val="black"/>
                </a:solidFill>
              </a:rPr>
              <a:t>: </a:t>
            </a:r>
          </a:p>
          <a:p>
            <a:pPr lvl="0" algn="just"/>
            <a:r>
              <a:rPr lang="ru-RU" sz="1500" dirty="0" smtClean="0">
                <a:solidFill>
                  <a:prstClr val="black"/>
                </a:solidFill>
              </a:rPr>
              <a:t>   - </a:t>
            </a:r>
            <a:r>
              <a:rPr lang="ru-RU" sz="1500" dirty="0">
                <a:solidFill>
                  <a:prstClr val="black"/>
                </a:solidFill>
              </a:rPr>
              <a:t>количество клубных формирований – </a:t>
            </a:r>
            <a:r>
              <a:rPr lang="ru-RU" sz="1500" dirty="0" smtClean="0">
                <a:solidFill>
                  <a:prstClr val="black"/>
                </a:solidFill>
              </a:rPr>
              <a:t>34 </a:t>
            </a:r>
            <a:r>
              <a:rPr lang="ru-RU" sz="1500" dirty="0">
                <a:solidFill>
                  <a:prstClr val="black"/>
                </a:solidFill>
              </a:rPr>
              <a:t>ед</a:t>
            </a:r>
            <a:r>
              <a:rPr lang="ru-RU" sz="1500" dirty="0" smtClean="0">
                <a:solidFill>
                  <a:prstClr val="black"/>
                </a:solidFill>
              </a:rPr>
              <a:t>.</a:t>
            </a:r>
            <a:endParaRPr lang="ru-RU" sz="1500" dirty="0">
              <a:solidFill>
                <a:prstClr val="black"/>
              </a:solidFill>
            </a:endParaRPr>
          </a:p>
          <a:p>
            <a:pPr lvl="0" algn="just"/>
            <a:r>
              <a:rPr lang="ru-RU" sz="1500" dirty="0" smtClean="0">
                <a:solidFill>
                  <a:prstClr val="black"/>
                </a:solidFill>
              </a:rPr>
              <a:t>   - </a:t>
            </a:r>
            <a:r>
              <a:rPr lang="ru-RU" sz="1500" dirty="0">
                <a:solidFill>
                  <a:prstClr val="black"/>
                </a:solidFill>
              </a:rPr>
              <a:t>число участников клубных формирований – </a:t>
            </a:r>
            <a:r>
              <a:rPr lang="ru-RU" sz="1500" dirty="0" smtClean="0">
                <a:solidFill>
                  <a:prstClr val="black"/>
                </a:solidFill>
              </a:rPr>
              <a:t>721 </a:t>
            </a:r>
            <a:r>
              <a:rPr lang="ru-RU" sz="1500" dirty="0">
                <a:solidFill>
                  <a:prstClr val="black"/>
                </a:solidFill>
              </a:rPr>
              <a:t>чел</a:t>
            </a:r>
            <a:r>
              <a:rPr lang="ru-RU" sz="1500" dirty="0" smtClean="0">
                <a:solidFill>
                  <a:prstClr val="black"/>
                </a:solidFill>
              </a:rPr>
              <a:t>.</a:t>
            </a:r>
            <a:endParaRPr lang="ru-RU" sz="1500" dirty="0">
              <a:solidFill>
                <a:prstClr val="black"/>
              </a:solidFill>
            </a:endParaRPr>
          </a:p>
          <a:p>
            <a:pPr lvl="0" algn="just"/>
            <a:r>
              <a:rPr lang="ru-RU" sz="1500" dirty="0" smtClean="0">
                <a:solidFill>
                  <a:prstClr val="black"/>
                </a:solidFill>
              </a:rPr>
              <a:t>   - </a:t>
            </a:r>
            <a:r>
              <a:rPr lang="ru-RU" sz="1500" dirty="0">
                <a:solidFill>
                  <a:prstClr val="black"/>
                </a:solidFill>
              </a:rPr>
              <a:t>количество организованных и массовых мероприятий – </a:t>
            </a:r>
            <a:r>
              <a:rPr lang="ru-RU" sz="1500" dirty="0" smtClean="0">
                <a:solidFill>
                  <a:prstClr val="black"/>
                </a:solidFill>
              </a:rPr>
              <a:t>478 </a:t>
            </a:r>
            <a:r>
              <a:rPr lang="ru-RU" sz="1500" dirty="0">
                <a:solidFill>
                  <a:prstClr val="black"/>
                </a:solidFill>
              </a:rPr>
              <a:t>ед</a:t>
            </a:r>
            <a:r>
              <a:rPr lang="ru-RU" sz="1500" dirty="0" smtClean="0">
                <a:solidFill>
                  <a:prstClr val="black"/>
                </a:solidFill>
              </a:rPr>
              <a:t>.</a:t>
            </a:r>
            <a:endParaRPr lang="ru-RU" sz="1500" dirty="0">
              <a:solidFill>
                <a:prstClr val="black"/>
              </a:solidFill>
            </a:endParaRPr>
          </a:p>
          <a:p>
            <a:pPr lvl="0" algn="just"/>
            <a:r>
              <a:rPr lang="ru-RU" sz="1500" dirty="0" smtClean="0">
                <a:solidFill>
                  <a:prstClr val="black"/>
                </a:solidFill>
              </a:rPr>
              <a:t>   - </a:t>
            </a:r>
            <a:r>
              <a:rPr lang="ru-RU" sz="1500" dirty="0">
                <a:solidFill>
                  <a:prstClr val="black"/>
                </a:solidFill>
              </a:rPr>
              <a:t>количество зрителей массовых мероприятий – </a:t>
            </a:r>
            <a:r>
              <a:rPr lang="ru-RU" sz="1500" dirty="0" smtClean="0">
                <a:solidFill>
                  <a:prstClr val="black"/>
                </a:solidFill>
              </a:rPr>
              <a:t>124 840 чел</a:t>
            </a:r>
            <a:r>
              <a:rPr lang="ru-RU" sz="1500" dirty="0">
                <a:solidFill>
                  <a:prstClr val="black"/>
                </a:solidFill>
              </a:rPr>
              <a:t>.</a:t>
            </a:r>
          </a:p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ru-RU" sz="1500" dirty="0" smtClean="0">
                <a:solidFill>
                  <a:prstClr val="black"/>
                </a:solidFill>
              </a:rPr>
              <a:t>предоставление </a:t>
            </a:r>
            <a:r>
              <a:rPr lang="ru-RU" sz="1500" dirty="0">
                <a:solidFill>
                  <a:prstClr val="black"/>
                </a:solidFill>
              </a:rPr>
              <a:t>субсидии на выполнение муниципального задания на сохранение целевых показателей повышения оплаты труда работников муниципальных учреждений культуры в соответствии с Указом Президента РФ от 07.05.2012 года № 567 «О мероприятиях по реализации государственной социальной политики» для выплат стимулирующего характера работникам МБУ КСК г. Светогорска муниципальных учреждений культуры </a:t>
            </a:r>
            <a:r>
              <a:rPr lang="ru-RU" sz="1500" dirty="0" smtClean="0">
                <a:solidFill>
                  <a:prstClr val="black"/>
                </a:solidFill>
              </a:rPr>
              <a:t>– </a:t>
            </a:r>
            <a:r>
              <a:rPr lang="ru-RU" sz="1500" b="1" dirty="0" smtClean="0">
                <a:solidFill>
                  <a:prstClr val="black"/>
                </a:solidFill>
              </a:rPr>
              <a:t>17 106 420,00 </a:t>
            </a:r>
            <a:r>
              <a:rPr lang="ru-RU" sz="1500" b="1" dirty="0">
                <a:solidFill>
                  <a:prstClr val="black"/>
                </a:solidFill>
              </a:rPr>
              <a:t>рублей</a:t>
            </a:r>
            <a:r>
              <a:rPr lang="ru-RU" sz="1500" b="1" dirty="0" smtClean="0">
                <a:solidFill>
                  <a:prstClr val="black"/>
                </a:solidFill>
              </a:rPr>
              <a:t>;</a:t>
            </a:r>
            <a:endParaRPr lang="ru-RU" sz="1500" dirty="0">
              <a:solidFill>
                <a:prstClr val="black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7864" y="1118336"/>
            <a:ext cx="3456384" cy="42713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82 499 285,58 рублей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81" y="1196752"/>
            <a:ext cx="2051827" cy="13681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81" y="2764676"/>
            <a:ext cx="2051827" cy="13906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65" y="4271443"/>
            <a:ext cx="2116428" cy="14501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5248731"/>
            <a:ext cx="2055217" cy="14279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363" y="5103440"/>
            <a:ext cx="1740219" cy="1628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922" y="5248731"/>
            <a:ext cx="2340566" cy="141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2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1152127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МП «Развитие культуры, физической культуры и массового спорта, молодёжной политики</a:t>
            </a:r>
            <a:br>
              <a:rPr lang="ru-RU" altLang="ru-RU" sz="2000" b="1" spc="3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Светогорского городского </a:t>
            </a:r>
            <a:r>
              <a:rPr lang="ru-RU" altLang="ru-RU" sz="2000" b="1" spc="3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поселения»</a:t>
            </a:r>
            <a:endParaRPr lang="ru-RU" altLang="ru-RU" sz="2000" b="1" spc="300" dirty="0" smtClean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83768" y="1760928"/>
            <a:ext cx="63641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600" dirty="0">
                <a:solidFill>
                  <a:prstClr val="black"/>
                </a:solidFill>
              </a:rPr>
              <a:t>- предоставление субсидии МБУ «КСК г. Светогорска» на иные цели: </a:t>
            </a:r>
          </a:p>
          <a:p>
            <a:pPr lvl="0" algn="just"/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>- на </a:t>
            </a:r>
            <a:r>
              <a:rPr lang="ru-RU" sz="1600" dirty="0">
                <a:solidFill>
                  <a:prstClr val="black"/>
                </a:solidFill>
              </a:rPr>
              <a:t>капитальный ремонт здания в части кровли и фасада объекта капитального строительства - Дома Культуры, расположенного по адресу: г. Светогорск, ул. Победы, д.37 – </a:t>
            </a:r>
            <a:r>
              <a:rPr lang="ru-RU" sz="1600" b="1" dirty="0" smtClean="0">
                <a:solidFill>
                  <a:prstClr val="black"/>
                </a:solidFill>
              </a:rPr>
              <a:t>8 220 453,05 рублей;</a:t>
            </a:r>
            <a:endParaRPr lang="ru-RU" sz="1600" b="1" dirty="0">
              <a:solidFill>
                <a:prstClr val="black"/>
              </a:solidFill>
            </a:endParaRPr>
          </a:p>
          <a:p>
            <a:pPr lvl="0" algn="just"/>
            <a:r>
              <a:rPr lang="ru-RU" sz="1600" dirty="0" smtClean="0">
                <a:solidFill>
                  <a:prstClr val="black"/>
                </a:solidFill>
              </a:rPr>
              <a:t>- </a:t>
            </a:r>
            <a:r>
              <a:rPr lang="ru-RU" sz="1600" dirty="0">
                <a:solidFill>
                  <a:prstClr val="black"/>
                </a:solidFill>
              </a:rPr>
              <a:t>предоставление субсидии на иные цели на приобретение сценической обуви, ткани для пошива костюмов, посуды для Совета ветеранов – </a:t>
            </a:r>
            <a:r>
              <a:rPr lang="ru-RU" sz="1600" b="1" dirty="0">
                <a:solidFill>
                  <a:prstClr val="black"/>
                </a:solidFill>
              </a:rPr>
              <a:t>30 000,00 рублей;</a:t>
            </a:r>
          </a:p>
          <a:p>
            <a:pPr lvl="0" algn="just"/>
            <a:r>
              <a:rPr lang="ru-RU" sz="1600" dirty="0">
                <a:solidFill>
                  <a:prstClr val="black"/>
                </a:solidFill>
              </a:rPr>
              <a:t>- проведение праздничных мероприятий, посвященных Дням воинской славы, памятным и юбилейным датам, Дню города и Дню России – </a:t>
            </a:r>
            <a:r>
              <a:rPr lang="ru-RU" sz="1600" b="1" dirty="0">
                <a:solidFill>
                  <a:prstClr val="black"/>
                </a:solidFill>
              </a:rPr>
              <a:t>1 062 400,00 рублей.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039264" y="1239758"/>
            <a:ext cx="4635326" cy="42713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82 499 285,58 рублей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077" y="4869160"/>
            <a:ext cx="3131840" cy="17628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930678"/>
            <a:ext cx="2670007" cy="17803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94" y="4930678"/>
            <a:ext cx="2639282" cy="17598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40968"/>
            <a:ext cx="2217558" cy="14786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52" y="1280963"/>
            <a:ext cx="2217558" cy="166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1985403" y="0"/>
            <a:ext cx="6899856" cy="1054447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МП «Развитие культуры, физической культуры и массового спорта, молодёжной политики</a:t>
            </a:r>
            <a:br>
              <a:rPr lang="ru-RU" altLang="ru-RU" sz="2000" b="1" spc="3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000" b="1" spc="3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Светогорского городского поселения»</a:t>
            </a:r>
            <a:endParaRPr lang="ru-RU" altLang="ru-RU" sz="2000" b="1" spc="300" dirty="0" smtClean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99792" y="5001227"/>
            <a:ext cx="39577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 smtClean="0"/>
              <a:t>предоставление </a:t>
            </a:r>
            <a:r>
              <a:rPr lang="ru-RU" sz="1500" dirty="0"/>
              <a:t>субсидии на выполнение муниципального задания МБУ «КСК г. Светогорска» на содержание (эксплуатацию) имущества, находящегося в государственной (муниципальной) </a:t>
            </a:r>
            <a:r>
              <a:rPr lang="ru-RU" sz="1500" dirty="0" smtClean="0"/>
              <a:t>собственности - </a:t>
            </a:r>
            <a:r>
              <a:rPr lang="ru-RU" sz="1500" b="1" dirty="0" smtClean="0"/>
              <a:t>14 168 888,00 </a:t>
            </a:r>
            <a:r>
              <a:rPr lang="ru-RU" sz="1500" b="1" dirty="0"/>
              <a:t>рублей</a:t>
            </a:r>
            <a:r>
              <a:rPr lang="ru-RU" sz="1500" dirty="0" smtClean="0"/>
              <a:t>;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072087" y="1138049"/>
            <a:ext cx="4224787" cy="438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82 499 285,58 рублей</a:t>
            </a:r>
          </a:p>
        </p:txBody>
      </p:sp>
      <p:pic>
        <p:nvPicPr>
          <p:cNvPr id="5122" name="Picture 2" descr="https://sun9-35.userapi.com/s/v1/ig2/NHHqeBRgSx4R3BKnxLnHGlshuDl8wadAeFrGgGR1MEz-9ZhGa2JF0cyHIi5MMox81Pi8Kuk3dtKV7bRbSS82QUzm.jpg?quality=95&amp;blur=50,20&amp;as=32x43,48x64,72x96,108x144,160x213,240x320,360x480,480x640,540x720,640x853,720x960,1080x1440,1280x1707,1440x1920,1620x2160&amp;from=bu&amp;u=bSJf0VOt3PbZMVJq5DsIW749Um8lgkn69SvE4VOQEmc&amp;cs=810x10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0" y="309742"/>
            <a:ext cx="1805893" cy="144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un9-48.userapi.com/s/v1/ig2/vqXIaPiOocCcB-rJUy-xipl6YxBgP-qUBodkLxcFjbqRhdmCLVf5bYDmIqr6ej5TGTPetS175ZyeqWdHqemiFTT9.jpg?quality=95&amp;as=32x54,48x82,72x123,108x184,160x273,240x409,360x613,480x818,540x920,640x1090,720x1226,1080x1840,1280x2180,1440x2453,1503x2560&amp;from=bu&amp;u=1P9E7toH4Kw2rS-kSFxD0l44vZ0md3MHQgCBxHm3dPE&amp;cs=1503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54" y="1916832"/>
            <a:ext cx="1763849" cy="300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39.userapi.com/s/v1/ig2/iJ9d39_jMvm3cDd0WHKvHUIn1SwMAxDeoOphYgrM1hQu9OoiumJlG8uTeFshLI2JIlh1__nBQwPocswhSAkcA8b3.jpg?quality=95&amp;as=32x21,48x32,72x48,108x72,160x107,240x160,360x240,480x320,540x360,640x427,720x480,1080x720,1280x853,1440x960,2560x1707&amp;from=bu&amp;u=TUoddfRFJRw2Njea4ast2l11sfYp3TByFu4xCmFZ_GY&amp;cs=256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0" y="5077108"/>
            <a:ext cx="2364079" cy="149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057464" y="1631690"/>
            <a:ext cx="683177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 smtClean="0"/>
              <a:t>предоставление </a:t>
            </a:r>
            <a:r>
              <a:rPr lang="ru-RU" sz="1500" dirty="0"/>
              <a:t>субсидии на выполнение муниципального задания МБУ «КСК г. Светогорска» на библиотечное, библиографическое и информационное обслуживание пользователей библиотек – </a:t>
            </a:r>
            <a:r>
              <a:rPr lang="ru-RU" sz="1500" b="1" dirty="0" smtClean="0"/>
              <a:t>5 638 481,00 рублей:</a:t>
            </a:r>
            <a:endParaRPr lang="ru-RU" sz="1500" b="1" dirty="0"/>
          </a:p>
          <a:p>
            <a:pPr algn="just"/>
            <a:r>
              <a:rPr lang="ru-RU" sz="1500" dirty="0" smtClean="0"/>
              <a:t>   - </a:t>
            </a:r>
            <a:r>
              <a:rPr lang="ru-RU" sz="1500" dirty="0"/>
              <a:t>количество посещений библиотек  - </a:t>
            </a:r>
            <a:r>
              <a:rPr lang="ru-RU" sz="1500" dirty="0" smtClean="0"/>
              <a:t>63 941 чел.</a:t>
            </a:r>
            <a:endParaRPr lang="ru-RU" sz="1500" dirty="0"/>
          </a:p>
          <a:p>
            <a:pPr algn="just"/>
            <a:r>
              <a:rPr lang="ru-RU" sz="1500" dirty="0" smtClean="0"/>
              <a:t>   - </a:t>
            </a:r>
            <a:r>
              <a:rPr lang="ru-RU" sz="1500" dirty="0"/>
              <a:t>количество проведенных культурно-досуговых мероприятий – </a:t>
            </a:r>
            <a:r>
              <a:rPr lang="ru-RU" sz="1500" dirty="0" smtClean="0"/>
              <a:t>593 </a:t>
            </a:r>
            <a:r>
              <a:rPr lang="ru-RU" sz="1500" dirty="0"/>
              <a:t>ед</a:t>
            </a:r>
            <a:r>
              <a:rPr lang="ru-RU" sz="1500" dirty="0" smtClean="0"/>
              <a:t>.</a:t>
            </a:r>
            <a:endParaRPr lang="ru-RU" sz="1500" dirty="0"/>
          </a:p>
          <a:p>
            <a:pPr algn="just"/>
            <a:r>
              <a:rPr lang="ru-RU" sz="1500" dirty="0" smtClean="0"/>
              <a:t>   - </a:t>
            </a:r>
            <a:r>
              <a:rPr lang="ru-RU" sz="1500" dirty="0"/>
              <a:t>количество участников культурно-досуговых мероприятий – </a:t>
            </a:r>
            <a:r>
              <a:rPr lang="ru-RU" sz="1500" dirty="0" smtClean="0"/>
              <a:t>23 192 чел.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 smtClean="0"/>
              <a:t>предоставление </a:t>
            </a:r>
            <a:r>
              <a:rPr lang="ru-RU" sz="1500" dirty="0"/>
              <a:t>субсидии на выполнение муниципального задания на сохранение целевых показателей повышения оплаты труда работников муниципальных учреждений культуры в соответствии с Указом Президента РФ от 07.05.2012 года № 567 «О мероприятиях по реализации государственной социальной политики» для выплат стимулирующего характера работникам МБУ КСК г. Светогорска муниципальных учреждений культуры и библиотек – </a:t>
            </a:r>
            <a:r>
              <a:rPr lang="ru-RU" sz="1500" b="1" dirty="0"/>
              <a:t>5 </a:t>
            </a:r>
            <a:r>
              <a:rPr lang="ru-RU" sz="1500" b="1" dirty="0" smtClean="0"/>
              <a:t>009 580,00 </a:t>
            </a:r>
            <a:r>
              <a:rPr lang="ru-RU" sz="1500" b="1" dirty="0"/>
              <a:t>рублей</a:t>
            </a:r>
            <a:r>
              <a:rPr lang="ru-RU" sz="1500" dirty="0" smtClean="0"/>
              <a:t>;</a:t>
            </a:r>
            <a:endParaRPr lang="ru-RU" sz="1500" dirty="0"/>
          </a:p>
        </p:txBody>
      </p:sp>
      <p:pic>
        <p:nvPicPr>
          <p:cNvPr id="3080" name="Picture 8" descr="https://sun9-88.userapi.com/s/v1/ig2/9hDc2HQAxaY9HdIwzN2pTVFK4ne-GbuXlqzlxexO0vBp7yBln3T5wd6pwerHFKzy2BYGCMwJ5sIzC3fuUXFSN0aW.jpg?quality=95&amp;as=32x21,48x32,72x48,108x72,160x107,240x160,360x240,480x320,540x360,640x427,720x480,1080x720,1280x853,1440x960,2560x1707&amp;from=bu&amp;u=DtB9UUfDG3aSmF__Dekf8SapPgcM5TDzC_RJJtcC0Rs&amp;cs=2560x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785" y="5077108"/>
            <a:ext cx="2297866" cy="153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26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899592" y="97890"/>
            <a:ext cx="8014087" cy="964769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МП «Развитие культуры, физической культуры и массового спорта, молодёжной политики</a:t>
            </a:r>
            <a:br>
              <a:rPr lang="ru-RU" altLang="ru-RU" sz="2000" b="1" spc="3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Светогорского городского поселения»</a:t>
            </a:r>
            <a:endParaRPr lang="ru-RU" altLang="ru-RU" sz="2000" b="1" spc="300" dirty="0" smtClean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0935" y="1631010"/>
            <a:ext cx="652929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altLang="ru-RU" sz="1400" dirty="0"/>
              <a:t>предоставление субсидии на </a:t>
            </a:r>
            <a:r>
              <a:rPr lang="ru-RU" altLang="ru-RU" sz="1400" dirty="0" smtClean="0"/>
              <a:t>выполнение муниципального задания </a:t>
            </a:r>
            <a:r>
              <a:rPr lang="ru-RU" altLang="ru-RU" sz="1400" dirty="0"/>
              <a:t>МБУ «КСК г. Светогорска» на проведение занятий физкультурно-спортивной направленности по месту проживания </a:t>
            </a:r>
            <a:r>
              <a:rPr lang="ru-RU" altLang="ru-RU" sz="1400" dirty="0" smtClean="0"/>
              <a:t>гражданин и </a:t>
            </a:r>
            <a:r>
              <a:rPr lang="ru-RU" altLang="ru-RU" sz="1400" dirty="0"/>
              <a:t>организация и проведение официальных спортивных мероприятий  </a:t>
            </a:r>
            <a:r>
              <a:rPr lang="ru-RU" altLang="ru-RU" sz="1400" b="1" dirty="0"/>
              <a:t>– </a:t>
            </a:r>
            <a:r>
              <a:rPr lang="ru-RU" altLang="ru-RU" sz="1400" b="1" dirty="0" smtClean="0"/>
              <a:t>12 522 451,00 рублей</a:t>
            </a:r>
            <a:r>
              <a:rPr lang="ru-RU" altLang="ru-RU" sz="1400" b="1" dirty="0"/>
              <a:t>:</a:t>
            </a:r>
          </a:p>
          <a:p>
            <a:pPr algn="just"/>
            <a:r>
              <a:rPr lang="ru-RU" altLang="ru-RU" sz="1400" dirty="0" smtClean="0"/>
              <a:t>       - </a:t>
            </a:r>
            <a:r>
              <a:rPr lang="ru-RU" altLang="ru-RU" sz="1400" dirty="0"/>
              <a:t>количество групп – </a:t>
            </a:r>
            <a:r>
              <a:rPr lang="ru-RU" altLang="ru-RU" sz="1400" dirty="0" smtClean="0"/>
              <a:t>14 </a:t>
            </a:r>
            <a:r>
              <a:rPr lang="ru-RU" altLang="ru-RU" sz="1400" dirty="0"/>
              <a:t>шт</a:t>
            </a:r>
            <a:r>
              <a:rPr lang="ru-RU" altLang="ru-RU" sz="1400" dirty="0" smtClean="0"/>
              <a:t>.</a:t>
            </a:r>
            <a:endParaRPr lang="ru-RU" altLang="ru-RU" sz="1400" dirty="0"/>
          </a:p>
          <a:p>
            <a:pPr algn="just"/>
            <a:r>
              <a:rPr lang="ru-RU" altLang="ru-RU" sz="1400" dirty="0" smtClean="0"/>
              <a:t>       - </a:t>
            </a:r>
            <a:r>
              <a:rPr lang="ru-RU" altLang="ru-RU" sz="1400" dirty="0"/>
              <a:t>количество занимающихся в группах – </a:t>
            </a:r>
            <a:r>
              <a:rPr lang="ru-RU" altLang="ru-RU" sz="1400" dirty="0" smtClean="0"/>
              <a:t>270 </a:t>
            </a:r>
            <a:r>
              <a:rPr lang="ru-RU" altLang="ru-RU" sz="1400" dirty="0"/>
              <a:t>чел</a:t>
            </a:r>
            <a:r>
              <a:rPr lang="ru-RU" altLang="ru-RU" sz="1400" dirty="0" smtClean="0"/>
              <a:t>.</a:t>
            </a:r>
            <a:endParaRPr lang="ru-RU" altLang="ru-RU" sz="1400" dirty="0"/>
          </a:p>
          <a:p>
            <a:pPr algn="just"/>
            <a:r>
              <a:rPr lang="ru-RU" altLang="ru-RU" sz="1400" dirty="0" smtClean="0"/>
              <a:t>       - </a:t>
            </a:r>
            <a:r>
              <a:rPr lang="ru-RU" altLang="ru-RU" sz="1400" dirty="0"/>
              <a:t>количество мероприятий по плану - </a:t>
            </a:r>
            <a:r>
              <a:rPr lang="ru-RU" altLang="ru-RU" sz="1400" dirty="0" smtClean="0"/>
              <a:t>169 </a:t>
            </a:r>
            <a:r>
              <a:rPr lang="ru-RU" altLang="ru-RU" sz="1400" dirty="0"/>
              <a:t>ед</a:t>
            </a:r>
            <a:r>
              <a:rPr lang="ru-RU" altLang="ru-RU" sz="1400" dirty="0" smtClean="0"/>
              <a:t>.</a:t>
            </a:r>
            <a:endParaRPr lang="ru-RU" altLang="ru-RU" sz="1400" dirty="0"/>
          </a:p>
          <a:p>
            <a:pPr algn="just"/>
            <a:r>
              <a:rPr lang="ru-RU" altLang="ru-RU" sz="1400" dirty="0" smtClean="0"/>
              <a:t>       - количество </a:t>
            </a:r>
            <a:r>
              <a:rPr lang="ru-RU" altLang="ru-RU" sz="1400" dirty="0"/>
              <a:t>зрителей (физкультурно-оздоровительных) мероприятий </a:t>
            </a:r>
            <a:r>
              <a:rPr lang="ru-RU" altLang="ru-RU" sz="1400" dirty="0" smtClean="0"/>
              <a:t>–</a:t>
            </a:r>
            <a:br>
              <a:rPr lang="ru-RU" altLang="ru-RU" sz="1400" dirty="0" smtClean="0"/>
            </a:br>
            <a:r>
              <a:rPr lang="ru-RU" altLang="ru-RU" sz="1400" dirty="0" smtClean="0"/>
              <a:t>          5 931 чел</a:t>
            </a:r>
            <a:r>
              <a:rPr lang="ru-RU" altLang="ru-RU" sz="1400" dirty="0"/>
              <a:t>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altLang="ru-RU" sz="1400" dirty="0" smtClean="0"/>
              <a:t>предоставление </a:t>
            </a:r>
            <a:r>
              <a:rPr lang="ru-RU" altLang="ru-RU" sz="1400" dirty="0"/>
              <a:t>субсидии на иные цели на мероприятия по ремонту системы отопления Дома спорта – </a:t>
            </a:r>
            <a:r>
              <a:rPr lang="ru-RU" altLang="ru-RU" sz="1400" b="1" dirty="0" smtClean="0"/>
              <a:t>151 663,53 </a:t>
            </a:r>
            <a:r>
              <a:rPr lang="ru-RU" altLang="ru-RU" sz="1400" b="1" dirty="0"/>
              <a:t>рублей</a:t>
            </a:r>
            <a:r>
              <a:rPr lang="ru-RU" altLang="ru-RU" sz="1400" dirty="0"/>
              <a:t>;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altLang="ru-RU" sz="1400" dirty="0" smtClean="0"/>
              <a:t>поставка </a:t>
            </a:r>
            <a:r>
              <a:rPr lang="ru-RU" altLang="ru-RU" sz="1400" dirty="0"/>
              <a:t>наградной продукции для организации и проведения спортивных мероприятий (турнир «</a:t>
            </a:r>
            <a:r>
              <a:rPr lang="ru-RU" altLang="ru-RU" sz="1400" dirty="0" err="1"/>
              <a:t>Светогорская</a:t>
            </a:r>
            <a:r>
              <a:rPr lang="ru-RU" altLang="ru-RU" sz="1400" dirty="0"/>
              <a:t> лыжня», турниры по дзюдо, футболу, боксу, волейболу) – </a:t>
            </a:r>
            <a:r>
              <a:rPr lang="ru-RU" altLang="ru-RU" sz="1400" b="1" dirty="0" smtClean="0"/>
              <a:t>50 000,00 рублей.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ru-RU" altLang="ru-RU" sz="1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483768" y="1047831"/>
            <a:ext cx="4224787" cy="438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82 499 285,58 рублей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5099915"/>
            <a:ext cx="2769938" cy="16609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1" r="21112"/>
          <a:stretch/>
        </p:blipFill>
        <p:spPr>
          <a:xfrm>
            <a:off x="6909890" y="3136844"/>
            <a:ext cx="2160240" cy="18058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" r="9772"/>
          <a:stretch/>
        </p:blipFill>
        <p:spPr>
          <a:xfrm>
            <a:off x="6909890" y="1303492"/>
            <a:ext cx="2160240" cy="16822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5099915"/>
            <a:ext cx="58092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/>
              <a:t>на предоставление субсидии на выполнение муниципального задания МБУ «КСК г. Светогорска» на организацию деятельности печатного издания </a:t>
            </a:r>
            <a:r>
              <a:rPr lang="ru-RU" sz="1400" dirty="0" smtClean="0"/>
              <a:t>– </a:t>
            </a:r>
            <a:r>
              <a:rPr lang="ru-RU" sz="1400" b="1" dirty="0" smtClean="0"/>
              <a:t>1 </a:t>
            </a:r>
            <a:r>
              <a:rPr lang="ru-RU" sz="1400" b="1" dirty="0"/>
              <a:t>200 000,00 рублей</a:t>
            </a:r>
            <a:r>
              <a:rPr lang="ru-RU" sz="1400" dirty="0"/>
              <a:t>:</a:t>
            </a:r>
          </a:p>
          <a:p>
            <a:r>
              <a:rPr lang="ru-RU" sz="1400" dirty="0" smtClean="0"/>
              <a:t>               - </a:t>
            </a:r>
            <a:r>
              <a:rPr lang="ru-RU" sz="1400" dirty="0"/>
              <a:t>количество тиражей – 13 ед.</a:t>
            </a:r>
          </a:p>
          <a:p>
            <a:r>
              <a:rPr lang="ru-RU" sz="1400" dirty="0" smtClean="0"/>
              <a:t>               - </a:t>
            </a:r>
            <a:r>
              <a:rPr lang="ru-RU" sz="1400" dirty="0"/>
              <a:t>общий объем тиражей – 13 000 шт.</a:t>
            </a:r>
          </a:p>
        </p:txBody>
      </p:sp>
    </p:spTree>
    <p:extLst>
      <p:ext uri="{BB962C8B-B14F-4D97-AF65-F5344CB8AC3E}">
        <p14:creationId xmlns:p14="http://schemas.microsoft.com/office/powerpoint/2010/main" val="319582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338528" cy="1372856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«Управление </a:t>
            </a:r>
            <a:r>
              <a:rPr lang="ru-RU" altLang="ru-RU" sz="2000" b="1" spc="3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2000" b="1" spc="3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муниципальным имуществом Светогорского городского поселения»</a:t>
            </a:r>
            <a:r>
              <a:rPr lang="ru-RU" altLang="ru-RU" sz="2000" b="1" spc="3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spc="3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000" b="1" spc="300" dirty="0" smtClean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15498" y="1770877"/>
            <a:ext cx="70567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altLang="ru-RU" sz="1400" dirty="0" smtClean="0"/>
              <a:t>оплата </a:t>
            </a:r>
            <a:r>
              <a:rPr lang="ru-RU" altLang="ru-RU" sz="1400" dirty="0"/>
              <a:t>коммунальных услуг (теплоснабжения, ГВС) за нежилые помещения </a:t>
            </a:r>
            <a:r>
              <a:rPr lang="ru-RU" altLang="ru-RU" sz="1400" dirty="0" smtClean="0"/>
              <a:t>–</a:t>
            </a:r>
            <a:br>
              <a:rPr lang="ru-RU" altLang="ru-RU" sz="1400" dirty="0" smtClean="0"/>
            </a:br>
            <a:r>
              <a:rPr lang="ru-RU" altLang="ru-RU" sz="1400" b="1" dirty="0" smtClean="0"/>
              <a:t>3 </a:t>
            </a:r>
            <a:r>
              <a:rPr lang="ru-RU" altLang="ru-RU" sz="1400" b="1" dirty="0"/>
              <a:t>033 867,25 рублей;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altLang="ru-RU" sz="1400" dirty="0"/>
              <a:t>- </a:t>
            </a:r>
            <a:r>
              <a:rPr lang="ru-RU" altLang="ru-RU" sz="1400" dirty="0" smtClean="0"/>
              <a:t>оказание услуг за оценку </a:t>
            </a:r>
            <a:r>
              <a:rPr lang="ru-RU" altLang="ru-RU" sz="1400" dirty="0"/>
              <a:t>рыночной стоимости объектов, оказания нотариальных услуг, услуги по поставке на кадастровый учет автомобильных дорог, земельных участков, схема по кадастровой съёмке земельного участка и изготовление технического плана сооружения на участке – </a:t>
            </a:r>
            <a:r>
              <a:rPr lang="ru-RU" altLang="ru-RU" sz="1400" b="1" dirty="0"/>
              <a:t>463 333,16 рублей</a:t>
            </a:r>
            <a:r>
              <a:rPr lang="ru-RU" altLang="ru-RU" sz="1400" dirty="0"/>
              <a:t>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altLang="ru-RU" sz="1400" dirty="0"/>
              <a:t>- </a:t>
            </a:r>
            <a:r>
              <a:rPr lang="ru-RU" altLang="ru-RU" sz="1400" dirty="0" smtClean="0"/>
              <a:t>оплата </a:t>
            </a:r>
            <a:r>
              <a:rPr lang="ru-RU" altLang="ru-RU" sz="1400" dirty="0"/>
              <a:t>административных штрафов за ненадлежащие очистные сооружения сточных вод по адресу: </a:t>
            </a:r>
            <a:r>
              <a:rPr lang="ru-RU" altLang="ru-RU" sz="1400" dirty="0" err="1"/>
              <a:t>гп</a:t>
            </a:r>
            <a:r>
              <a:rPr lang="ru-RU" altLang="ru-RU" sz="1400" dirty="0"/>
              <a:t>. Лесогорский ул. Ленинградское шоссе 23, д. </a:t>
            </a:r>
            <a:r>
              <a:rPr lang="ru-RU" altLang="ru-RU" sz="1400" dirty="0" err="1"/>
              <a:t>Лосево</a:t>
            </a:r>
            <a:r>
              <a:rPr lang="ru-RU" altLang="ru-RU" sz="1400" dirty="0"/>
              <a:t> ул. Новая, за отсутствие на государственном кадастровом учете автомобильных дорог общего пользования местного значения с последующей регистрацией права собственности по адресу г. Светогорске, ул. Пограничная, ул. Заводская, за административные правонарушения в области охраны окружающей среды и природопользования (сброс сточных вод в ручей Грязный) –</a:t>
            </a:r>
            <a:r>
              <a:rPr lang="ru-RU" altLang="ru-RU" sz="1400" dirty="0" smtClean="0"/>
              <a:t> </a:t>
            </a:r>
            <a:r>
              <a:rPr lang="ru-RU" altLang="ru-RU" sz="1400" b="1" dirty="0" smtClean="0"/>
              <a:t>250 </a:t>
            </a:r>
            <a:r>
              <a:rPr lang="ru-RU" altLang="ru-RU" sz="1400" b="1" dirty="0"/>
              <a:t>000,00 рублей</a:t>
            </a:r>
            <a:r>
              <a:rPr lang="ru-RU" altLang="ru-RU" sz="1400" dirty="0"/>
              <a:t>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altLang="ru-RU" sz="1400" dirty="0"/>
              <a:t>- взыскания задолженности за содержание общедомового имущества и коммунальных услуг по исполнительным листам – </a:t>
            </a:r>
            <a:r>
              <a:rPr lang="ru-RU" altLang="ru-RU" sz="1400" b="1" dirty="0" smtClean="0"/>
              <a:t>1 </a:t>
            </a:r>
            <a:r>
              <a:rPr lang="ru-RU" altLang="ru-RU" sz="1400" b="1" dirty="0"/>
              <a:t>019 334,01 рублей</a:t>
            </a:r>
            <a:r>
              <a:rPr lang="ru-RU" altLang="ru-RU" sz="1400" dirty="0"/>
              <a:t>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ru-RU" altLang="ru-RU" sz="14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87824" y="1215333"/>
            <a:ext cx="4224787" cy="438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4 766 534,42 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92" y="3255499"/>
            <a:ext cx="1746690" cy="14261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498" y="5213854"/>
            <a:ext cx="2533710" cy="150537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5157192"/>
            <a:ext cx="3312368" cy="156439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5" y="1536312"/>
            <a:ext cx="1804230" cy="147063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06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58916"/>
            <a:ext cx="7313613" cy="522640"/>
          </a:xfrm>
        </p:spPr>
        <p:txBody>
          <a:bodyPr>
            <a:normAutofit/>
          </a:bodyPr>
          <a:lstStyle/>
          <a:p>
            <a:pPr lvl="0" indent="450850" algn="ctr" defTabSz="91440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НАПРАВЛЕНИЕ СРЕДСТВ РЕЗЕРВНОГО </a:t>
            </a:r>
            <a:r>
              <a:rPr lang="ru-RU" altLang="ru-RU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ФОНДА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275233" y="1392339"/>
            <a:ext cx="7313613" cy="41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</a:pPr>
            <a:r>
              <a:rPr lang="ru-RU" sz="1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- на ремонт </a:t>
            </a:r>
            <a:r>
              <a:rPr lang="ru-RU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конструкций существующего моста в дер. </a:t>
            </a:r>
            <a:r>
              <a:rPr lang="ru-RU" sz="1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Лосево</a:t>
            </a:r>
            <a:r>
              <a:rPr lang="ru-RU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, ул. Новая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734622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0850"/>
            <a:r>
              <a:rPr lang="ru-RU" altLang="ru-RU" sz="180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За 2025 год из резервного фонда администрации Светогорского городского поселения денежные средства были направлены:</a:t>
            </a:r>
            <a:endParaRPr lang="ru-RU" altLang="ru-RU" sz="18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560" y="1814606"/>
            <a:ext cx="3312368" cy="305455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9411"/>
            <a:ext cx="3353500" cy="300974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" name="TextBox 12"/>
          <p:cNvSpPr txBox="1"/>
          <p:nvPr/>
        </p:nvSpPr>
        <p:spPr>
          <a:xfrm>
            <a:off x="2699792" y="1849772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ДО</a:t>
            </a: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037" y="2911985"/>
            <a:ext cx="2935761" cy="391434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6" name="TextBox 15"/>
          <p:cNvSpPr txBox="1"/>
          <p:nvPr/>
        </p:nvSpPr>
        <p:spPr>
          <a:xfrm>
            <a:off x="4932039" y="2982760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ПОСЛЕ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20794" y="1890916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ПОСЛЕ</a:t>
            </a:r>
            <a:endParaRPr lang="ru-RU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836681" cy="5760640"/>
          </a:xfrm>
          <a:prstGeom prst="rect">
            <a:avLst/>
          </a:prstGeom>
          <a:blipFill dpi="0" rotWithShape="1">
            <a:blip r:embed="rId3">
              <a:alphaModFix amt="89000"/>
            </a:blip>
            <a:srcRect/>
            <a:stretch>
              <a:fillRect/>
            </a:stretch>
          </a:blipFill>
          <a:ln>
            <a:noFill/>
          </a:ln>
          <a:effectLst>
            <a:reflection blurRad="6350" endPos="0" dir="5400000" sy="-100000" algn="bl" rotWithShape="0"/>
            <a:softEdge rad="254000"/>
          </a:effectLst>
          <a:extLst/>
        </p:spPr>
      </p:pic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845332" y="2132856"/>
            <a:ext cx="7560840" cy="244827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altLang="ru-RU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4899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2000" y="310015"/>
            <a:ext cx="2827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Доходы бюджета</a:t>
            </a:r>
            <a:endParaRPr lang="ru-RU" sz="2400" b="1" dirty="0">
              <a:solidFill>
                <a:srgbClr val="7030A0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532019311"/>
              </p:ext>
            </p:extLst>
          </p:nvPr>
        </p:nvGraphicFramePr>
        <p:xfrm>
          <a:off x="180000" y="1397000"/>
          <a:ext cx="8784000" cy="534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08110646"/>
      </p:ext>
    </p:extLst>
  </p:cSld>
  <p:clrMapOvr>
    <a:masterClrMapping/>
  </p:clrMapOvr>
  <p:transition spd="slow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rusinfo.info/wp-content/uploads/f/6/a/f6a04686613e5bee15534af2944d51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8212559" cy="597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788779"/>
      </p:ext>
    </p:extLst>
  </p:cSld>
  <p:clrMapOvr>
    <a:masterClrMapping/>
  </p:clrMapOvr>
  <p:transition spd="slow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2000" y="310015"/>
            <a:ext cx="2964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Расходы бюджета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9104" y="1125000"/>
            <a:ext cx="76847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• </a:t>
            </a:r>
            <a:r>
              <a:rPr lang="ru-RU" sz="2000" dirty="0"/>
              <a:t>По муниципальным программам; </a:t>
            </a:r>
            <a:endParaRPr lang="ru-RU" sz="2000" dirty="0" smtClean="0"/>
          </a:p>
          <a:p>
            <a:r>
              <a:rPr lang="ru-RU" sz="2000" dirty="0" smtClean="0"/>
              <a:t>• </a:t>
            </a:r>
            <a:r>
              <a:rPr lang="ru-RU" sz="2000" dirty="0"/>
              <a:t>По ведомствам; </a:t>
            </a:r>
            <a:endParaRPr lang="ru-RU" sz="2000" dirty="0" smtClean="0"/>
          </a:p>
          <a:p>
            <a:r>
              <a:rPr lang="ru-RU" sz="2000" dirty="0" smtClean="0"/>
              <a:t>• </a:t>
            </a:r>
            <a:r>
              <a:rPr lang="ru-RU" sz="2000" dirty="0"/>
              <a:t>По разделам и подразделам (функциям государства</a:t>
            </a:r>
            <a:r>
              <a:rPr lang="ru-RU" sz="2000" dirty="0" smtClean="0"/>
              <a:t>) 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03901" y="2345359"/>
            <a:ext cx="7559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</a:rPr>
              <a:t>Перечень основных разделов расходов бюджета </a:t>
            </a:r>
            <a:endParaRPr lang="ru-RU" sz="2000" b="1" dirty="0" smtClean="0">
              <a:solidFill>
                <a:srgbClr val="7030A0"/>
              </a:solidFill>
            </a:endParaRPr>
          </a:p>
          <a:p>
            <a:pPr algn="ctr"/>
            <a:r>
              <a:rPr lang="ru-RU" sz="2000" b="1" dirty="0" err="1" smtClean="0">
                <a:solidFill>
                  <a:srgbClr val="7030A0"/>
                </a:solidFill>
              </a:rPr>
              <a:t>Светогорского</a:t>
            </a:r>
            <a:r>
              <a:rPr lang="ru-RU" sz="2000" b="1" dirty="0" smtClean="0">
                <a:solidFill>
                  <a:srgbClr val="7030A0"/>
                </a:solidFill>
              </a:rPr>
              <a:t> городского поселения Выборгского муниципального района Ленинградской области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90422" y="3418682"/>
            <a:ext cx="80648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Общегосударственные </a:t>
            </a:r>
            <a:r>
              <a:rPr lang="ru-RU" sz="2000" dirty="0"/>
              <a:t>вопросы; </a:t>
            </a: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Национальная </a:t>
            </a:r>
            <a:r>
              <a:rPr lang="ru-RU" sz="2000" dirty="0"/>
              <a:t>безопасность и правоохранительная деятельность; </a:t>
            </a: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Национальная </a:t>
            </a:r>
            <a:r>
              <a:rPr lang="ru-RU" sz="2000" dirty="0"/>
              <a:t>экономика; </a:t>
            </a: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Жилищно-коммунальное </a:t>
            </a:r>
            <a:r>
              <a:rPr lang="ru-RU" sz="2000" dirty="0"/>
              <a:t>хозяйство; </a:t>
            </a: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Образование</a:t>
            </a:r>
            <a:r>
              <a:rPr lang="ru-RU" sz="2000" dirty="0"/>
              <a:t>;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71600" y="5028080"/>
            <a:ext cx="76847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Культура</a:t>
            </a:r>
            <a:r>
              <a:rPr lang="ru-RU" sz="2000" dirty="0"/>
              <a:t>, кинематография</a:t>
            </a:r>
            <a:r>
              <a:rPr lang="ru-RU" sz="2000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Социальная </a:t>
            </a:r>
            <a:r>
              <a:rPr lang="ru-RU" sz="2000" dirty="0"/>
              <a:t>политика; </a:t>
            </a: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Физическая </a:t>
            </a:r>
            <a:r>
              <a:rPr lang="ru-RU" sz="2000" dirty="0"/>
              <a:t>культура и спорт</a:t>
            </a:r>
            <a:r>
              <a:rPr lang="ru-RU" sz="2000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Обслуживание </a:t>
            </a:r>
            <a:r>
              <a:rPr lang="ru-RU" sz="2000" dirty="0"/>
              <a:t>муниципального </a:t>
            </a:r>
            <a:r>
              <a:rPr lang="ru-RU" sz="2000" dirty="0" smtClean="0"/>
              <a:t>долга</a:t>
            </a:r>
            <a:r>
              <a:rPr lang="ru-RU" sz="2000" dirty="0"/>
              <a:t>.</a:t>
            </a: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2804551659"/>
      </p:ext>
    </p:extLst>
  </p:cSld>
  <p:clrMapOvr>
    <a:masterClrMapping/>
  </p:clrMapOvr>
  <p:transition spd="slow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erezovsky.krskstate.ru/dat/Image/39/budget%2019-21/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7500989" cy="562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349848"/>
      </p:ext>
    </p:extLst>
  </p:cSld>
  <p:clrMapOvr>
    <a:masterClrMapping/>
  </p:clrMapOvr>
  <p:transition spd="slow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971600" y="476672"/>
            <a:ext cx="7921575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4000" b="1" i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осуществлялось в соответствии с</a:t>
            </a:r>
          </a:p>
        </p:txBody>
      </p:sp>
      <p:sp>
        <p:nvSpPr>
          <p:cNvPr id="6147" name="Объект 9"/>
          <p:cNvSpPr>
            <a:spLocks noGrp="1"/>
          </p:cNvSpPr>
          <p:nvPr>
            <p:ph idx="1"/>
          </p:nvPr>
        </p:nvSpPr>
        <p:spPr>
          <a:xfrm>
            <a:off x="323528" y="1700808"/>
            <a:ext cx="8425630" cy="4392488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altLang="ru-RU" sz="2400" b="1" dirty="0" smtClean="0"/>
              <a:t>положением о бюджетном процессе Светогорского  городского </a:t>
            </a:r>
            <a:r>
              <a:rPr lang="ru-RU" altLang="ru-RU" sz="2400" b="1" dirty="0"/>
              <a:t>поселения Выборгского </a:t>
            </a:r>
            <a:r>
              <a:rPr lang="ru-RU" altLang="ru-RU" sz="2400" b="1" dirty="0" smtClean="0"/>
              <a:t>муниципального района </a:t>
            </a:r>
            <a:r>
              <a:rPr lang="ru-RU" altLang="ru-RU" sz="2400" b="1" dirty="0"/>
              <a:t>Ленинградской области </a:t>
            </a:r>
            <a:endParaRPr lang="ru-RU" altLang="ru-RU" sz="2400" b="1" dirty="0" smtClean="0"/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altLang="ru-RU" sz="2400" b="1" dirty="0" smtClean="0"/>
              <a:t>решением Совета депутатов Светогорского городского поселения № 24 от 11 декабря 2024 года «О бюджете муниципального образования «Светогорское городское поселение» Выборгского района Ленинградской области на 2025 год и на плановый период 2026 и 2027 годов» с последующими изменениями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altLang="ru-RU" sz="2400" b="1" dirty="0" smtClean="0"/>
              <a:t>сводной бюджетной росписью и утвержденными лимитами бюджетных обязательств</a:t>
            </a:r>
          </a:p>
          <a:p>
            <a:endParaRPr lang="ru-RU" altLang="ru-RU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796605" y="210619"/>
            <a:ext cx="781135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Основные параметры бюджета 2025 года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77380" y="158395"/>
            <a:ext cx="77768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9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35" y="901565"/>
            <a:ext cx="7490303" cy="4103279"/>
          </a:xfrm>
          <a:prstGeom prst="rect">
            <a:avLst/>
          </a:prstGeom>
          <a:effectLst>
            <a:reflection stA="89000" endPos="65000" dist="50800" dir="5400000" sy="-100000" algn="bl" rotWithShape="0"/>
            <a:softEdge rad="31750"/>
          </a:effectLst>
          <a:scene3d>
            <a:camera prst="orthographicFront">
              <a:rot lat="0" lon="12000000" rev="0"/>
            </a:camera>
            <a:lightRig rig="threePt" dir="t"/>
          </a:scene3d>
        </p:spPr>
      </p:pic>
      <p:sp>
        <p:nvSpPr>
          <p:cNvPr id="17" name="TextBox 16"/>
          <p:cNvSpPr txBox="1"/>
          <p:nvPr/>
        </p:nvSpPr>
        <p:spPr>
          <a:xfrm>
            <a:off x="827584" y="2709957"/>
            <a:ext cx="3672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0">
                  <a:solidFill>
                    <a:srgbClr val="7030A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Доходы</a:t>
            </a:r>
          </a:p>
          <a:p>
            <a:pPr algn="ctr"/>
            <a:r>
              <a:rPr lang="ru-RU" sz="2800" b="1" dirty="0" smtClean="0">
                <a:ln w="0">
                  <a:solidFill>
                    <a:srgbClr val="7030A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314 644 920,52 рублей</a:t>
            </a:r>
            <a:endParaRPr lang="ru-RU" sz="2800" b="1" dirty="0">
              <a:ln w="0">
                <a:solidFill>
                  <a:srgbClr val="7030A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62953" y="2276872"/>
            <a:ext cx="3672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0">
                  <a:solidFill>
                    <a:srgbClr val="7030A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Расходы</a:t>
            </a:r>
          </a:p>
          <a:p>
            <a:pPr algn="ctr"/>
            <a:r>
              <a:rPr lang="ru-RU" sz="2800" b="1" dirty="0" smtClean="0">
                <a:ln w="0">
                  <a:solidFill>
                    <a:srgbClr val="7030A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314 028 276,25 рублей</a:t>
            </a:r>
            <a:endParaRPr lang="ru-RU" sz="2800" b="1" dirty="0">
              <a:ln w="0">
                <a:solidFill>
                  <a:srgbClr val="7030A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35796" y="5004844"/>
            <a:ext cx="3672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0">
                  <a:solidFill>
                    <a:srgbClr val="7030A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Профицит</a:t>
            </a:r>
          </a:p>
          <a:p>
            <a:pPr algn="ctr"/>
            <a:r>
              <a:rPr lang="ru-RU" sz="2800" b="1" dirty="0" smtClean="0">
                <a:ln w="0">
                  <a:solidFill>
                    <a:srgbClr val="7030A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616 644,27 рублей</a:t>
            </a:r>
            <a:endParaRPr lang="ru-RU" sz="2800" b="1" dirty="0">
              <a:ln w="0">
                <a:solidFill>
                  <a:srgbClr val="7030A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01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27650</TotalTime>
  <Words>3044</Words>
  <Application>Microsoft Office PowerPoint</Application>
  <PresentationFormat>Экран (4:3)</PresentationFormat>
  <Paragraphs>560</Paragraphs>
  <Slides>38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7" baseType="lpstr">
      <vt:lpstr>Arial</vt:lpstr>
      <vt:lpstr>Arial Black</vt:lpstr>
      <vt:lpstr>Arial Unicode MS</vt:lpstr>
      <vt:lpstr>Calibri</vt:lpstr>
      <vt:lpstr>Calibri Light</vt:lpstr>
      <vt:lpstr>Times New Roman</vt:lpstr>
      <vt:lpstr>Wingdings</vt:lpstr>
      <vt:lpstr>Wingdings 2</vt:lpstr>
      <vt:lpstr>Тема Office</vt:lpstr>
      <vt:lpstr>Презентация PowerPoint</vt:lpstr>
      <vt:lpstr>Светогорское городское поселение  Выборгского муниципального района  Ленинградской области</vt:lpstr>
      <vt:lpstr>Что такое бюджет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Исполнение бюджета осуществлялось в соответствии с</vt:lpstr>
      <vt:lpstr>Презентация PowerPoint</vt:lpstr>
      <vt:lpstr>Презентация PowerPoint</vt:lpstr>
      <vt:lpstr>Структура налоговых доходов бюджета </vt:lpstr>
      <vt:lpstr>Динамика налоговых доходов бюджета Светогорского городского поселения за 2024 - 2025 годы</vt:lpstr>
      <vt:lpstr>Структура неналоговых доходов бюджета </vt:lpstr>
      <vt:lpstr>Динамика неналоговых доходов в бюджет Светогорского городского поселения за 2024 - 2025 годы</vt:lpstr>
      <vt:lpstr>Работа Комиссии по сокращению задолженности по налоговым платежам в бюджет Светогорского городского поселения </vt:lpstr>
      <vt:lpstr>Безвозмездные поступления  2025 года 140 312 988,04 рублей</vt:lpstr>
      <vt:lpstr>Исполнение расходов бюджета Светогорского городского поселения за 2025 год </vt:lpstr>
      <vt:lpstr>Исполнение расходов за 2025 год</vt:lpstr>
      <vt:lpstr>Структура расходов бюджета  Светогорского городского поселения за 2025 год</vt:lpstr>
      <vt:lpstr>Презентация PowerPoint</vt:lpstr>
      <vt:lpstr>Структура расходов бюджета  Светогорского городского поселения за 2025 год</vt:lpstr>
      <vt:lpstr>Презентация PowerPoint</vt:lpstr>
      <vt:lpstr>МП «Основные направления осуществления управленческой деятельности и развития муниципальной службы в Светогорском городском поселении» </vt:lpstr>
      <vt:lpstr>МП «Развитие форм местного самоуправления и социальной активности населения на территории Светогорского городского поселения» </vt:lpstr>
      <vt:lpstr> МП «Безопасность  «Светогорского городского поселения»  </vt:lpstr>
      <vt:lpstr>МП «Развитие малого, среднего предпринимательства и потребительского рынка»</vt:lpstr>
      <vt:lpstr>МП «Формирование городской среды и обеспечение качественным жильем граждан на территории  Светогорского городского поселения» </vt:lpstr>
      <vt:lpstr>МП «Формирование городской среды и обеспечение качественным жильем граждан на территории  Светогорского городского поселения» </vt:lpstr>
      <vt:lpstr>МП «Формирование городской среды и обеспечение качественным жильем граждан на территории  Светогорского городского поселения» </vt:lpstr>
      <vt:lpstr>МП «Формирование городской среды и обеспечение качественным жильем граждан на территории  Светогорского городского поселения» </vt:lpstr>
      <vt:lpstr>МП «Развитие культуры, физической культуры и массового спорта, молодёжной политики Светогорского городского поселения»</vt:lpstr>
      <vt:lpstr>МП «Развитие культуры, физической культуры и массового спорта, молодёжной политики Светогорского городского поселения»</vt:lpstr>
      <vt:lpstr>МП «Развитие культуры, физической культуры и массового спорта, молодёжной политики Светогорского городского поселения»</vt:lpstr>
      <vt:lpstr>МП «Развитие культуры, физической культуры и массового спорта, молодёжной политики Светогорского городского поселения»</vt:lpstr>
      <vt:lpstr>МП «Развитие культуры, физической культуры и массового спорта, молодёжной политики Светогорского городского поселения»</vt:lpstr>
      <vt:lpstr>Муниципальная программа «Управление и распоряжение муниципальным имуществом Светогорского городского поселения» </vt:lpstr>
      <vt:lpstr>НАПРАВЛЕНИЕ СРЕДСТВ РЕЗЕРВНОГО ФОНДА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Ирина А. Лаврова</cp:lastModifiedBy>
  <cp:revision>1795</cp:revision>
  <cp:lastPrinted>2026-04-09T09:58:15Z</cp:lastPrinted>
  <dcterms:created xsi:type="dcterms:W3CDTF">1601-01-01T00:00:00Z</dcterms:created>
  <dcterms:modified xsi:type="dcterms:W3CDTF">2026-05-12T12:59:32Z</dcterms:modified>
</cp:coreProperties>
</file>