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41" r:id="rId3"/>
    <p:sldId id="336" r:id="rId4"/>
    <p:sldId id="343" r:id="rId5"/>
    <p:sldId id="337" r:id="rId6"/>
    <p:sldId id="342" r:id="rId7"/>
    <p:sldId id="319" r:id="rId8"/>
    <p:sldId id="334" r:id="rId9"/>
    <p:sldId id="258" r:id="rId10"/>
    <p:sldId id="338" r:id="rId11"/>
    <p:sldId id="324" r:id="rId12"/>
    <p:sldId id="312" r:id="rId13"/>
    <p:sldId id="322" r:id="rId14"/>
    <p:sldId id="313" r:id="rId15"/>
    <p:sldId id="339" r:id="rId16"/>
    <p:sldId id="321" r:id="rId17"/>
    <p:sldId id="340" r:id="rId18"/>
    <p:sldId id="315" r:id="rId19"/>
    <p:sldId id="335" r:id="rId20"/>
    <p:sldId id="329" r:id="rId21"/>
    <p:sldId id="279" r:id="rId22"/>
    <p:sldId id="330" r:id="rId23"/>
    <p:sldId id="331" r:id="rId24"/>
    <p:sldId id="288" r:id="rId25"/>
    <p:sldId id="291" r:id="rId26"/>
    <p:sldId id="292" r:id="rId27"/>
    <p:sldId id="293" r:id="rId28"/>
    <p:sldId id="295" r:id="rId29"/>
    <p:sldId id="294" r:id="rId30"/>
    <p:sldId id="333" r:id="rId31"/>
    <p:sldId id="298" r:id="rId32"/>
    <p:sldId id="299" r:id="rId33"/>
    <p:sldId id="300" r:id="rId34"/>
    <p:sldId id="327" r:id="rId35"/>
    <p:sldId id="282" r:id="rId3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D82"/>
    <a:srgbClr val="B9ECE1"/>
    <a:srgbClr val="FFFFCC"/>
    <a:srgbClr val="FFFF99"/>
    <a:srgbClr val="D947A8"/>
    <a:srgbClr val="D5FC8E"/>
    <a:srgbClr val="FFE7F7"/>
    <a:srgbClr val="8DFDFA"/>
    <a:srgbClr val="DD98F2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 autoAdjust="0"/>
    <p:restoredTop sz="86482" autoAdjust="0"/>
  </p:normalViewPr>
  <p:slideViewPr>
    <p:cSldViewPr>
      <p:cViewPr varScale="1">
        <p:scale>
          <a:sx n="92" d="100"/>
          <a:sy n="92" d="100"/>
        </p:scale>
        <p:origin x="28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31061258891533E-2"/>
          <c:y val="5.1832958748946327E-2"/>
          <c:w val="0.89019149451718349"/>
          <c:h val="0.920717620827058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 w="53975" cap="sq" cmpd="sng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193376800</c:v>
                </c:pt>
                <c:pt idx="1">
                  <c:v>220378900</c:v>
                </c:pt>
                <c:pt idx="2">
                  <c:v>234883200</c:v>
                </c:pt>
                <c:pt idx="3">
                  <c:v>216220500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8D-4FA0-9F32-F6D4265E8B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508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200799030</c:v>
                </c:pt>
                <c:pt idx="1">
                  <c:v>238504230</c:v>
                </c:pt>
                <c:pt idx="2">
                  <c:v>234883200</c:v>
                </c:pt>
                <c:pt idx="3">
                  <c:v>216220500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8D-4FA0-9F32-F6D4265E8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439056"/>
        <c:axId val="304447640"/>
      </c:lineChart>
      <c:catAx>
        <c:axId val="304439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4447640"/>
        <c:crosses val="autoZero"/>
        <c:auto val="1"/>
        <c:lblAlgn val="ctr"/>
        <c:lblOffset val="100"/>
        <c:noMultiLvlLbl val="0"/>
      </c:catAx>
      <c:valAx>
        <c:axId val="304447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43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467309670781881"/>
          <c:y val="0.90149097222222219"/>
          <c:w val="0.30719984567901237"/>
          <c:h val="8.9291666666666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+mj-lt"/>
              </a:defRPr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+mj-lt"/>
              </a:rPr>
              <a:t>23 143 700,00 рублей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+mj-lt"/>
            </a:endParaRPr>
          </a:p>
        </c:rich>
      </c:tx>
      <c:layout>
        <c:manualLayout>
          <c:xMode val="edge"/>
          <c:yMode val="edge"/>
          <c:x val="9.1849475768797983E-2"/>
          <c:y val="0"/>
        </c:manualLayout>
      </c:layout>
      <c:overlay val="0"/>
    </c:title>
    <c:autoTitleDeleted val="0"/>
    <c:view3D>
      <c:rotX val="4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84430684276465"/>
          <c:y val="5.2826844622983246E-2"/>
          <c:w val="0.6983151028619663"/>
          <c:h val="0.901388503086419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EEA-4B06-8A03-1FD63C139C98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EEA-4B06-8A03-1FD63C139C98}"/>
              </c:ext>
            </c:extLst>
          </c:dPt>
          <c:dPt>
            <c:idx val="2"/>
            <c:bubble3D val="0"/>
            <c:explosion val="13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EEA-4B06-8A03-1FD63C139C98}"/>
              </c:ext>
            </c:extLst>
          </c:dPt>
          <c:dPt>
            <c:idx val="3"/>
            <c:bubble3D val="0"/>
            <c:explosion val="8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EEA-4B06-8A03-1FD63C139C98}"/>
              </c:ext>
            </c:extLst>
          </c:dPt>
          <c:dPt>
            <c:idx val="4"/>
            <c:bubble3D val="0"/>
            <c:spPr>
              <a:solidFill>
                <a:srgbClr val="7030A0">
                  <a:alpha val="95000"/>
                </a:srgb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EEA-4B06-8A03-1FD63C139C98}"/>
              </c:ext>
            </c:extLst>
          </c:dPt>
          <c:dPt>
            <c:idx val="5"/>
            <c:bubble3D val="0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EEA-4B06-8A03-1FD63C139C98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EEA-4B06-8A03-1FD63C139C98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E-80C1-41D4-A4E6-59A33825339B}"/>
              </c:ext>
            </c:extLst>
          </c:dPt>
          <c:dLbls>
            <c:dLbl>
              <c:idx val="0"/>
              <c:layout>
                <c:manualLayout>
                  <c:x val="0.2095942073994346"/>
                  <c:y val="-0.241940989742315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EA-4B06-8A03-1FD63C139C98}"/>
                </c:ext>
              </c:extLst>
            </c:dLbl>
            <c:dLbl>
              <c:idx val="1"/>
              <c:layout>
                <c:manualLayout>
                  <c:x val="6.6776142960156673E-2"/>
                  <c:y val="0.10567007167120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EA-4B06-8A03-1FD63C139C98}"/>
                </c:ext>
              </c:extLst>
            </c:dLbl>
            <c:dLbl>
              <c:idx val="2"/>
              <c:layout>
                <c:manualLayout>
                  <c:x val="-0.20116183843596391"/>
                  <c:y val="3.8540988827947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EA-4B06-8A03-1FD63C139C98}"/>
                </c:ext>
              </c:extLst>
            </c:dLbl>
            <c:dLbl>
              <c:idx val="3"/>
              <c:layout>
                <c:manualLayout>
                  <c:x val="9.7528062163248622E-2"/>
                  <c:y val="-0.1510882502198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EA-4B06-8A03-1FD63C139C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EA-4B06-8A03-1FD63C139C98}"/>
                </c:ext>
              </c:extLst>
            </c:dLbl>
            <c:dLbl>
              <c:idx val="5"/>
              <c:layout>
                <c:manualLayout>
                  <c:x val="0.1148046124688109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EA-4B06-8A03-1FD63C139C98}"/>
                </c:ext>
              </c:extLst>
            </c:dLbl>
            <c:dLbl>
              <c:idx val="6"/>
              <c:layout>
                <c:manualLayout>
                  <c:x val="-7.4416368691198151E-2"/>
                  <c:y val="-1.774107261863311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EEA-4B06-8A03-1FD63C139C98}"/>
                </c:ext>
              </c:extLst>
            </c:dLbl>
            <c:dLbl>
              <c:idx val="7"/>
              <c:layout>
                <c:manualLayout>
                  <c:x val="-8.6292135787474133E-2"/>
                  <c:y val="-0.13301005347528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0C1-41D4-A4E6-59A3382533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0.46200000000000002</c:v>
                </c:pt>
                <c:pt idx="1">
                  <c:v>0.13</c:v>
                </c:pt>
                <c:pt idx="2">
                  <c:v>0.33900000000000002</c:v>
                </c:pt>
                <c:pt idx="3">
                  <c:v>5.8000000000000003E-2</c:v>
                </c:pt>
                <c:pt idx="4">
                  <c:v>0</c:v>
                </c:pt>
                <c:pt idx="5">
                  <c:v>8.0000000000000002E-3</c:v>
                </c:pt>
                <c:pt idx="6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EEA-4B06-8A03-1FD63C139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4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sideWall>
    <c:back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backWall>
    <c:plotArea>
      <c:layout>
        <c:manualLayout>
          <c:layoutTarget val="inner"/>
          <c:xMode val="edge"/>
          <c:yMode val="edge"/>
          <c:x val="0.15724953399327715"/>
          <c:y val="9.541457857868943E-2"/>
          <c:w val="0.7259011341968844"/>
          <c:h val="0.623373357449895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>
              <a:gsLst>
                <a:gs pos="0">
                  <a:srgbClr val="00B050"/>
                </a:gs>
                <a:gs pos="48000">
                  <a:srgbClr val="92D050"/>
                </a:gs>
                <a:gs pos="100000">
                  <a:srgbClr val="00B050"/>
                </a:gs>
              </a:gsLst>
              <a:lin ang="16200000" scaled="1"/>
            </a:gra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2026 год </c:v>
                </c:pt>
                <c:pt idx="1">
                  <c:v>2027 год </c:v>
                </c:pt>
                <c:pt idx="2">
                  <c:v>2028 год 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"-"?_р_._-;_-@_-</c:formatCode>
                <c:ptCount val="3"/>
                <c:pt idx="0">
                  <c:v>157922300</c:v>
                </c:pt>
                <c:pt idx="1">
                  <c:v>170908000</c:v>
                </c:pt>
                <c:pt idx="2">
                  <c:v>181946100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B8-4320-9B62-54139CEFA7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C00000"/>
                </a:gs>
              </a:gsLst>
              <a:lin ang="16200000" scaled="1"/>
            </a:gra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2026 год </c:v>
                </c:pt>
                <c:pt idx="1">
                  <c:v>2027 год </c:v>
                </c:pt>
                <c:pt idx="2">
                  <c:v>2028 год 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"-"?_р_._-;_-@_-</c:formatCode>
                <c:ptCount val="3"/>
                <c:pt idx="0">
                  <c:v>23331000</c:v>
                </c:pt>
                <c:pt idx="1">
                  <c:v>23494200</c:v>
                </c:pt>
                <c:pt idx="2">
                  <c:v>23143700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B8-4320-9B62-54139CEFA7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209064327485381E-2"/>
                  <c:y val="-0.201618858027243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5F-4DBA-A7FC-6E0C3A1E0A3C}"/>
                </c:ext>
              </c:extLst>
            </c:dLbl>
            <c:dLbl>
              <c:idx val="1"/>
              <c:layout>
                <c:manualLayout>
                  <c:x val="3.8681773879142359E-2"/>
                  <c:y val="-0.18286361542005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5F-4DBA-A7FC-6E0C3A1E0A3C}"/>
                </c:ext>
              </c:extLst>
            </c:dLbl>
            <c:dLbl>
              <c:idx val="2"/>
              <c:layout>
                <c:manualLayout>
                  <c:x val="3.7134502923976492E-2"/>
                  <c:y val="-0.18286361542005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5F-4DBA-A7FC-6E0C3A1E0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2026 год </c:v>
                </c:pt>
                <c:pt idx="1">
                  <c:v>2027 год </c:v>
                </c:pt>
                <c:pt idx="2">
                  <c:v>2028 год 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39125600</c:v>
                </c:pt>
                <c:pt idx="1">
                  <c:v>40481000</c:v>
                </c:pt>
                <c:pt idx="2">
                  <c:v>11130700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B8-4320-9B62-54139CEFA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2"/>
        <c:shape val="box"/>
        <c:axId val="304952672"/>
        <c:axId val="304947968"/>
        <c:axId val="0"/>
      </c:bar3DChart>
      <c:catAx>
        <c:axId val="30495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947968"/>
        <c:crosses val="autoZero"/>
        <c:auto val="1"/>
        <c:lblAlgn val="ctr"/>
        <c:lblOffset val="100"/>
        <c:noMultiLvlLbl val="0"/>
      </c:catAx>
      <c:valAx>
        <c:axId val="30494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95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46937051420328E-2"/>
          <c:y val="0.80964944621922341"/>
          <c:w val="0.90000000000000013"/>
          <c:h val="5.571902151539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/>
              <a:t>Дотации</a:t>
            </a:r>
            <a:r>
              <a:rPr lang="ru-RU" sz="1200" b="1" baseline="0" dirty="0" smtClean="0"/>
              <a:t> на выравнивание бюджетной обеспеченности</a:t>
            </a:r>
            <a:r>
              <a:rPr lang="ru-RU" sz="1200" b="1" dirty="0" smtClean="0"/>
              <a:t>  </a:t>
            </a:r>
            <a:endParaRPr lang="ru-RU" sz="1200" b="1" dirty="0"/>
          </a:p>
        </c:rich>
      </c:tx>
      <c:layout>
        <c:manualLayout>
          <c:xMode val="edge"/>
          <c:yMode val="edge"/>
          <c:x val="0.40480012487126338"/>
          <c:y val="2.47548782984306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971257942988689"/>
          <c:y val="6.3117638134735865E-2"/>
          <c:w val="0.67575726741564468"/>
          <c:h val="0.829669654396697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7030A0">
                <a:alpha val="76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0575267662657279E-5"/>
                  <c:y val="1.1844698158960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BA-48CF-AFDF-9E2F10E8CE85}"/>
                </c:ext>
              </c:extLst>
            </c:dLbl>
            <c:dLbl>
              <c:idx val="1"/>
              <c:layout>
                <c:manualLayout>
                  <c:x val="-7.1916682008998038E-3"/>
                  <c:y val="-3.5964073245666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BA-48CF-AFDF-9E2F10E8CE85}"/>
                </c:ext>
              </c:extLst>
            </c:dLbl>
            <c:dLbl>
              <c:idx val="2"/>
              <c:layout>
                <c:manualLayout>
                  <c:x val="3.45652299642441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BA-48CF-AFDF-9E2F10E8CE85}"/>
                </c:ext>
              </c:extLst>
            </c:dLbl>
            <c:dLbl>
              <c:idx val="3"/>
              <c:layout>
                <c:manualLayout>
                  <c:x val="3.8165774752186118E-2"/>
                  <c:y val="-1.79818833233466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080121477278E-2"/>
                      <c:h val="6.38716495645269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7BA-48CF-AFDF-9E2F10E8CE85}"/>
                </c:ext>
              </c:extLst>
            </c:dLbl>
            <c:dLbl>
              <c:idx val="4"/>
              <c:layout>
                <c:manualLayout>
                  <c:x val="1.5842397066945183E-2"/>
                  <c:y val="-3.5963766646693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BA-48CF-AFDF-9E2F10E8CE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 из областного фонда финансовой поддержки поселений</c:v>
                </c:pt>
                <c:pt idx="1">
                  <c:v>Дотации из районного фонда финансовой поддержки поселений</c:v>
                </c:pt>
              </c:strCache>
            </c:strRef>
          </c:cat>
          <c:val>
            <c:numRef>
              <c:f>Лист1!$B$2:$B$3</c:f>
              <c:numCache>
                <c:formatCode>#,##0.0_р_.</c:formatCode>
                <c:ptCount val="2"/>
                <c:pt idx="0">
                  <c:v>11406300</c:v>
                </c:pt>
                <c:pt idx="1">
                  <c:v>27665300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BA-48CF-AFDF-9E2F10E8CE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819387579506984E-3"/>
                  <c:y val="-3.758393036831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BA-48CF-AFDF-9E2F10E8CE85}"/>
                </c:ext>
              </c:extLst>
            </c:dLbl>
            <c:dLbl>
              <c:idx val="1"/>
              <c:layout>
                <c:manualLayout>
                  <c:x val="-5.7431933080437265E-3"/>
                  <c:y val="-1.0303264836904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BA-48CF-AFDF-9E2F10E8CE85}"/>
                </c:ext>
              </c:extLst>
            </c:dLbl>
            <c:dLbl>
              <c:idx val="2"/>
              <c:layout>
                <c:manualLayout>
                  <c:x val="1.87228328972987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BA-48CF-AFDF-9E2F10E8CE85}"/>
                </c:ext>
              </c:extLst>
            </c:dLbl>
            <c:dLbl>
              <c:idx val="3"/>
              <c:layout>
                <c:manualLayout>
                  <c:x val="1.72826149821220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BA-48CF-AFDF-9E2F10E8CE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 из областного фонда финансовой поддержки поселений</c:v>
                </c:pt>
                <c:pt idx="1">
                  <c:v>Дотации из районного фонда финансовой поддержки поселений</c:v>
                </c:pt>
              </c:strCache>
            </c:strRef>
          </c:cat>
          <c:val>
            <c:numRef>
              <c:f>Лист1!$C$2:$C$3</c:f>
              <c:numCache>
                <c:formatCode>#,##0.0_р_.</c:formatCode>
                <c:ptCount val="2"/>
                <c:pt idx="0">
                  <c:v>8520700</c:v>
                </c:pt>
                <c:pt idx="1">
                  <c:v>31960300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BA-48CF-AFDF-9E2F10E8CE8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2028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7062430422616296E-3"/>
                  <c:y val="-1.31971581199186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37395476287057"/>
                      <c:h val="5.35531030981139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7BA-48CF-AFDF-9E2F10E8CE85}"/>
                </c:ext>
              </c:extLst>
            </c:dLbl>
            <c:dLbl>
              <c:idx val="1"/>
              <c:layout>
                <c:manualLayout>
                  <c:x val="-6.1495936599803734E-3"/>
                  <c:y val="-3.99805224934365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63921897933346"/>
                      <c:h val="6.26607736930313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67BA-48CF-AFDF-9E2F10E8CE85}"/>
                </c:ext>
              </c:extLst>
            </c:dLbl>
            <c:dLbl>
              <c:idx val="2"/>
              <c:layout>
                <c:manualLayout>
                  <c:x val="-2.8812955030577993E-3"/>
                  <c:y val="-3.7873851445632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BA-48CF-AFDF-9E2F10E8CE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 из областного фонда финансовой поддержки поселений</c:v>
                </c:pt>
                <c:pt idx="1">
                  <c:v>Дотации из районного фонда финансовой поддержки поселений</c:v>
                </c:pt>
              </c:strCache>
            </c:strRef>
          </c:cat>
          <c:val>
            <c:numRef>
              <c:f>Лист1!$D$2:$D$3</c:f>
              <c:numCache>
                <c:formatCode>#,##0.0_р_.</c:formatCode>
                <c:ptCount val="2"/>
                <c:pt idx="0">
                  <c:v>6466400</c:v>
                </c:pt>
                <c:pt idx="1">
                  <c:v>4664300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BA-48CF-AFDF-9E2F10E8C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shape val="box"/>
        <c:axId val="304948360"/>
        <c:axId val="304954240"/>
        <c:axId val="0"/>
      </c:bar3DChart>
      <c:catAx>
        <c:axId val="30494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954240"/>
        <c:crosses val="autoZero"/>
        <c:auto val="1"/>
        <c:lblAlgn val="ctr"/>
        <c:lblOffset val="100"/>
        <c:noMultiLvlLbl val="0"/>
      </c:catAx>
      <c:valAx>
        <c:axId val="30495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р_.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948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2546673841388712E-2"/>
          <c:y val="0.18098913605497305"/>
          <c:w val="0.156173471156766"/>
          <c:h val="0.539855651530061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581151710678458E-2"/>
          <c:y val="0.13049161109197202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480-4923-AFCC-2CF024970B5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80-4923-AFCC-2CF024970B5D}"/>
              </c:ext>
            </c:extLst>
          </c:dPt>
          <c:dLbls>
            <c:dLbl>
              <c:idx val="0"/>
              <c:layout>
                <c:manualLayout>
                  <c:x val="0.10588953704020976"/>
                  <c:y val="0.11538489225279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80-4923-AFCC-2CF024970B5D}"/>
                </c:ext>
              </c:extLst>
            </c:dLbl>
            <c:dLbl>
              <c:idx val="1"/>
              <c:layout>
                <c:manualLayout>
                  <c:x val="-0.14853700744508361"/>
                  <c:y val="-0.180040414843456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1E7AA8-0968-4F49-855F-E69B93118E57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52379252810447"/>
                      <c:h val="0.103176113079292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80-4923-AFCC-2CF024970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0-4923-AFCC-2CF024970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940053479261253E-2"/>
          <c:y val="0.13898446025475461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F2-4581-BAB1-8F7F7E49844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F2-4581-BAB1-8F7F7E49844C}"/>
              </c:ext>
            </c:extLst>
          </c:dPt>
          <c:dLbls>
            <c:dLbl>
              <c:idx val="0"/>
              <c:layout>
                <c:manualLayout>
                  <c:x val="0.10838475312722629"/>
                  <c:y val="0.200946364419041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F2-4581-BAB1-8F7F7E49844C}"/>
                </c:ext>
              </c:extLst>
            </c:dLbl>
            <c:dLbl>
              <c:idx val="1"/>
              <c:layout>
                <c:manualLayout>
                  <c:x val="-0.18474115143931438"/>
                  <c:y val="-0.293978575289639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5729A6-213C-420A-94E2-1EC2CD6ACC7D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51364087301587"/>
                      <c:h val="0.168875950614176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EF2-4581-BAB1-8F7F7E4984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0.71799999999999997</c:v>
                </c:pt>
                <c:pt idx="1">
                  <c:v>0.28199999999999997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F2-4581-BAB1-8F7F7E498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25536646989425"/>
          <c:y val="0.10872460674103761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A8-402B-A806-3C26A46C97F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0A8-402B-A806-3C26A46C97F8}"/>
              </c:ext>
            </c:extLst>
          </c:dPt>
          <c:dLbls>
            <c:dLbl>
              <c:idx val="0"/>
              <c:layout>
                <c:manualLayout>
                  <c:x val="0.15869457542570031"/>
                  <c:y val="0.150369852892985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A8-402B-A806-3C26A46C97F8}"/>
                </c:ext>
              </c:extLst>
            </c:dLbl>
            <c:dLbl>
              <c:idx val="1"/>
              <c:layout>
                <c:manualLayout>
                  <c:x val="-0.20967508880026245"/>
                  <c:y val="-0.272242376531992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70594387092358"/>
                      <c:h val="0.120123989346806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0A8-402B-A806-3C26A46C9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0.68500000000000005</c:v>
                </c:pt>
                <c:pt idx="1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A8-402B-A806-3C26A46C9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4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sideWall>
    <c:back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backWall>
    <c:plotArea>
      <c:layout>
        <c:manualLayout>
          <c:layoutTarget val="inner"/>
          <c:xMode val="edge"/>
          <c:yMode val="edge"/>
          <c:x val="0.15724953399327715"/>
          <c:y val="9.541457857868943E-2"/>
          <c:w val="0.7259011341968844"/>
          <c:h val="0.6233733574498958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1.2685630803579214E-3"/>
                  <c:y val="-0.411540364583333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181 946 100,00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48088422417392"/>
                      <c:h val="0.111312499999999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F22-4BBF-88FB-1F74207FD106}"/>
                </c:ext>
              </c:extLst>
            </c:dLbl>
            <c:dLbl>
              <c:idx val="1"/>
              <c:layout>
                <c:manualLayout>
                  <c:x val="-8.7559774964838261E-3"/>
                  <c:y val="-2.20486111111111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170 908 000,00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9802549226441633"/>
                      <c:h val="0.13610156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F22-4BBF-88FB-1F74207FD106}"/>
                </c:ext>
              </c:extLst>
            </c:dLbl>
            <c:dLbl>
              <c:idx val="2"/>
              <c:layout>
                <c:manualLayout>
                  <c:x val="-2.8211757860842256E-2"/>
                  <c:y val="0.364129340277777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157 922 300,00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2647292545710266"/>
                      <c:h val="8.19701967592592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A84-46CE-BBD8-CA2E3002A8EC}"/>
                </c:ext>
              </c:extLst>
            </c:dLbl>
            <c:dLbl>
              <c:idx val="3"/>
              <c:layout>
                <c:manualLayout>
                  <c:x val="-3.5349966808431901E-2"/>
                  <c:y val="-1.26224288634198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104 400,5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005043907266145"/>
                      <c:h val="0.136101684130471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F22-4BBF-88FB-1F74207FD1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2026 год </c:v>
                </c:pt>
                <c:pt idx="1">
                  <c:v>2027 год </c:v>
                </c:pt>
                <c:pt idx="2">
                  <c:v>2028 год 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"-"?_р_._-;_-@_-</c:formatCode>
                <c:ptCount val="3"/>
                <c:pt idx="0">
                  <c:v>157922300</c:v>
                </c:pt>
                <c:pt idx="1">
                  <c:v>170908000</c:v>
                </c:pt>
                <c:pt idx="2">
                  <c:v>181946100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22-4BBF-88FB-1F74207FD1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2026 год </c:v>
                </c:pt>
                <c:pt idx="1">
                  <c:v>2027 год </c:v>
                </c:pt>
                <c:pt idx="2">
                  <c:v>2028 год 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"-"?_р_._-;_-@_-</c:formatCode>
                <c:ptCount val="3"/>
                <c:pt idx="0">
                  <c:v>23331000</c:v>
                </c:pt>
                <c:pt idx="1">
                  <c:v>23494200</c:v>
                </c:pt>
                <c:pt idx="2">
                  <c:v>23143700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22-4BBF-88FB-1F74207FD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8"/>
        <c:shape val="cylinder"/>
        <c:axId val="304516008"/>
        <c:axId val="304516392"/>
        <c:axId val="0"/>
      </c:bar3DChart>
      <c:catAx>
        <c:axId val="304516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516392"/>
        <c:crosses val="autoZero"/>
        <c:auto val="0"/>
        <c:lblAlgn val="ctr"/>
        <c:lblOffset val="100"/>
        <c:noMultiLvlLbl val="0"/>
      </c:catAx>
      <c:valAx>
        <c:axId val="304516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516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46937051420328E-2"/>
          <c:y val="0.80964944621922341"/>
          <c:w val="0.7650187055276525"/>
          <c:h val="0.1348467748188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66448643410854"/>
          <c:y val="7.9429320987654317E-2"/>
          <c:w val="0.57667102713178298"/>
          <c:h val="0.893580330330330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90-4B5C-93ED-5293327046E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90-4B5C-93ED-5293327046E9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90-4B5C-93ED-5293327046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90-4B5C-93ED-5293327046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71.7</c:v>
                </c:pt>
                <c:pt idx="1">
                  <c:v>10.6</c:v>
                </c:pt>
                <c:pt idx="2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90-4B5C-93ED-5293327046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2027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A90-4B5C-93ED-5293327046E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A90-4B5C-93ED-5293327046E9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A90-4B5C-93ED-5293327046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A90-4B5C-93ED-5293327046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#,##0.0">
                  <c:v>72.8</c:v>
                </c:pt>
                <c:pt idx="1">
                  <c:v>10</c:v>
                </c:pt>
                <c:pt idx="2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A90-4B5C-93ED-5293327046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2028</c:v>
                </c:pt>
              </c:strCache>
            </c:strRef>
          </c:tx>
          <c:explosion val="3"/>
          <c:dPt>
            <c:idx val="0"/>
            <c:bubble3D val="0"/>
            <c:explosion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A90-4B5C-93ED-5293327046E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A90-4B5C-93ED-5293327046E9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A90-4B5C-93ED-5293327046E9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A90-4B5C-93ED-5293327046E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A90-4B5C-93ED-5293327046E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A90-4B5C-93ED-529332704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84.1</c:v>
                </c:pt>
                <c:pt idx="1">
                  <c:v>10.7</c:v>
                </c:pt>
                <c:pt idx="2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A90-4B5C-93ED-529332704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2"/>
        <c:holeSize val="11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ru-RU" sz="1800" dirty="0" smtClean="0">
                <a:latin typeface="+mj-lt"/>
              </a:rPr>
              <a:t>157 922 300,00 рублей </a:t>
            </a:r>
            <a:endParaRPr lang="ru-RU" sz="1800" dirty="0">
              <a:latin typeface="+mj-lt"/>
            </a:endParaRPr>
          </a:p>
        </c:rich>
      </c:tx>
      <c:layout>
        <c:manualLayout>
          <c:xMode val="edge"/>
          <c:yMode val="edge"/>
          <c:x val="0.16527982695810561"/>
          <c:y val="0"/>
        </c:manualLayout>
      </c:layout>
      <c:overlay val="0"/>
    </c:title>
    <c:autoTitleDeleted val="0"/>
    <c:view3D>
      <c:rotX val="30"/>
      <c:rotY val="2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277803342224812E-4"/>
          <c:y val="7.3240676510198055E-2"/>
          <c:w val="0.57479973316272537"/>
          <c:h val="0.74731587346477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131-4397-8F8B-73637F859E9D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131-4397-8F8B-73637F859E9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131-4397-8F8B-73637F859E9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131-4397-8F8B-73637F859E9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131-4397-8F8B-73637F859E9D}"/>
              </c:ext>
            </c:extLst>
          </c:dPt>
          <c:dLbls>
            <c:dLbl>
              <c:idx val="0"/>
              <c:layout>
                <c:manualLayout>
                  <c:x val="-4.9256944444444443E-2"/>
                  <c:y val="0.148101967739636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31-4397-8F8B-73637F859E9D}"/>
                </c:ext>
              </c:extLst>
            </c:dLbl>
            <c:dLbl>
              <c:idx val="1"/>
              <c:layout>
                <c:manualLayout>
                  <c:x val="-3.8234289617486338E-2"/>
                  <c:y val="-0.28355178471846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31-4397-8F8B-73637F859E9D}"/>
                </c:ext>
              </c:extLst>
            </c:dLbl>
            <c:dLbl>
              <c:idx val="2"/>
              <c:layout>
                <c:manualLayout>
                  <c:x val="4.2882513661202187E-2"/>
                  <c:y val="1.5905860451074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31-4397-8F8B-73637F859E9D}"/>
                </c:ext>
              </c:extLst>
            </c:dLbl>
            <c:dLbl>
              <c:idx val="3"/>
              <c:layout>
                <c:manualLayout>
                  <c:x val="-2.0051229508196719E-3"/>
                  <c:y val="2.9839735929592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31-4397-8F8B-73637F859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-126 229 400,00 рублей</c:v>
                </c:pt>
                <c:pt idx="1">
                  <c:v>Земельный налог - 20 111 000,00 рублей</c:v>
                </c:pt>
                <c:pt idx="2">
                  <c:v>Налог на имущество физических лиц - 6 208 000,00 рублей</c:v>
                </c:pt>
                <c:pt idx="3">
                  <c:v>Акцизы на нефтепродукты - 
4 495 700,00 рублей </c:v>
                </c:pt>
                <c:pt idx="4">
                  <c:v>Туристический налог - 878 200,00 рублей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0.79900000000000004</c:v>
                </c:pt>
                <c:pt idx="1">
                  <c:v>0.127</c:v>
                </c:pt>
                <c:pt idx="2">
                  <c:v>3.9E-2</c:v>
                </c:pt>
                <c:pt idx="3">
                  <c:v>2.8000000000000001E-2</c:v>
                </c:pt>
                <c:pt idx="4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31-4397-8F8B-73637F859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.56546004098360658"/>
          <c:y val="7.4599994968490166E-2"/>
          <c:w val="0.43453995901639342"/>
          <c:h val="0.79977726262712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>
                <a:solidFill>
                  <a:srgbClr val="7030A0"/>
                </a:solidFill>
              </a:rPr>
              <a:t>170 908 000,00</a:t>
            </a:r>
            <a:endParaRPr lang="ru-RU" sz="1400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0.20334744023802195"/>
          <c:y val="7.7264652369902639E-2"/>
        </c:manualLayout>
      </c:layout>
      <c:overlay val="0"/>
    </c:title>
    <c:autoTitleDeleted val="0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4469640252342988E-2"/>
          <c:w val="0.77611470195957732"/>
          <c:h val="0.926440400645315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D47-4EAC-9DA1-4E43CDA53FE1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D47-4EAC-9DA1-4E43CDA53FE1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D47-4EAC-9DA1-4E43CDA53FE1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D47-4EAC-9DA1-4E43CDA53FE1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D47-4EAC-9DA1-4E43CDA53FE1}"/>
              </c:ext>
            </c:extLst>
          </c:dPt>
          <c:dLbls>
            <c:dLbl>
              <c:idx val="0"/>
              <c:layout>
                <c:manualLayout>
                  <c:x val="0.16679863034779932"/>
                  <c:y val="0.17416612150770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47-4EAC-9DA1-4E43CDA53FE1}"/>
                </c:ext>
              </c:extLst>
            </c:dLbl>
            <c:dLbl>
              <c:idx val="1"/>
              <c:layout>
                <c:manualLayout>
                  <c:x val="0.19061018775007696"/>
                  <c:y val="-0.1028747174597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47-4EAC-9DA1-4E43CDA53FE1}"/>
                </c:ext>
              </c:extLst>
            </c:dLbl>
            <c:dLbl>
              <c:idx val="2"/>
              <c:layout>
                <c:manualLayout>
                  <c:x val="0.17207448445675594"/>
                  <c:y val="-4.80050044877199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47-4EAC-9DA1-4E43CDA53FE1}"/>
                </c:ext>
              </c:extLst>
            </c:dLbl>
            <c:dLbl>
              <c:idx val="3"/>
              <c:layout>
                <c:manualLayout>
                  <c:x val="1.8387709038678569E-3"/>
                  <c:y val="3.8927213047169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47-4EAC-9DA1-4E43CDA53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 </c:v>
                </c:pt>
                <c:pt idx="2">
                  <c:v>Налог на имущество физических лиц</c:v>
                </c:pt>
                <c:pt idx="3">
                  <c:v>Акцизы на нефтепродукты</c:v>
                </c:pt>
                <c:pt idx="4">
                  <c:v>Туристический налог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0.80300000000000005</c:v>
                </c:pt>
                <c:pt idx="1">
                  <c:v>0.12</c:v>
                </c:pt>
                <c:pt idx="2">
                  <c:v>3.5999999999999997E-2</c:v>
                </c:pt>
                <c:pt idx="3">
                  <c:v>3.5000000000000003E-2</c:v>
                </c:pt>
                <c:pt idx="4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D47-4EAC-9DA1-4E43CDA53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baseline="0" dirty="0" smtClean="0">
                <a:solidFill>
                  <a:srgbClr val="7030A0"/>
                </a:solidFill>
              </a:rPr>
              <a:t>181 946 100,00</a:t>
            </a:r>
            <a:endParaRPr lang="ru-RU" sz="1400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0.20971944036576334"/>
          <c:y val="8.3552631578947364E-2"/>
        </c:manualLayout>
      </c:layout>
      <c:overlay val="0"/>
    </c:title>
    <c:autoTitleDeleted val="0"/>
    <c:view3D>
      <c:rotX val="3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23448652240817E-2"/>
          <c:y val="0.12274524853801169"/>
          <c:w val="0.71702556482256652"/>
          <c:h val="0.851493421052631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B21-4CA6-A633-0DB47ACF3AD6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B21-4CA6-A633-0DB47ACF3AD6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B21-4CA6-A633-0DB47ACF3AD6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B21-4CA6-A633-0DB47ACF3AD6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B21-4CA6-A633-0DB47ACF3AD6}"/>
              </c:ext>
            </c:extLst>
          </c:dPt>
          <c:dLbls>
            <c:dLbl>
              <c:idx val="0"/>
              <c:layout>
                <c:manualLayout>
                  <c:x val="0.26521751539328281"/>
                  <c:y val="0.13603527046783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11263223744172"/>
                      <c:h val="0.174324926900584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21-4CA6-A633-0DB47ACF3AD6}"/>
                </c:ext>
              </c:extLst>
            </c:dLbl>
            <c:dLbl>
              <c:idx val="1"/>
              <c:layout>
                <c:manualLayout>
                  <c:x val="8.8773345164086734E-2"/>
                  <c:y val="-8.3343932748538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21-4CA6-A633-0DB47ACF3AD6}"/>
                </c:ext>
              </c:extLst>
            </c:dLbl>
            <c:dLbl>
              <c:idx val="2"/>
              <c:layout>
                <c:manualLayout>
                  <c:x val="0.13999464460404401"/>
                  <c:y val="-7.0499999999999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21-4CA6-A633-0DB47ACF3AD6}"/>
                </c:ext>
              </c:extLst>
            </c:dLbl>
            <c:dLbl>
              <c:idx val="3"/>
              <c:layout>
                <c:manualLayout>
                  <c:x val="1.4704367292916956E-2"/>
                  <c:y val="1.3840643274853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21-4CA6-A633-0DB47ACF3AD6}"/>
                </c:ext>
              </c:extLst>
            </c:dLbl>
            <c:dLbl>
              <c:idx val="4"/>
              <c:layout>
                <c:manualLayout>
                  <c:x val="-7.2082747828605104E-2"/>
                  <c:y val="1.2575657894736842E-2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6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21-4CA6-A633-0DB47ACF3A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 </c:v>
                </c:pt>
                <c:pt idx="3">
                  <c:v>Акцизы на нефтепродукты</c:v>
                </c:pt>
                <c:pt idx="4">
                  <c:v>Туристический налог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0.81100000000000005</c:v>
                </c:pt>
                <c:pt idx="1">
                  <c:v>0.115</c:v>
                </c:pt>
                <c:pt idx="2">
                  <c:v>3.5000000000000003E-2</c:v>
                </c:pt>
                <c:pt idx="3">
                  <c:v>3.3000000000000002E-2</c:v>
                </c:pt>
                <c:pt idx="4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B21-4CA6-A633-0DB47ACF3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5"/>
      <c:depthPercent val="14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sideWall>
    <c:back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backWall>
    <c:plotArea>
      <c:layout>
        <c:manualLayout>
          <c:layoutTarget val="inner"/>
          <c:xMode val="edge"/>
          <c:yMode val="edge"/>
          <c:x val="0.18273362068965518"/>
          <c:y val="9.541457857868943E-2"/>
          <c:w val="0.79536982758620689"/>
          <c:h val="0.678438621263739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2026 год </c:v>
                </c:pt>
                <c:pt idx="1">
                  <c:v>2027 год </c:v>
                </c:pt>
                <c:pt idx="2">
                  <c:v>2028 год 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"-"?_р_._-;_-@_-</c:formatCode>
                <c:ptCount val="3"/>
                <c:pt idx="0">
                  <c:v>157922300</c:v>
                </c:pt>
                <c:pt idx="1">
                  <c:v>170908000</c:v>
                </c:pt>
                <c:pt idx="2">
                  <c:v>181946100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75-4ADD-A6BE-289DDA3B9B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2.8184270633111994E-2"/>
                  <c:y val="-3.816023035230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D8-44B5-9D60-31379AD6CD64}"/>
                </c:ext>
              </c:extLst>
            </c:dLbl>
            <c:dLbl>
              <c:idx val="1"/>
              <c:layout>
                <c:manualLayout>
                  <c:x val="2.2420833826389246E-2"/>
                  <c:y val="-3.0470196759259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D8-44B5-9D60-31379AD6CD64}"/>
                </c:ext>
              </c:extLst>
            </c:dLbl>
            <c:dLbl>
              <c:idx val="2"/>
              <c:layout>
                <c:manualLayout>
                  <c:x val="4.0806932857712114E-2"/>
                  <c:y val="-3.4417344173441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D8-44B5-9D60-31379AD6CD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2026 год </c:v>
                </c:pt>
                <c:pt idx="1">
                  <c:v>2027 год </c:v>
                </c:pt>
                <c:pt idx="2">
                  <c:v>2028 год 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"-"?_р_._-;_-@_-</c:formatCode>
                <c:ptCount val="3"/>
                <c:pt idx="0">
                  <c:v>23331000</c:v>
                </c:pt>
                <c:pt idx="1">
                  <c:v>23494200</c:v>
                </c:pt>
                <c:pt idx="2">
                  <c:v>23143700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75-4ADD-A6BE-289DDA3B9B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gapDepth val="8"/>
        <c:shape val="box"/>
        <c:axId val="305346576"/>
        <c:axId val="304949536"/>
        <c:axId val="0"/>
      </c:bar3DChart>
      <c:catAx>
        <c:axId val="30534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949536"/>
        <c:crosses val="autoZero"/>
        <c:auto val="1"/>
        <c:lblAlgn val="ctr"/>
        <c:lblOffset val="100"/>
        <c:noMultiLvlLbl val="0"/>
      </c:catAx>
      <c:valAx>
        <c:axId val="30494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34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690690544243244"/>
          <c:y val="0.8741892361111111"/>
          <c:w val="0.54737408507526508"/>
          <c:h val="0.10376215277777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+mj-lt"/>
              </a:defRPr>
            </a:pPr>
            <a:r>
              <a:rPr lang="ru-RU" sz="1600" dirty="0" smtClean="0">
                <a:latin typeface="+mj-lt"/>
              </a:rPr>
              <a:t>23 331 000,00 рублей</a:t>
            </a:r>
            <a:endParaRPr lang="ru-RU" sz="1600" dirty="0">
              <a:latin typeface="+mj-lt"/>
            </a:endParaRPr>
          </a:p>
        </c:rich>
      </c:tx>
      <c:layout>
        <c:manualLayout>
          <c:xMode val="edge"/>
          <c:yMode val="edge"/>
          <c:x val="0.67106500455373408"/>
          <c:y val="5.9529684095860569E-2"/>
        </c:manualLayout>
      </c:layout>
      <c:overlay val="0"/>
    </c:title>
    <c:autoTitleDeleted val="0"/>
    <c:view3D>
      <c:rotX val="40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3344267374944665"/>
          <c:y val="0.18266237373737373"/>
          <c:w val="0.46655732625055335"/>
          <c:h val="0.602214869281045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131-4397-8F8B-73637F859E9D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131-4397-8F8B-73637F859E9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131-4397-8F8B-73637F859E9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131-4397-8F8B-73637F859E9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131-4397-8F8B-73637F859E9D}"/>
              </c:ext>
            </c:extLst>
          </c:dPt>
          <c:dPt>
            <c:idx val="5"/>
            <c:bubble3D val="0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2B5F-410A-9817-FB05AB71678D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B5F-410A-9817-FB05AB71678D}"/>
              </c:ext>
            </c:extLst>
          </c:dPt>
          <c:dLbls>
            <c:dLbl>
              <c:idx val="0"/>
              <c:layout>
                <c:manualLayout>
                  <c:x val="0.11366017759562841"/>
                  <c:y val="0.25710375816993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31-4397-8F8B-73637F859E9D}"/>
                </c:ext>
              </c:extLst>
            </c:dLbl>
            <c:dLbl>
              <c:idx val="1"/>
              <c:layout>
                <c:manualLayout>
                  <c:x val="0.22121248861566473"/>
                  <c:y val="2.667279411764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992806551571484E-2"/>
                      <c:h val="7.10527777777777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31-4397-8F8B-73637F859E9D}"/>
                </c:ext>
              </c:extLst>
            </c:dLbl>
            <c:dLbl>
              <c:idx val="2"/>
              <c:layout>
                <c:manualLayout>
                  <c:x val="-4.3374316939890712E-3"/>
                  <c:y val="-7.4383714596949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78955468816879E-2"/>
                      <c:h val="7.27320788530465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131-4397-8F8B-73637F859E9D}"/>
                </c:ext>
              </c:extLst>
            </c:dLbl>
            <c:dLbl>
              <c:idx val="3"/>
              <c:layout>
                <c:manualLayout>
                  <c:x val="4.1287909836065576E-2"/>
                  <c:y val="-3.5516339869281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31-4397-8F8B-73637F859E9D}"/>
                </c:ext>
              </c:extLst>
            </c:dLbl>
            <c:dLbl>
              <c:idx val="4"/>
              <c:layout>
                <c:manualLayout>
                  <c:x val="6.0724043715846991E-2"/>
                  <c:y val="-1.2382897603485838E-3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5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31-4397-8F8B-73637F859E9D}"/>
                </c:ext>
              </c:extLst>
            </c:dLbl>
            <c:dLbl>
              <c:idx val="5"/>
              <c:layout>
                <c:manualLayout>
                  <c:x val="1.8458056662239826E-2"/>
                  <c:y val="2.5605555555555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5F-410A-9817-FB05AB71678D}"/>
                </c:ext>
              </c:extLst>
            </c:dLbl>
            <c:dLbl>
              <c:idx val="6"/>
              <c:layout>
                <c:manualLayout>
                  <c:x val="-7.7483037340619301E-2"/>
                  <c:y val="3.9547657952069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5F-410A-9817-FB05AB71678D}"/>
                </c:ext>
              </c:extLst>
            </c:dLbl>
            <c:dLbl>
              <c:idx val="7"/>
              <c:layout>
                <c:manualLayout>
                  <c:x val="-0.10665781319167773"/>
                  <c:y val="-3.058510101010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D9-4329-BAB7-5340E38D0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 - 9 887 000,00 рублей</c:v>
                </c:pt>
                <c:pt idx="1">
                  <c:v>Арендная плата за муниципальное имущество (в т.ч. публичный сервитут) - 3 010 000,00 рублей</c:v>
                </c:pt>
                <c:pt idx="2">
                  <c:v>Плата за пользование жилыми помещениями - 7 836 200,00 рублей</c:v>
                </c:pt>
                <c:pt idx="3">
                  <c:v>Плата за размещение и эксплуатацию НТО,установку и эксплуатацию рекламных конструкций - 1 265 300,00 рублей</c:v>
                </c:pt>
                <c:pt idx="4">
                  <c:v>Доходы от продажи земли - 1 063 900,00 рублей</c:v>
                </c:pt>
                <c:pt idx="5">
                  <c:v>Доходы от реализации имущества  - 195 700,00 рублей</c:v>
                </c:pt>
                <c:pt idx="6">
                  <c:v>Прочие неналоговые доходы (в т.ч. штрафы) - 72 900,00 рублей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0.42399999999999999</c:v>
                </c:pt>
                <c:pt idx="1">
                  <c:v>0.129</c:v>
                </c:pt>
                <c:pt idx="2">
                  <c:v>0.33600000000000002</c:v>
                </c:pt>
                <c:pt idx="3">
                  <c:v>5.3999999999999999E-2</c:v>
                </c:pt>
                <c:pt idx="4">
                  <c:v>4.5999999999999999E-2</c:v>
                </c:pt>
                <c:pt idx="5">
                  <c:v>8.0000000000000002E-3</c:v>
                </c:pt>
                <c:pt idx="6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31-4397-8F8B-73637F859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350" b="1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50" b="1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50" b="1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350" b="1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350" b="1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350" b="1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350" b="1" baseline="0"/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58961168032786893"/>
          <c:h val="1"/>
        </c:manualLayout>
      </c:layout>
      <c:overlay val="0"/>
      <c:txPr>
        <a:bodyPr/>
        <a:lstStyle/>
        <a:p>
          <a:pPr>
            <a:defRPr sz="135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+mj-lt"/>
              </a:defRPr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+mj-lt"/>
              </a:rPr>
              <a:t>23 494 200,00 рублей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+mj-lt"/>
            </a:endParaRPr>
          </a:p>
        </c:rich>
      </c:tx>
      <c:layout>
        <c:manualLayout>
          <c:xMode val="edge"/>
          <c:yMode val="edge"/>
          <c:x val="4.0552991242316906E-2"/>
          <c:y val="2.3824826450922796E-2"/>
        </c:manualLayout>
      </c:layout>
      <c:overlay val="0"/>
    </c:title>
    <c:autoTitleDeleted val="0"/>
    <c:view3D>
      <c:rotX val="40"/>
      <c:rotY val="1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74495794488769"/>
          <c:y val="6.2893964871984842E-2"/>
          <c:w val="0.71832697976424831"/>
          <c:h val="0.930384777986941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bubble3D val="0"/>
            <c:explosion val="18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B38-4BF5-B356-7FDCBD1AA567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B38-4BF5-B356-7FDCBD1AA56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B38-4BF5-B356-7FDCBD1AA567}"/>
              </c:ext>
            </c:extLst>
          </c:dPt>
          <c:dPt>
            <c:idx val="3"/>
            <c:bubble3D val="0"/>
            <c:explosion val="9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B38-4BF5-B356-7FDCBD1AA567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B38-4BF5-B356-7FDCBD1AA567}"/>
              </c:ext>
            </c:extLst>
          </c:dPt>
          <c:dPt>
            <c:idx val="5"/>
            <c:bubble3D val="0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1B38-4BF5-B356-7FDCBD1AA567}"/>
              </c:ext>
            </c:extLst>
          </c:dPt>
          <c:dPt>
            <c:idx val="6"/>
            <c:bubble3D val="0"/>
            <c:explosion val="22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1B38-4BF5-B356-7FDCBD1AA567}"/>
              </c:ext>
            </c:extLst>
          </c:dPt>
          <c:dLbls>
            <c:dLbl>
              <c:idx val="0"/>
              <c:layout>
                <c:manualLayout>
                  <c:x val="0.14382814636732291"/>
                  <c:y val="-0.2740330701224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38-4BF5-B356-7FDCBD1AA567}"/>
                </c:ext>
              </c:extLst>
            </c:dLbl>
            <c:dLbl>
              <c:idx val="1"/>
              <c:layout>
                <c:manualLayout>
                  <c:x val="0.10812907931212626"/>
                  <c:y val="0.104909147157973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38-4BF5-B356-7FDCBD1AA567}"/>
                </c:ext>
              </c:extLst>
            </c:dLbl>
            <c:dLbl>
              <c:idx val="2"/>
              <c:layout>
                <c:manualLayout>
                  <c:x val="-0.15991702655217863"/>
                  <c:y val="0.11115208123805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38-4BF5-B356-7FDCBD1AA567}"/>
                </c:ext>
              </c:extLst>
            </c:dLbl>
            <c:dLbl>
              <c:idx val="3"/>
              <c:layout>
                <c:manualLayout>
                  <c:x val="3.1517979643817452E-2"/>
                  <c:y val="-0.13234289636980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38-4BF5-B356-7FDCBD1AA567}"/>
                </c:ext>
              </c:extLst>
            </c:dLbl>
            <c:dLbl>
              <c:idx val="4"/>
              <c:layout>
                <c:manualLayout>
                  <c:x val="4.8600020034283389E-2"/>
                  <c:y val="-6.7657788579684935E-2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3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38-4BF5-B356-7FDCBD1AA567}"/>
                </c:ext>
              </c:extLst>
            </c:dLbl>
            <c:dLbl>
              <c:idx val="5"/>
              <c:layout>
                <c:manualLayout>
                  <c:x val="4.233469183783025E-2"/>
                  <c:y val="-3.0237095266199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38-4BF5-B356-7FDCBD1AA567}"/>
                </c:ext>
              </c:extLst>
            </c:dLbl>
            <c:dLbl>
              <c:idx val="6"/>
              <c:layout>
                <c:manualLayout>
                  <c:x val="-2.1828364718501437E-3"/>
                  <c:y val="5.7762171076790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B38-4BF5-B356-7FDCBD1AA567}"/>
                </c:ext>
              </c:extLst>
            </c:dLbl>
            <c:dLbl>
              <c:idx val="7"/>
              <c:layout>
                <c:manualLayout>
                  <c:x val="-9.308873499257718E-2"/>
                  <c:y val="-0.17119056778888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D3-4C5F-99FE-A82653D171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0.438</c:v>
                </c:pt>
                <c:pt idx="1">
                  <c:v>0.128</c:v>
                </c:pt>
                <c:pt idx="2">
                  <c:v>0.33400000000000002</c:v>
                </c:pt>
                <c:pt idx="3">
                  <c:v>5.5E-2</c:v>
                </c:pt>
                <c:pt idx="4">
                  <c:v>3.4000000000000002E-2</c:v>
                </c:pt>
                <c:pt idx="5">
                  <c:v>8.0000000000000002E-3</c:v>
                </c:pt>
                <c:pt idx="6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B38-4BF5-B356-7FDCBD1AA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ADF21-D0AB-4237-845C-26BC6175D43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947E45-83B0-413C-AE59-0C4F618C83FC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Налоговые доходы</a:t>
          </a:r>
          <a:endParaRPr lang="ru-RU" sz="1600" dirty="0">
            <a:solidFill>
              <a:srgbClr val="002060"/>
            </a:solidFill>
          </a:endParaRPr>
        </a:p>
      </dgm:t>
    </dgm:pt>
    <dgm:pt modelId="{782E2A54-BC1E-4CB7-B10A-97330B0A715B}" type="parTrans" cxnId="{D5063652-9E21-4446-81F5-8204ED50ABA7}">
      <dgm:prSet/>
      <dgm:spPr/>
      <dgm:t>
        <a:bodyPr/>
        <a:lstStyle/>
        <a:p>
          <a:endParaRPr lang="ru-RU"/>
        </a:p>
      </dgm:t>
    </dgm:pt>
    <dgm:pt modelId="{20643315-350E-4A73-B41F-2E57642D8680}" type="sibTrans" cxnId="{D5063652-9E21-4446-81F5-8204ED50ABA7}">
      <dgm:prSet/>
      <dgm:spPr/>
      <dgm:t>
        <a:bodyPr/>
        <a:lstStyle/>
        <a:p>
          <a:endParaRPr lang="ru-RU"/>
        </a:p>
      </dgm:t>
    </dgm:pt>
    <dgm:pt modelId="{E8C93953-5041-41C4-99C4-A49E29EE23EE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dirty="0" smtClean="0"/>
            <a:t>Налог на доходы физических лиц</a:t>
          </a:r>
          <a:endParaRPr lang="ru-RU" sz="1600" dirty="0"/>
        </a:p>
      </dgm:t>
    </dgm:pt>
    <dgm:pt modelId="{8AC930E4-E593-4F0A-9DA9-A358FBC29949}" type="parTrans" cxnId="{A16AAABB-4543-498B-847C-3CF2A65410E2}">
      <dgm:prSet/>
      <dgm:spPr/>
      <dgm:t>
        <a:bodyPr/>
        <a:lstStyle/>
        <a:p>
          <a:endParaRPr lang="ru-RU"/>
        </a:p>
      </dgm:t>
    </dgm:pt>
    <dgm:pt modelId="{E2B30078-A948-44B8-A342-425391B87E72}" type="sibTrans" cxnId="{A16AAABB-4543-498B-847C-3CF2A65410E2}">
      <dgm:prSet/>
      <dgm:spPr/>
      <dgm:t>
        <a:bodyPr/>
        <a:lstStyle/>
        <a:p>
          <a:endParaRPr lang="ru-RU"/>
        </a:p>
      </dgm:t>
    </dgm:pt>
    <dgm:pt modelId="{B4F2A58F-158E-44A0-90EC-FA1957A270B5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Неналоговые доходы</a:t>
          </a:r>
          <a:endParaRPr lang="ru-RU" sz="1600" dirty="0">
            <a:solidFill>
              <a:srgbClr val="002060"/>
            </a:solidFill>
          </a:endParaRPr>
        </a:p>
      </dgm:t>
    </dgm:pt>
    <dgm:pt modelId="{49F6E303-1947-4EA5-9B4D-53EA7DDD924D}" type="parTrans" cxnId="{1B2CDB6D-CADA-497D-A929-3F9B00944999}">
      <dgm:prSet/>
      <dgm:spPr/>
      <dgm:t>
        <a:bodyPr/>
        <a:lstStyle/>
        <a:p>
          <a:endParaRPr lang="ru-RU"/>
        </a:p>
      </dgm:t>
    </dgm:pt>
    <dgm:pt modelId="{820CB41D-7867-45C8-9CAD-22464755F83D}" type="sibTrans" cxnId="{1B2CDB6D-CADA-497D-A929-3F9B00944999}">
      <dgm:prSet/>
      <dgm:spPr/>
      <dgm:t>
        <a:bodyPr/>
        <a:lstStyle/>
        <a:p>
          <a:endParaRPr lang="ru-RU"/>
        </a:p>
      </dgm:t>
    </dgm:pt>
    <dgm:pt modelId="{F12099E5-36DC-422D-B774-E67B07770A02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Арендная плата за земельные участки</a:t>
          </a:r>
          <a:endParaRPr lang="ru-RU" sz="1400" dirty="0"/>
        </a:p>
      </dgm:t>
    </dgm:pt>
    <dgm:pt modelId="{09042D6D-18A5-43C7-A477-50C7A47D3590}" type="parTrans" cxnId="{D4E16D47-F433-4D44-A5EA-C77BEE669706}">
      <dgm:prSet/>
      <dgm:spPr/>
      <dgm:t>
        <a:bodyPr/>
        <a:lstStyle/>
        <a:p>
          <a:endParaRPr lang="ru-RU"/>
        </a:p>
      </dgm:t>
    </dgm:pt>
    <dgm:pt modelId="{D8FAEC56-26E3-434E-B72C-09F09124C936}" type="sibTrans" cxnId="{D4E16D47-F433-4D44-A5EA-C77BEE669706}">
      <dgm:prSet/>
      <dgm:spPr/>
      <dgm:t>
        <a:bodyPr/>
        <a:lstStyle/>
        <a:p>
          <a:endParaRPr lang="ru-RU"/>
        </a:p>
      </dgm:t>
    </dgm:pt>
    <dgm:pt modelId="{4740B546-2AF9-4179-813F-9C82373FA306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Безвозмездные поступления</a:t>
          </a:r>
          <a:endParaRPr lang="ru-RU" sz="1600" dirty="0">
            <a:solidFill>
              <a:srgbClr val="002060"/>
            </a:solidFill>
          </a:endParaRPr>
        </a:p>
      </dgm:t>
    </dgm:pt>
    <dgm:pt modelId="{605773AE-D550-47B5-ABB1-E6555A54FB81}" type="parTrans" cxnId="{6FC5945A-DE41-4349-8B48-02762B967A56}">
      <dgm:prSet/>
      <dgm:spPr/>
      <dgm:t>
        <a:bodyPr/>
        <a:lstStyle/>
        <a:p>
          <a:endParaRPr lang="ru-RU"/>
        </a:p>
      </dgm:t>
    </dgm:pt>
    <dgm:pt modelId="{9684C6BE-38EB-4594-BA6C-48F85ABD3B96}" type="sibTrans" cxnId="{6FC5945A-DE41-4349-8B48-02762B967A56}">
      <dgm:prSet/>
      <dgm:spPr/>
      <dgm:t>
        <a:bodyPr/>
        <a:lstStyle/>
        <a:p>
          <a:endParaRPr lang="ru-RU"/>
        </a:p>
      </dgm:t>
    </dgm:pt>
    <dgm:pt modelId="{07C04560-D559-4D1B-9148-FE9B9EFDD294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Дотации</a:t>
          </a:r>
          <a:endParaRPr lang="ru-RU" sz="1400" dirty="0"/>
        </a:p>
      </dgm:t>
    </dgm:pt>
    <dgm:pt modelId="{53C6E241-BAB3-4419-9F08-BF10F7F1728D}" type="parTrans" cxnId="{7B577CA5-EB14-4523-9903-50A8DEE134BF}">
      <dgm:prSet/>
      <dgm:spPr/>
      <dgm:t>
        <a:bodyPr/>
        <a:lstStyle/>
        <a:p>
          <a:endParaRPr lang="ru-RU"/>
        </a:p>
      </dgm:t>
    </dgm:pt>
    <dgm:pt modelId="{1FB32BE0-A65D-40A9-A647-4665A4D32E98}" type="sibTrans" cxnId="{7B577CA5-EB14-4523-9903-50A8DEE134BF}">
      <dgm:prSet/>
      <dgm:spPr/>
      <dgm:t>
        <a:bodyPr/>
        <a:lstStyle/>
        <a:p>
          <a:endParaRPr lang="ru-RU"/>
        </a:p>
      </dgm:t>
    </dgm:pt>
    <dgm:pt modelId="{87456BD9-2C89-4C50-AE02-E88B58718B7D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dirty="0" smtClean="0"/>
            <a:t>Единый сельскохозяйственный налог</a:t>
          </a:r>
          <a:endParaRPr lang="ru-RU" sz="1600" dirty="0"/>
        </a:p>
      </dgm:t>
    </dgm:pt>
    <dgm:pt modelId="{23C92F03-DC2D-4DC2-817F-445B18CDAB69}" type="parTrans" cxnId="{AB2AC4A1-86D8-47EE-B7DE-38F620C38143}">
      <dgm:prSet/>
      <dgm:spPr/>
      <dgm:t>
        <a:bodyPr/>
        <a:lstStyle/>
        <a:p>
          <a:endParaRPr lang="ru-RU"/>
        </a:p>
      </dgm:t>
    </dgm:pt>
    <dgm:pt modelId="{82D43EF1-CBA6-4CD5-85E1-8CA4EA014722}" type="sibTrans" cxnId="{AB2AC4A1-86D8-47EE-B7DE-38F620C38143}">
      <dgm:prSet/>
      <dgm:spPr/>
      <dgm:t>
        <a:bodyPr/>
        <a:lstStyle/>
        <a:p>
          <a:endParaRPr lang="ru-RU"/>
        </a:p>
      </dgm:t>
    </dgm:pt>
    <dgm:pt modelId="{9796168D-5D3A-4625-8339-66C1CE3FB863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dirty="0" smtClean="0"/>
            <a:t>Земельный налог</a:t>
          </a:r>
          <a:endParaRPr lang="ru-RU" sz="1600" dirty="0"/>
        </a:p>
      </dgm:t>
    </dgm:pt>
    <dgm:pt modelId="{8E79ED69-9172-4814-80E2-3560AF27060C}" type="parTrans" cxnId="{FE6C8143-6808-40A9-B6AE-D238B646BFBB}">
      <dgm:prSet/>
      <dgm:spPr/>
      <dgm:t>
        <a:bodyPr/>
        <a:lstStyle/>
        <a:p>
          <a:endParaRPr lang="ru-RU"/>
        </a:p>
      </dgm:t>
    </dgm:pt>
    <dgm:pt modelId="{5E425CE6-08EF-4D8A-927D-8FE5DEC15C79}" type="sibTrans" cxnId="{FE6C8143-6808-40A9-B6AE-D238B646BFBB}">
      <dgm:prSet/>
      <dgm:spPr/>
      <dgm:t>
        <a:bodyPr/>
        <a:lstStyle/>
        <a:p>
          <a:endParaRPr lang="ru-RU"/>
        </a:p>
      </dgm:t>
    </dgm:pt>
    <dgm:pt modelId="{47059D3C-9EBA-444C-A596-8F34331D749B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dirty="0" smtClean="0"/>
            <a:t>Налог на имущество физических лиц</a:t>
          </a:r>
          <a:endParaRPr lang="ru-RU" sz="1600" dirty="0"/>
        </a:p>
      </dgm:t>
    </dgm:pt>
    <dgm:pt modelId="{CDB4016A-079D-4700-94E0-F61F20A38A72}" type="parTrans" cxnId="{250CD210-C232-4B09-9EEC-02FF9E79871E}">
      <dgm:prSet/>
      <dgm:spPr/>
      <dgm:t>
        <a:bodyPr/>
        <a:lstStyle/>
        <a:p>
          <a:endParaRPr lang="ru-RU"/>
        </a:p>
      </dgm:t>
    </dgm:pt>
    <dgm:pt modelId="{98265594-97CA-4077-9D5A-311DB1D450CE}" type="sibTrans" cxnId="{250CD210-C232-4B09-9EEC-02FF9E79871E}">
      <dgm:prSet/>
      <dgm:spPr/>
      <dgm:t>
        <a:bodyPr/>
        <a:lstStyle/>
        <a:p>
          <a:endParaRPr lang="ru-RU"/>
        </a:p>
      </dgm:t>
    </dgm:pt>
    <dgm:pt modelId="{670BEEEB-129A-4B3A-852F-891A441D6697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dirty="0" smtClean="0"/>
            <a:t>Акцизы на нефтепродукты</a:t>
          </a:r>
          <a:endParaRPr lang="ru-RU" sz="1600" dirty="0"/>
        </a:p>
      </dgm:t>
    </dgm:pt>
    <dgm:pt modelId="{C4C20B02-A6AE-4C47-9AF0-5E62CAFD0A52}" type="parTrans" cxnId="{D8D08030-329E-494D-84D6-558A8041E5FA}">
      <dgm:prSet/>
      <dgm:spPr/>
      <dgm:t>
        <a:bodyPr/>
        <a:lstStyle/>
        <a:p>
          <a:endParaRPr lang="ru-RU"/>
        </a:p>
      </dgm:t>
    </dgm:pt>
    <dgm:pt modelId="{1EF8735C-9171-4DB8-9CAB-0CDB706967EC}" type="sibTrans" cxnId="{D8D08030-329E-494D-84D6-558A8041E5FA}">
      <dgm:prSet/>
      <dgm:spPr/>
      <dgm:t>
        <a:bodyPr/>
        <a:lstStyle/>
        <a:p>
          <a:endParaRPr lang="ru-RU"/>
        </a:p>
      </dgm:t>
    </dgm:pt>
    <dgm:pt modelId="{5FCEB233-B6E4-4069-8599-68EFE81ACAFD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Арендная плата за муниципальное имущество</a:t>
          </a:r>
          <a:endParaRPr lang="ru-RU" sz="1400" dirty="0"/>
        </a:p>
      </dgm:t>
    </dgm:pt>
    <dgm:pt modelId="{B280312A-9ABD-4C1E-9AEC-B1951828ABB9}" type="parTrans" cxnId="{BDB9ACE6-7220-4749-92CE-1008FABBCA79}">
      <dgm:prSet/>
      <dgm:spPr/>
      <dgm:t>
        <a:bodyPr/>
        <a:lstStyle/>
        <a:p>
          <a:endParaRPr lang="ru-RU"/>
        </a:p>
      </dgm:t>
    </dgm:pt>
    <dgm:pt modelId="{13189606-986D-43FF-97CC-491DDEC8FA3D}" type="sibTrans" cxnId="{BDB9ACE6-7220-4749-92CE-1008FABBCA79}">
      <dgm:prSet/>
      <dgm:spPr/>
      <dgm:t>
        <a:bodyPr/>
        <a:lstStyle/>
        <a:p>
          <a:endParaRPr lang="ru-RU"/>
        </a:p>
      </dgm:t>
    </dgm:pt>
    <dgm:pt modelId="{0D1C0124-7399-49B2-97FA-C8F91D976FE6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Плата за пользование жилыми помещениями</a:t>
          </a:r>
          <a:endParaRPr lang="ru-RU" sz="1400" dirty="0"/>
        </a:p>
      </dgm:t>
    </dgm:pt>
    <dgm:pt modelId="{11B58479-3940-49B6-83EB-E9127B6F3ED0}" type="parTrans" cxnId="{AF6F17A7-0F82-4CB2-8BA5-7B23E98DDB65}">
      <dgm:prSet/>
      <dgm:spPr/>
      <dgm:t>
        <a:bodyPr/>
        <a:lstStyle/>
        <a:p>
          <a:endParaRPr lang="ru-RU"/>
        </a:p>
      </dgm:t>
    </dgm:pt>
    <dgm:pt modelId="{66860EC9-4DB8-48C3-B8C6-5FA484827027}" type="sibTrans" cxnId="{AF6F17A7-0F82-4CB2-8BA5-7B23E98DDB65}">
      <dgm:prSet/>
      <dgm:spPr/>
      <dgm:t>
        <a:bodyPr/>
        <a:lstStyle/>
        <a:p>
          <a:endParaRPr lang="ru-RU"/>
        </a:p>
      </dgm:t>
    </dgm:pt>
    <dgm:pt modelId="{52F6EA28-D15C-4B6F-88B1-4ECC7CEDCDB1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Плата за размещение и эксплуатацию НТО, установку и эксплуатацию рекламных конструкций</a:t>
          </a:r>
          <a:endParaRPr lang="ru-RU" sz="1400" dirty="0"/>
        </a:p>
      </dgm:t>
    </dgm:pt>
    <dgm:pt modelId="{5DC840B5-436D-4FF7-837A-8D575DC535D0}" type="parTrans" cxnId="{ED64CE09-986E-404A-8382-910D1A19B004}">
      <dgm:prSet/>
      <dgm:spPr/>
      <dgm:t>
        <a:bodyPr/>
        <a:lstStyle/>
        <a:p>
          <a:endParaRPr lang="ru-RU"/>
        </a:p>
      </dgm:t>
    </dgm:pt>
    <dgm:pt modelId="{03112EFE-6159-40D2-931E-733B11C86EEF}" type="sibTrans" cxnId="{ED64CE09-986E-404A-8382-910D1A19B004}">
      <dgm:prSet/>
      <dgm:spPr/>
      <dgm:t>
        <a:bodyPr/>
        <a:lstStyle/>
        <a:p>
          <a:endParaRPr lang="ru-RU"/>
        </a:p>
      </dgm:t>
    </dgm:pt>
    <dgm:pt modelId="{78DB7772-DD7C-495A-84DB-B85B7A91B013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Плата за негативное воздействие на окружающую среду</a:t>
          </a:r>
          <a:endParaRPr lang="ru-RU" sz="1400" dirty="0"/>
        </a:p>
      </dgm:t>
    </dgm:pt>
    <dgm:pt modelId="{4D15DAD9-40F0-45DF-832A-2F99FA9E5277}" type="parTrans" cxnId="{958D82AE-0B3A-455F-8021-BB0B1247386D}">
      <dgm:prSet/>
      <dgm:spPr/>
      <dgm:t>
        <a:bodyPr/>
        <a:lstStyle/>
        <a:p>
          <a:endParaRPr lang="ru-RU"/>
        </a:p>
      </dgm:t>
    </dgm:pt>
    <dgm:pt modelId="{A40215B4-06B7-4D79-9A20-71F3BD3B936D}" type="sibTrans" cxnId="{958D82AE-0B3A-455F-8021-BB0B1247386D}">
      <dgm:prSet/>
      <dgm:spPr/>
      <dgm:t>
        <a:bodyPr/>
        <a:lstStyle/>
        <a:p>
          <a:endParaRPr lang="ru-RU"/>
        </a:p>
      </dgm:t>
    </dgm:pt>
    <dgm:pt modelId="{6D5A706D-21E4-484C-B867-B9B729850304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Доходы от продажи материальных и нематериальных активов</a:t>
          </a:r>
          <a:endParaRPr lang="ru-RU" sz="1400" dirty="0"/>
        </a:p>
      </dgm:t>
    </dgm:pt>
    <dgm:pt modelId="{D539BBDC-5240-45F2-86AB-95B4F6B6B1A8}" type="parTrans" cxnId="{05EDDA89-A6D6-4C74-9E17-8D20EA8026E2}">
      <dgm:prSet/>
      <dgm:spPr/>
      <dgm:t>
        <a:bodyPr/>
        <a:lstStyle/>
        <a:p>
          <a:endParaRPr lang="ru-RU"/>
        </a:p>
      </dgm:t>
    </dgm:pt>
    <dgm:pt modelId="{DB267875-3484-490D-881F-C3AF77B6EDCC}" type="sibTrans" cxnId="{05EDDA89-A6D6-4C74-9E17-8D20EA8026E2}">
      <dgm:prSet/>
      <dgm:spPr/>
      <dgm:t>
        <a:bodyPr/>
        <a:lstStyle/>
        <a:p>
          <a:endParaRPr lang="ru-RU"/>
        </a:p>
      </dgm:t>
    </dgm:pt>
    <dgm:pt modelId="{0553C861-CEF6-4FA4-8EB0-92CCF3E7A56B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Прочие доходы ( в </a:t>
          </a:r>
          <a:r>
            <a:rPr lang="ru-RU" sz="1400" dirty="0" err="1" smtClean="0"/>
            <a:t>т.ч</a:t>
          </a:r>
          <a:r>
            <a:rPr lang="ru-RU" sz="1400" dirty="0" smtClean="0"/>
            <a:t>. штрафы)</a:t>
          </a:r>
          <a:endParaRPr lang="ru-RU" sz="1400" dirty="0"/>
        </a:p>
      </dgm:t>
    </dgm:pt>
    <dgm:pt modelId="{F4F446EB-95E7-4E18-AACF-180AC586C66D}" type="parTrans" cxnId="{712115A2-0DF9-4576-926C-68153CF4B15E}">
      <dgm:prSet/>
      <dgm:spPr/>
      <dgm:t>
        <a:bodyPr/>
        <a:lstStyle/>
        <a:p>
          <a:endParaRPr lang="ru-RU"/>
        </a:p>
      </dgm:t>
    </dgm:pt>
    <dgm:pt modelId="{4EE8B3E4-50F5-402B-B4BB-CC9A7C432610}" type="sibTrans" cxnId="{712115A2-0DF9-4576-926C-68153CF4B15E}">
      <dgm:prSet/>
      <dgm:spPr/>
      <dgm:t>
        <a:bodyPr/>
        <a:lstStyle/>
        <a:p>
          <a:endParaRPr lang="ru-RU"/>
        </a:p>
      </dgm:t>
    </dgm:pt>
    <dgm:pt modelId="{20D20B36-C578-466E-8005-37D6B958867F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Субсидии</a:t>
          </a:r>
          <a:endParaRPr lang="ru-RU" sz="1400" dirty="0"/>
        </a:p>
      </dgm:t>
    </dgm:pt>
    <dgm:pt modelId="{4BB6E1DF-8F67-4E45-B59F-8E154CDFFF91}" type="parTrans" cxnId="{DF154B27-9ADC-43D6-BE9C-C542A505BE03}">
      <dgm:prSet/>
      <dgm:spPr/>
      <dgm:t>
        <a:bodyPr/>
        <a:lstStyle/>
        <a:p>
          <a:endParaRPr lang="ru-RU"/>
        </a:p>
      </dgm:t>
    </dgm:pt>
    <dgm:pt modelId="{12EC0139-92D5-42E0-9EA5-38E0E88A562F}" type="sibTrans" cxnId="{DF154B27-9ADC-43D6-BE9C-C542A505BE03}">
      <dgm:prSet/>
      <dgm:spPr/>
      <dgm:t>
        <a:bodyPr/>
        <a:lstStyle/>
        <a:p>
          <a:endParaRPr lang="ru-RU"/>
        </a:p>
      </dgm:t>
    </dgm:pt>
    <dgm:pt modelId="{3AD7DC75-A0E7-42E5-A113-FF4F759AE29B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Субвенции</a:t>
          </a:r>
          <a:endParaRPr lang="ru-RU" sz="1400" dirty="0"/>
        </a:p>
      </dgm:t>
    </dgm:pt>
    <dgm:pt modelId="{19AAC49A-F78B-4E03-AE43-85D542F846B5}" type="parTrans" cxnId="{CD8F2EE6-5D7A-4182-AF9B-225A75AEDEEF}">
      <dgm:prSet/>
      <dgm:spPr/>
      <dgm:t>
        <a:bodyPr/>
        <a:lstStyle/>
        <a:p>
          <a:endParaRPr lang="ru-RU"/>
        </a:p>
      </dgm:t>
    </dgm:pt>
    <dgm:pt modelId="{90BC5BF4-15EE-43D4-9894-2F1AD1729DD5}" type="sibTrans" cxnId="{CD8F2EE6-5D7A-4182-AF9B-225A75AEDEEF}">
      <dgm:prSet/>
      <dgm:spPr/>
      <dgm:t>
        <a:bodyPr/>
        <a:lstStyle/>
        <a:p>
          <a:endParaRPr lang="ru-RU"/>
        </a:p>
      </dgm:t>
    </dgm:pt>
    <dgm:pt modelId="{4BE9EFF8-494F-4A3F-803A-70473A4D62FD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Иные межбюджетные трансферты</a:t>
          </a:r>
          <a:endParaRPr lang="ru-RU" sz="1400" dirty="0"/>
        </a:p>
      </dgm:t>
    </dgm:pt>
    <dgm:pt modelId="{04C2621E-F982-4563-8094-9DC86E311AE3}" type="parTrans" cxnId="{052F4945-2DC5-4B08-9932-A67C410A93F4}">
      <dgm:prSet/>
      <dgm:spPr/>
      <dgm:t>
        <a:bodyPr/>
        <a:lstStyle/>
        <a:p>
          <a:endParaRPr lang="ru-RU"/>
        </a:p>
      </dgm:t>
    </dgm:pt>
    <dgm:pt modelId="{FF4321A5-7128-48B9-9207-E51D8BB11097}" type="sibTrans" cxnId="{052F4945-2DC5-4B08-9932-A67C410A93F4}">
      <dgm:prSet/>
      <dgm:spPr/>
      <dgm:t>
        <a:bodyPr/>
        <a:lstStyle/>
        <a:p>
          <a:endParaRPr lang="ru-RU"/>
        </a:p>
      </dgm:t>
    </dgm:pt>
    <dgm:pt modelId="{E42C9C88-0C95-44A3-A869-A75F7CF05A5D}" type="pres">
      <dgm:prSet presAssocID="{AF1ADF21-D0AB-4237-845C-26BC6175D4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4F0E88-3E77-4D8F-9445-58C1DDE74055}" type="pres">
      <dgm:prSet presAssocID="{10947E45-83B0-413C-AE59-0C4F618C83FC}" presName="composite" presStyleCnt="0"/>
      <dgm:spPr/>
    </dgm:pt>
    <dgm:pt modelId="{FE406019-6599-44E0-82ED-13D2C6661461}" type="pres">
      <dgm:prSet presAssocID="{10947E45-83B0-413C-AE59-0C4F618C83FC}" presName="parTx" presStyleLbl="alignNode1" presStyleIdx="0" presStyleCnt="3" custLinFactY="-100000" custLinFactNeighborX="1190" custLinFactNeighborY="-1256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1E5B4-B8DF-4BF4-AA5C-BF77D40D441D}" type="pres">
      <dgm:prSet presAssocID="{10947E45-83B0-413C-AE59-0C4F618C83F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743E3-4907-4772-9424-E998C6468333}" type="pres">
      <dgm:prSet presAssocID="{20643315-350E-4A73-B41F-2E57642D8680}" presName="space" presStyleCnt="0"/>
      <dgm:spPr/>
    </dgm:pt>
    <dgm:pt modelId="{5FC9A117-BC0B-4530-A312-7806C430671C}" type="pres">
      <dgm:prSet presAssocID="{B4F2A58F-158E-44A0-90EC-FA1957A270B5}" presName="composite" presStyleCnt="0"/>
      <dgm:spPr/>
    </dgm:pt>
    <dgm:pt modelId="{B91F5F3E-477B-46EB-B4C1-7EA346C10338}" type="pres">
      <dgm:prSet presAssocID="{B4F2A58F-158E-44A0-90EC-FA1957A270B5}" presName="parTx" presStyleLbl="alignNode1" presStyleIdx="1" presStyleCnt="3" custScaleY="100000" custLinFactY="-100000" custLinFactNeighborX="-1413" custLinFactNeighborY="-1208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270FA-7B94-4345-AFEB-9F81A42B0640}" type="pres">
      <dgm:prSet presAssocID="{B4F2A58F-158E-44A0-90EC-FA1957A270B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C6148-7CA3-4152-A287-9B62CFC3645D}" type="pres">
      <dgm:prSet presAssocID="{820CB41D-7867-45C8-9CAD-22464755F83D}" presName="space" presStyleCnt="0"/>
      <dgm:spPr/>
    </dgm:pt>
    <dgm:pt modelId="{EBBF841B-713D-4875-A1C4-3BF6CC00A6E6}" type="pres">
      <dgm:prSet presAssocID="{4740B546-2AF9-4179-813F-9C82373FA306}" presName="composite" presStyleCnt="0"/>
      <dgm:spPr/>
    </dgm:pt>
    <dgm:pt modelId="{ACF25AA3-2C9C-46B9-9AD9-E1489BE98D07}" type="pres">
      <dgm:prSet presAssocID="{4740B546-2AF9-4179-813F-9C82373FA306}" presName="parTx" presStyleLbl="alignNode1" presStyleIdx="2" presStyleCnt="3" custLinFactY="-100000" custLinFactNeighborX="1900" custLinFactNeighborY="-1256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1167C-E847-412D-B582-F676F2F579E7}" type="pres">
      <dgm:prSet presAssocID="{4740B546-2AF9-4179-813F-9C82373FA30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94562B-7066-4EBD-9E08-E01A8C03802F}" type="presOf" srcId="{52F6EA28-D15C-4B6F-88B1-4ECC7CEDCDB1}" destId="{E46270FA-7B94-4345-AFEB-9F81A42B0640}" srcOrd="0" destOrd="3" presId="urn:microsoft.com/office/officeart/2005/8/layout/hList1"/>
    <dgm:cxn modelId="{DF154B27-9ADC-43D6-BE9C-C542A505BE03}" srcId="{4740B546-2AF9-4179-813F-9C82373FA306}" destId="{20D20B36-C578-466E-8005-37D6B958867F}" srcOrd="1" destOrd="0" parTransId="{4BB6E1DF-8F67-4E45-B59F-8E154CDFFF91}" sibTransId="{12EC0139-92D5-42E0-9EA5-38E0E88A562F}"/>
    <dgm:cxn modelId="{CFA47BFA-4E71-4BF0-A891-B6ACA875116F}" type="presOf" srcId="{47059D3C-9EBA-444C-A596-8F34331D749B}" destId="{83C1E5B4-B8DF-4BF4-AA5C-BF77D40D441D}" srcOrd="0" destOrd="3" presId="urn:microsoft.com/office/officeart/2005/8/layout/hList1"/>
    <dgm:cxn modelId="{05EDDA89-A6D6-4C74-9E17-8D20EA8026E2}" srcId="{B4F2A58F-158E-44A0-90EC-FA1957A270B5}" destId="{6D5A706D-21E4-484C-B867-B9B729850304}" srcOrd="5" destOrd="0" parTransId="{D539BBDC-5240-45F2-86AB-95B4F6B6B1A8}" sibTransId="{DB267875-3484-490D-881F-C3AF77B6EDCC}"/>
    <dgm:cxn modelId="{1B2CDB6D-CADA-497D-A929-3F9B00944999}" srcId="{AF1ADF21-D0AB-4237-845C-26BC6175D43E}" destId="{B4F2A58F-158E-44A0-90EC-FA1957A270B5}" srcOrd="1" destOrd="0" parTransId="{49F6E303-1947-4EA5-9B4D-53EA7DDD924D}" sibTransId="{820CB41D-7867-45C8-9CAD-22464755F83D}"/>
    <dgm:cxn modelId="{D5063652-9E21-4446-81F5-8204ED50ABA7}" srcId="{AF1ADF21-D0AB-4237-845C-26BC6175D43E}" destId="{10947E45-83B0-413C-AE59-0C4F618C83FC}" srcOrd="0" destOrd="0" parTransId="{782E2A54-BC1E-4CB7-B10A-97330B0A715B}" sibTransId="{20643315-350E-4A73-B41F-2E57642D8680}"/>
    <dgm:cxn modelId="{FE6C8143-6808-40A9-B6AE-D238B646BFBB}" srcId="{10947E45-83B0-413C-AE59-0C4F618C83FC}" destId="{9796168D-5D3A-4625-8339-66C1CE3FB863}" srcOrd="2" destOrd="0" parTransId="{8E79ED69-9172-4814-80E2-3560AF27060C}" sibTransId="{5E425CE6-08EF-4D8A-927D-8FE5DEC15C79}"/>
    <dgm:cxn modelId="{03C0FB28-2B5D-495E-B513-5073EA270725}" type="presOf" srcId="{9796168D-5D3A-4625-8339-66C1CE3FB863}" destId="{83C1E5B4-B8DF-4BF4-AA5C-BF77D40D441D}" srcOrd="0" destOrd="2" presId="urn:microsoft.com/office/officeart/2005/8/layout/hList1"/>
    <dgm:cxn modelId="{250CD210-C232-4B09-9EEC-02FF9E79871E}" srcId="{10947E45-83B0-413C-AE59-0C4F618C83FC}" destId="{47059D3C-9EBA-444C-A596-8F34331D749B}" srcOrd="3" destOrd="0" parTransId="{CDB4016A-079D-4700-94E0-F61F20A38A72}" sibTransId="{98265594-97CA-4077-9D5A-311DB1D450CE}"/>
    <dgm:cxn modelId="{2B54C3F3-F78C-4E17-9C04-1BA59D73603F}" type="presOf" srcId="{4740B546-2AF9-4179-813F-9C82373FA306}" destId="{ACF25AA3-2C9C-46B9-9AD9-E1489BE98D07}" srcOrd="0" destOrd="0" presId="urn:microsoft.com/office/officeart/2005/8/layout/hList1"/>
    <dgm:cxn modelId="{052F4945-2DC5-4B08-9932-A67C410A93F4}" srcId="{4740B546-2AF9-4179-813F-9C82373FA306}" destId="{4BE9EFF8-494F-4A3F-803A-70473A4D62FD}" srcOrd="3" destOrd="0" parTransId="{04C2621E-F982-4563-8094-9DC86E311AE3}" sibTransId="{FF4321A5-7128-48B9-9207-E51D8BB11097}"/>
    <dgm:cxn modelId="{27F988FA-8C87-469D-90D8-D76949888501}" type="presOf" srcId="{5FCEB233-B6E4-4069-8599-68EFE81ACAFD}" destId="{E46270FA-7B94-4345-AFEB-9F81A42B0640}" srcOrd="0" destOrd="1" presId="urn:microsoft.com/office/officeart/2005/8/layout/hList1"/>
    <dgm:cxn modelId="{6C350159-B329-4C2C-BE65-BAC3D83537BF}" type="presOf" srcId="{E8C93953-5041-41C4-99C4-A49E29EE23EE}" destId="{83C1E5B4-B8DF-4BF4-AA5C-BF77D40D441D}" srcOrd="0" destOrd="0" presId="urn:microsoft.com/office/officeart/2005/8/layout/hList1"/>
    <dgm:cxn modelId="{220035F8-17AC-4020-8D62-16D8A528F826}" type="presOf" srcId="{0553C861-CEF6-4FA4-8EB0-92CCF3E7A56B}" destId="{E46270FA-7B94-4345-AFEB-9F81A42B0640}" srcOrd="0" destOrd="6" presId="urn:microsoft.com/office/officeart/2005/8/layout/hList1"/>
    <dgm:cxn modelId="{CBDB6EC1-9FD0-4696-B69D-8D2108DCAF23}" type="presOf" srcId="{F12099E5-36DC-422D-B774-E67B07770A02}" destId="{E46270FA-7B94-4345-AFEB-9F81A42B0640}" srcOrd="0" destOrd="0" presId="urn:microsoft.com/office/officeart/2005/8/layout/hList1"/>
    <dgm:cxn modelId="{FBC22C27-12BB-4A0D-A209-B025A56BD2C1}" type="presOf" srcId="{3AD7DC75-A0E7-42E5-A113-FF4F759AE29B}" destId="{8AA1167C-E847-412D-B582-F676F2F579E7}" srcOrd="0" destOrd="2" presId="urn:microsoft.com/office/officeart/2005/8/layout/hList1"/>
    <dgm:cxn modelId="{AB2AC4A1-86D8-47EE-B7DE-38F620C38143}" srcId="{10947E45-83B0-413C-AE59-0C4F618C83FC}" destId="{87456BD9-2C89-4C50-AE02-E88B58718B7D}" srcOrd="1" destOrd="0" parTransId="{23C92F03-DC2D-4DC2-817F-445B18CDAB69}" sibTransId="{82D43EF1-CBA6-4CD5-85E1-8CA4EA014722}"/>
    <dgm:cxn modelId="{D8D08030-329E-494D-84D6-558A8041E5FA}" srcId="{10947E45-83B0-413C-AE59-0C4F618C83FC}" destId="{670BEEEB-129A-4B3A-852F-891A441D6697}" srcOrd="4" destOrd="0" parTransId="{C4C20B02-A6AE-4C47-9AF0-5E62CAFD0A52}" sibTransId="{1EF8735C-9171-4DB8-9CAB-0CDB706967EC}"/>
    <dgm:cxn modelId="{88196A97-4C38-4E51-9904-5E850B9A00C0}" type="presOf" srcId="{6D5A706D-21E4-484C-B867-B9B729850304}" destId="{E46270FA-7B94-4345-AFEB-9F81A42B0640}" srcOrd="0" destOrd="5" presId="urn:microsoft.com/office/officeart/2005/8/layout/hList1"/>
    <dgm:cxn modelId="{E4EF1900-EEF3-47F1-86E3-C008C676FBCA}" type="presOf" srcId="{10947E45-83B0-413C-AE59-0C4F618C83FC}" destId="{FE406019-6599-44E0-82ED-13D2C6661461}" srcOrd="0" destOrd="0" presId="urn:microsoft.com/office/officeart/2005/8/layout/hList1"/>
    <dgm:cxn modelId="{C76BC7D1-7E2B-4294-B663-FAFB04D43D60}" type="presOf" srcId="{4BE9EFF8-494F-4A3F-803A-70473A4D62FD}" destId="{8AA1167C-E847-412D-B582-F676F2F579E7}" srcOrd="0" destOrd="3" presId="urn:microsoft.com/office/officeart/2005/8/layout/hList1"/>
    <dgm:cxn modelId="{7B577CA5-EB14-4523-9903-50A8DEE134BF}" srcId="{4740B546-2AF9-4179-813F-9C82373FA306}" destId="{07C04560-D559-4D1B-9148-FE9B9EFDD294}" srcOrd="0" destOrd="0" parTransId="{53C6E241-BAB3-4419-9F08-BF10F7F1728D}" sibTransId="{1FB32BE0-A65D-40A9-A647-4665A4D32E98}"/>
    <dgm:cxn modelId="{A16AAABB-4543-498B-847C-3CF2A65410E2}" srcId="{10947E45-83B0-413C-AE59-0C4F618C83FC}" destId="{E8C93953-5041-41C4-99C4-A49E29EE23EE}" srcOrd="0" destOrd="0" parTransId="{8AC930E4-E593-4F0A-9DA9-A358FBC29949}" sibTransId="{E2B30078-A948-44B8-A342-425391B87E72}"/>
    <dgm:cxn modelId="{DCBC2A23-6BE4-4BE4-91D3-257423CAB779}" type="presOf" srcId="{07C04560-D559-4D1B-9148-FE9B9EFDD294}" destId="{8AA1167C-E847-412D-B582-F676F2F579E7}" srcOrd="0" destOrd="0" presId="urn:microsoft.com/office/officeart/2005/8/layout/hList1"/>
    <dgm:cxn modelId="{5864F242-5559-45FB-A39A-83EABC47A25E}" type="presOf" srcId="{B4F2A58F-158E-44A0-90EC-FA1957A270B5}" destId="{B91F5F3E-477B-46EB-B4C1-7EA346C10338}" srcOrd="0" destOrd="0" presId="urn:microsoft.com/office/officeart/2005/8/layout/hList1"/>
    <dgm:cxn modelId="{CD8F2EE6-5D7A-4182-AF9B-225A75AEDEEF}" srcId="{4740B546-2AF9-4179-813F-9C82373FA306}" destId="{3AD7DC75-A0E7-42E5-A113-FF4F759AE29B}" srcOrd="2" destOrd="0" parTransId="{19AAC49A-F78B-4E03-AE43-85D542F846B5}" sibTransId="{90BC5BF4-15EE-43D4-9894-2F1AD1729DD5}"/>
    <dgm:cxn modelId="{BDB9ACE6-7220-4749-92CE-1008FABBCA79}" srcId="{B4F2A58F-158E-44A0-90EC-FA1957A270B5}" destId="{5FCEB233-B6E4-4069-8599-68EFE81ACAFD}" srcOrd="1" destOrd="0" parTransId="{B280312A-9ABD-4C1E-9AEC-B1951828ABB9}" sibTransId="{13189606-986D-43FF-97CC-491DDEC8FA3D}"/>
    <dgm:cxn modelId="{A301AA69-B13B-41A9-B40A-772BE42DB643}" type="presOf" srcId="{20D20B36-C578-466E-8005-37D6B958867F}" destId="{8AA1167C-E847-412D-B582-F676F2F579E7}" srcOrd="0" destOrd="1" presId="urn:microsoft.com/office/officeart/2005/8/layout/hList1"/>
    <dgm:cxn modelId="{F3C45E89-60AE-484B-96F0-A3FC3143CB43}" type="presOf" srcId="{0D1C0124-7399-49B2-97FA-C8F91D976FE6}" destId="{E46270FA-7B94-4345-AFEB-9F81A42B0640}" srcOrd="0" destOrd="2" presId="urn:microsoft.com/office/officeart/2005/8/layout/hList1"/>
    <dgm:cxn modelId="{95078A92-A6E9-4CA4-869B-603CFD36B915}" type="presOf" srcId="{AF1ADF21-D0AB-4237-845C-26BC6175D43E}" destId="{E42C9C88-0C95-44A3-A869-A75F7CF05A5D}" srcOrd="0" destOrd="0" presId="urn:microsoft.com/office/officeart/2005/8/layout/hList1"/>
    <dgm:cxn modelId="{D4E16D47-F433-4D44-A5EA-C77BEE669706}" srcId="{B4F2A58F-158E-44A0-90EC-FA1957A270B5}" destId="{F12099E5-36DC-422D-B774-E67B07770A02}" srcOrd="0" destOrd="0" parTransId="{09042D6D-18A5-43C7-A477-50C7A47D3590}" sibTransId="{D8FAEC56-26E3-434E-B72C-09F09124C936}"/>
    <dgm:cxn modelId="{712115A2-0DF9-4576-926C-68153CF4B15E}" srcId="{B4F2A58F-158E-44A0-90EC-FA1957A270B5}" destId="{0553C861-CEF6-4FA4-8EB0-92CCF3E7A56B}" srcOrd="6" destOrd="0" parTransId="{F4F446EB-95E7-4E18-AACF-180AC586C66D}" sibTransId="{4EE8B3E4-50F5-402B-B4BB-CC9A7C432610}"/>
    <dgm:cxn modelId="{ED64CE09-986E-404A-8382-910D1A19B004}" srcId="{B4F2A58F-158E-44A0-90EC-FA1957A270B5}" destId="{52F6EA28-D15C-4B6F-88B1-4ECC7CEDCDB1}" srcOrd="3" destOrd="0" parTransId="{5DC840B5-436D-4FF7-837A-8D575DC535D0}" sibTransId="{03112EFE-6159-40D2-931E-733B11C86EEF}"/>
    <dgm:cxn modelId="{EA25D04C-AE1E-4CB3-80FF-C1012BB6786F}" type="presOf" srcId="{87456BD9-2C89-4C50-AE02-E88B58718B7D}" destId="{83C1E5B4-B8DF-4BF4-AA5C-BF77D40D441D}" srcOrd="0" destOrd="1" presId="urn:microsoft.com/office/officeart/2005/8/layout/hList1"/>
    <dgm:cxn modelId="{958D82AE-0B3A-455F-8021-BB0B1247386D}" srcId="{B4F2A58F-158E-44A0-90EC-FA1957A270B5}" destId="{78DB7772-DD7C-495A-84DB-B85B7A91B013}" srcOrd="4" destOrd="0" parTransId="{4D15DAD9-40F0-45DF-832A-2F99FA9E5277}" sibTransId="{A40215B4-06B7-4D79-9A20-71F3BD3B936D}"/>
    <dgm:cxn modelId="{6FC5945A-DE41-4349-8B48-02762B967A56}" srcId="{AF1ADF21-D0AB-4237-845C-26BC6175D43E}" destId="{4740B546-2AF9-4179-813F-9C82373FA306}" srcOrd="2" destOrd="0" parTransId="{605773AE-D550-47B5-ABB1-E6555A54FB81}" sibTransId="{9684C6BE-38EB-4594-BA6C-48F85ABD3B96}"/>
    <dgm:cxn modelId="{AF6F17A7-0F82-4CB2-8BA5-7B23E98DDB65}" srcId="{B4F2A58F-158E-44A0-90EC-FA1957A270B5}" destId="{0D1C0124-7399-49B2-97FA-C8F91D976FE6}" srcOrd="2" destOrd="0" parTransId="{11B58479-3940-49B6-83EB-E9127B6F3ED0}" sibTransId="{66860EC9-4DB8-48C3-B8C6-5FA484827027}"/>
    <dgm:cxn modelId="{C88D0EDE-2EE8-4237-A012-D4D7CC4889F3}" type="presOf" srcId="{78DB7772-DD7C-495A-84DB-B85B7A91B013}" destId="{E46270FA-7B94-4345-AFEB-9F81A42B0640}" srcOrd="0" destOrd="4" presId="urn:microsoft.com/office/officeart/2005/8/layout/hList1"/>
    <dgm:cxn modelId="{AC1B79D9-66E0-40FB-83DD-B85DF39BD3E3}" type="presOf" srcId="{670BEEEB-129A-4B3A-852F-891A441D6697}" destId="{83C1E5B4-B8DF-4BF4-AA5C-BF77D40D441D}" srcOrd="0" destOrd="4" presId="urn:microsoft.com/office/officeart/2005/8/layout/hList1"/>
    <dgm:cxn modelId="{43579407-8E41-4492-80F1-A917BFB94474}" type="presParOf" srcId="{E42C9C88-0C95-44A3-A869-A75F7CF05A5D}" destId="{D84F0E88-3E77-4D8F-9445-58C1DDE74055}" srcOrd="0" destOrd="0" presId="urn:microsoft.com/office/officeart/2005/8/layout/hList1"/>
    <dgm:cxn modelId="{F5755F6A-EB8A-474E-AE12-1307A24E9125}" type="presParOf" srcId="{D84F0E88-3E77-4D8F-9445-58C1DDE74055}" destId="{FE406019-6599-44E0-82ED-13D2C6661461}" srcOrd="0" destOrd="0" presId="urn:microsoft.com/office/officeart/2005/8/layout/hList1"/>
    <dgm:cxn modelId="{E27D28EC-A55E-48C3-A7E7-1926A1AED069}" type="presParOf" srcId="{D84F0E88-3E77-4D8F-9445-58C1DDE74055}" destId="{83C1E5B4-B8DF-4BF4-AA5C-BF77D40D441D}" srcOrd="1" destOrd="0" presId="urn:microsoft.com/office/officeart/2005/8/layout/hList1"/>
    <dgm:cxn modelId="{2DFAE6A4-9E81-48CB-AD79-7C88B0D6CF82}" type="presParOf" srcId="{E42C9C88-0C95-44A3-A869-A75F7CF05A5D}" destId="{C8E743E3-4907-4772-9424-E998C6468333}" srcOrd="1" destOrd="0" presId="urn:microsoft.com/office/officeart/2005/8/layout/hList1"/>
    <dgm:cxn modelId="{AED93CBD-7C2B-4C5F-91DA-5ABCD40B4574}" type="presParOf" srcId="{E42C9C88-0C95-44A3-A869-A75F7CF05A5D}" destId="{5FC9A117-BC0B-4530-A312-7806C430671C}" srcOrd="2" destOrd="0" presId="urn:microsoft.com/office/officeart/2005/8/layout/hList1"/>
    <dgm:cxn modelId="{9219042A-9B45-42D8-95BD-79CACBBCEB38}" type="presParOf" srcId="{5FC9A117-BC0B-4530-A312-7806C430671C}" destId="{B91F5F3E-477B-46EB-B4C1-7EA346C10338}" srcOrd="0" destOrd="0" presId="urn:microsoft.com/office/officeart/2005/8/layout/hList1"/>
    <dgm:cxn modelId="{92E8B23A-5529-40B8-8CC7-56377C5A1877}" type="presParOf" srcId="{5FC9A117-BC0B-4530-A312-7806C430671C}" destId="{E46270FA-7B94-4345-AFEB-9F81A42B0640}" srcOrd="1" destOrd="0" presId="urn:microsoft.com/office/officeart/2005/8/layout/hList1"/>
    <dgm:cxn modelId="{23651803-C157-4DEB-B51A-0BFD2B39F975}" type="presParOf" srcId="{E42C9C88-0C95-44A3-A869-A75F7CF05A5D}" destId="{8C3C6148-7CA3-4152-A287-9B62CFC3645D}" srcOrd="3" destOrd="0" presId="urn:microsoft.com/office/officeart/2005/8/layout/hList1"/>
    <dgm:cxn modelId="{0343C23C-1CE4-4DD0-A279-8C6DD10F64F2}" type="presParOf" srcId="{E42C9C88-0C95-44A3-A869-A75F7CF05A5D}" destId="{EBBF841B-713D-4875-A1C4-3BF6CC00A6E6}" srcOrd="4" destOrd="0" presId="urn:microsoft.com/office/officeart/2005/8/layout/hList1"/>
    <dgm:cxn modelId="{64F227B7-C424-4D98-A39B-B90BF0A59466}" type="presParOf" srcId="{EBBF841B-713D-4875-A1C4-3BF6CC00A6E6}" destId="{ACF25AA3-2C9C-46B9-9AD9-E1489BE98D07}" srcOrd="0" destOrd="0" presId="urn:microsoft.com/office/officeart/2005/8/layout/hList1"/>
    <dgm:cxn modelId="{05BE31E7-83F9-4BF6-8593-5E8562448D33}" type="presParOf" srcId="{EBBF841B-713D-4875-A1C4-3BF6CC00A6E6}" destId="{8AA1167C-E847-412D-B582-F676F2F579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06019-6599-44E0-82ED-13D2C6661461}">
      <dsp:nvSpPr>
        <dsp:cNvPr id="0" name=""/>
        <dsp:cNvSpPr/>
      </dsp:nvSpPr>
      <dsp:spPr>
        <a:xfrm>
          <a:off x="34593" y="0"/>
          <a:ext cx="2676375" cy="107055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Налоговые доходы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34593" y="0"/>
        <a:ext cx="2676375" cy="1070550"/>
      </dsp:txXfrm>
    </dsp:sp>
    <dsp:sp modelId="{83C1E5B4-B8DF-4BF4-AA5C-BF77D40D441D}">
      <dsp:nvSpPr>
        <dsp:cNvPr id="0" name=""/>
        <dsp:cNvSpPr/>
      </dsp:nvSpPr>
      <dsp:spPr>
        <a:xfrm>
          <a:off x="2745" y="1333812"/>
          <a:ext cx="2676375" cy="3746924"/>
        </a:xfrm>
        <a:prstGeom prst="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Налог на доходы физических лиц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Единый сельскохозяйственный налог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Земельный налог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Налог на имущество физических лиц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Акцизы на нефтепродукты</a:t>
          </a:r>
          <a:endParaRPr lang="ru-RU" sz="1600" kern="1200" dirty="0"/>
        </a:p>
      </dsp:txBody>
      <dsp:txXfrm>
        <a:off x="2745" y="1333812"/>
        <a:ext cx="2676375" cy="3746924"/>
      </dsp:txXfrm>
    </dsp:sp>
    <dsp:sp modelId="{B91F5F3E-477B-46EB-B4C1-7EA346C10338}">
      <dsp:nvSpPr>
        <dsp:cNvPr id="0" name=""/>
        <dsp:cNvSpPr/>
      </dsp:nvSpPr>
      <dsp:spPr>
        <a:xfrm>
          <a:off x="3015995" y="0"/>
          <a:ext cx="2676375" cy="107055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Неналоговые доходы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3015995" y="0"/>
        <a:ext cx="2676375" cy="1070550"/>
      </dsp:txXfrm>
    </dsp:sp>
    <dsp:sp modelId="{E46270FA-7B94-4345-AFEB-9F81A42B0640}">
      <dsp:nvSpPr>
        <dsp:cNvPr id="0" name=""/>
        <dsp:cNvSpPr/>
      </dsp:nvSpPr>
      <dsp:spPr>
        <a:xfrm>
          <a:off x="3053812" y="1333812"/>
          <a:ext cx="2676375" cy="3746924"/>
        </a:xfrm>
        <a:prstGeom prst="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Арендная плата за земельные участки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Арендная плата за муниципальное имущество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Плата за пользование жилыми помещениями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Плата за размещение и эксплуатацию НТО, установку и эксплуатацию рекламных конструкций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Плата за негативное воздействие на окружающую среду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Доходы от продажи материальных и нематериальных активов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Прочие доходы ( в </a:t>
          </a:r>
          <a:r>
            <a:rPr lang="ru-RU" sz="1400" kern="1200" dirty="0" err="1" smtClean="0"/>
            <a:t>т.ч</a:t>
          </a:r>
          <a:r>
            <a:rPr lang="ru-RU" sz="1400" kern="1200" dirty="0" smtClean="0"/>
            <a:t>. штрафы)</a:t>
          </a:r>
          <a:endParaRPr lang="ru-RU" sz="1400" kern="1200" dirty="0"/>
        </a:p>
      </dsp:txBody>
      <dsp:txXfrm>
        <a:off x="3053812" y="1333812"/>
        <a:ext cx="2676375" cy="3746924"/>
      </dsp:txXfrm>
    </dsp:sp>
    <dsp:sp modelId="{ACF25AA3-2C9C-46B9-9AD9-E1489BE98D07}">
      <dsp:nvSpPr>
        <dsp:cNvPr id="0" name=""/>
        <dsp:cNvSpPr/>
      </dsp:nvSpPr>
      <dsp:spPr>
        <a:xfrm>
          <a:off x="6107625" y="0"/>
          <a:ext cx="2676375" cy="107055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Безвозмездные поступления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6107625" y="0"/>
        <a:ext cx="2676375" cy="1070550"/>
      </dsp:txXfrm>
    </dsp:sp>
    <dsp:sp modelId="{8AA1167C-E847-412D-B582-F676F2F579E7}">
      <dsp:nvSpPr>
        <dsp:cNvPr id="0" name=""/>
        <dsp:cNvSpPr/>
      </dsp:nvSpPr>
      <dsp:spPr>
        <a:xfrm>
          <a:off x="6104879" y="1333812"/>
          <a:ext cx="2676375" cy="3746924"/>
        </a:xfrm>
        <a:prstGeom prst="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Дотации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Субсидии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Субвенции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Иные межбюджетные трансферты</a:t>
          </a:r>
          <a:endParaRPr lang="ru-RU" sz="1400" kern="1200" dirty="0"/>
        </a:p>
      </dsp:txBody>
      <dsp:txXfrm>
        <a:off x="6104879" y="1333812"/>
        <a:ext cx="2676375" cy="3746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0.4186</cdr:x>
      <cdr:y>0.80833</cdr:y>
    </cdr:from>
    <cdr:to>
      <cdr:x>0.62797</cdr:x>
      <cdr:y>0.875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8000" y="2619000"/>
          <a:ext cx="864280" cy="216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solidFill>
                <a:schemeClr val="accent2">
                  <a:lumMod val="50000"/>
                </a:schemeClr>
              </a:solidFill>
            </a:rPr>
            <a:t>2028</a:t>
          </a:r>
        </a:p>
        <a:p xmlns:a="http://schemas.openxmlformats.org/drawingml/2006/main">
          <a:endParaRPr lang="ru-RU" sz="9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0.41314</cdr:x>
      <cdr:y>0.69722</cdr:y>
    </cdr:from>
    <cdr:to>
      <cdr:x>0.58686</cdr:x>
      <cdr:y>0.76389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05435" y="2259000"/>
          <a:ext cx="717130" cy="216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solidFill>
                <a:schemeClr val="accent2">
                  <a:lumMod val="50000"/>
                </a:schemeClr>
              </a:solidFill>
            </a:rPr>
            <a:t>2027</a:t>
          </a:r>
          <a:endParaRPr lang="ru-RU" sz="9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0.39531</cdr:x>
      <cdr:y>0.58611</cdr:y>
    </cdr:from>
    <cdr:to>
      <cdr:x>0.60469</cdr:x>
      <cdr:y>0.63472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57691" y="1779283"/>
          <a:ext cx="878012" cy="1475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solidFill>
                <a:schemeClr val="accent2">
                  <a:lumMod val="50000"/>
                </a:schemeClr>
              </a:solidFill>
            </a:rPr>
            <a:t>2026</a:t>
          </a:r>
          <a:endParaRPr lang="ru-RU" sz="9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0.72299</cdr:x>
      <cdr:y>0.00201</cdr:y>
    </cdr:from>
    <cdr:to>
      <cdr:x>1</cdr:x>
      <cdr:y>0.10295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8800" y="5624"/>
          <a:ext cx="1080000" cy="282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2027 год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0.74442</cdr:x>
      <cdr:y>0</cdr:y>
    </cdr:from>
    <cdr:to>
      <cdr:x>1</cdr:x>
      <cdr:y>0.10094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8194" y="0"/>
          <a:ext cx="1101478" cy="276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2028 год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0.75437</cdr:x>
      <cdr:y>0</cdr:y>
    </cdr:from>
    <cdr:to>
      <cdr:x>1</cdr:x>
      <cdr:y>0.11111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51202" y="-4225534"/>
          <a:ext cx="1091183" cy="291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C00000"/>
              </a:solidFill>
            </a:rPr>
            <a:t>2027 год</a:t>
          </a:r>
          <a:endParaRPr lang="ru-RU" sz="1400" b="1" i="1" dirty="0">
            <a:solidFill>
              <a:srgbClr val="C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0.75437</cdr:x>
      <cdr:y>0</cdr:y>
    </cdr:from>
    <cdr:to>
      <cdr:x>1</cdr:x>
      <cdr:y>0.11111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6422" y="-4228701"/>
          <a:ext cx="1154748" cy="29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rgbClr val="C00000"/>
              </a:solidFill>
            </a:rPr>
            <a:t>2028 год</a:t>
          </a:r>
          <a:endParaRPr lang="ru-RU" sz="1400" b="1" i="1" dirty="0">
            <a:solidFill>
              <a:srgbClr val="C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0.60327</cdr:x>
      <cdr:y>0.69295</cdr:y>
    </cdr:from>
    <cdr:to>
      <cdr:x>1</cdr:x>
      <cdr:y>0.90375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24000" y="2021500"/>
          <a:ext cx="3172418" cy="614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600" b="1" dirty="0" smtClean="0"/>
            <a:t>64 400 000,20 рублей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0.20896</cdr:x>
      <cdr:y>0.00104</cdr:y>
    </cdr:from>
    <cdr:to>
      <cdr:x>0.59575</cdr:x>
      <cdr:y>0.10741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94775" y="3034"/>
          <a:ext cx="2952000" cy="310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Arial Black" panose="020B0A04020102020204" pitchFamily="34" charset="0"/>
            </a:rPr>
            <a:t>238 504 23</a:t>
          </a:r>
          <a:r>
            <a:rPr lang="en-US" sz="1600" b="1" dirty="0" smtClean="0">
              <a:latin typeface="Arial Black" panose="020B0A04020102020204" pitchFamily="34" charset="0"/>
            </a:rPr>
            <a:t>0,00</a:t>
          </a:r>
          <a:r>
            <a:rPr lang="ru-RU" sz="1600" b="1" dirty="0" smtClean="0">
              <a:latin typeface="Arial Black" panose="020B0A04020102020204" pitchFamily="34" charset="0"/>
            </a:rPr>
            <a:t> рублей</a:t>
          </a:r>
          <a:endParaRPr lang="ru-RU" sz="16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0.0283</cdr:x>
      <cdr:y>0.85192</cdr:y>
    </cdr:from>
    <cdr:to>
      <cdr:x>0.22642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6000" y="2485245"/>
          <a:ext cx="1512000" cy="3600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i="1" dirty="0" smtClean="0">
              <a:latin typeface="Arial Black" panose="020B0A04020102020204" pitchFamily="34" charset="0"/>
            </a:rPr>
            <a:t>2026 год</a:t>
          </a:r>
          <a:endParaRPr lang="ru-RU" sz="1800" b="1" i="1" dirty="0">
            <a:latin typeface="Arial Black" panose="020B0A040201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0.26509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5728" y="1992796"/>
          <a:ext cx="2954522" cy="525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64 559 782,48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0.34475</cdr:x>
      <cdr:y>0</cdr:y>
    </cdr:from>
    <cdr:to>
      <cdr:x>0.93104</cdr:x>
      <cdr:y>0.13375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86000" y="0"/>
          <a:ext cx="2357025" cy="336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Arial Black" panose="020B0A04020102020204" pitchFamily="34" charset="0"/>
            </a:rPr>
            <a:t>228 776 236,80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0.00458</cdr:x>
      <cdr:y>0.84855</cdr:y>
    </cdr:from>
    <cdr:to>
      <cdr:x>0.27782</cdr:x>
      <cdr:y>0.97194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423" y="2136796"/>
          <a:ext cx="1098493" cy="31072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2027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0.42333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5631" y="1992793"/>
          <a:ext cx="2350652" cy="525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64 559 ,48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0.00795</cdr:x>
      <cdr:y>0</cdr:y>
    </cdr:from>
    <cdr:to>
      <cdr:x>1</cdr:x>
      <cdr:y>0.10637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03" y="0"/>
          <a:ext cx="4082072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Black" panose="020B0A04020102020204" pitchFamily="34" charset="0"/>
            </a:rPr>
            <a:t>204 977 034,00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2.49733E-7</cdr:x>
      <cdr:y>0.85192</cdr:y>
    </cdr:from>
    <cdr:to>
      <cdr:x>0.26971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" y="2145295"/>
          <a:ext cx="1080000" cy="31074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2028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5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F78B94-2666-4ACF-880A-7B5F1C1211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658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5"/>
            <a:ext cx="5438140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045990-8948-4CED-916A-D021F68E19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0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5001E7-71A1-4344-8695-74CEAD92971E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9007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92F5D-D40D-4610-8FAE-E6C15452E442}" type="slidenum">
              <a:rPr lang="ru-RU" altLang="ru-RU" smtClean="0"/>
              <a:pPr eaLnBrk="1" hangingPunct="1"/>
              <a:t>27</a:t>
            </a:fld>
            <a:endParaRPr lang="ru-RU" alt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844202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0E113-8A24-4269-AFE1-E186F32C8AEF}" type="slidenum">
              <a:rPr lang="ru-RU" altLang="ru-RU" smtClean="0"/>
              <a:pPr eaLnBrk="1" hangingPunct="1"/>
              <a:t>28</a:t>
            </a:fld>
            <a:endParaRPr lang="ru-RU" alt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42144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2A9F2E-18D7-4BB2-9E6B-7E84F373A5BA}" type="slidenum">
              <a:rPr lang="ru-RU" altLang="ru-RU" smtClean="0"/>
              <a:pPr eaLnBrk="1" hangingPunct="1"/>
              <a:t>29</a:t>
            </a:fld>
            <a:endParaRPr lang="ru-RU" alt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17461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2A9F2E-18D7-4BB2-9E6B-7E84F373A5BA}" type="slidenum">
              <a:rPr lang="ru-RU" altLang="ru-RU" smtClean="0"/>
              <a:pPr eaLnBrk="1" hangingPunct="1"/>
              <a:t>30</a:t>
            </a:fld>
            <a:endParaRPr lang="ru-RU" alt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18495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405FA2-9E66-4F91-B059-76BAA91811EE}" type="slidenum">
              <a:rPr lang="ru-RU" altLang="ru-RU" smtClean="0"/>
              <a:pPr eaLnBrk="1" hangingPunct="1"/>
              <a:t>31</a:t>
            </a:fld>
            <a:endParaRPr lang="ru-RU" alt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7273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A3BAF-5B34-4E3D-A0C3-02A09EF334A5}" type="slidenum">
              <a:rPr lang="ru-RU" altLang="ru-RU" smtClean="0"/>
              <a:pPr eaLnBrk="1" hangingPunct="1"/>
              <a:t>32</a:t>
            </a:fld>
            <a:endParaRPr lang="ru-RU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522416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D1F039-9B39-4B19-8E9E-67B0AD674E38}" type="slidenum">
              <a:rPr lang="ru-RU" altLang="ru-RU" smtClean="0"/>
              <a:pPr eaLnBrk="1" hangingPunct="1"/>
              <a:t>33</a:t>
            </a:fld>
            <a:endParaRPr lang="ru-RU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49937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D1F039-9B39-4B19-8E9E-67B0AD674E38}" type="slidenum">
              <a:rPr lang="ru-RU" altLang="ru-RU" smtClean="0"/>
              <a:pPr eaLnBrk="1" hangingPunct="1"/>
              <a:t>34</a:t>
            </a:fld>
            <a:endParaRPr lang="ru-RU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61160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59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64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059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72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076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33F85E-0C03-45BF-BDBD-8E8279BB48FA}" type="slidenum">
              <a:rPr lang="ru-RU" altLang="ru-RU" smtClean="0"/>
              <a:pPr eaLnBrk="1" hangingPunct="1"/>
              <a:t>23</a:t>
            </a:fld>
            <a:endParaRPr lang="ru-RU" alt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025882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B6E991-C4CE-422B-9B00-78EBB03F4221}" type="slidenum">
              <a:rPr lang="ru-RU" altLang="ru-RU" smtClean="0"/>
              <a:pPr eaLnBrk="1" hangingPunct="1"/>
              <a:t>24</a:t>
            </a:fld>
            <a:endParaRPr lang="ru-RU" alt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87243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1AE63A-F917-4B6B-8EB3-E30263652A9F}" type="slidenum">
              <a:rPr lang="ru-RU" altLang="ru-RU" smtClean="0"/>
              <a:pPr eaLnBrk="1" hangingPunct="1"/>
              <a:t>25</a:t>
            </a:fld>
            <a:endParaRPr lang="ru-RU" alt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30346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38E559-B402-4A87-AD88-AF90340D6AA8}" type="slidenum">
              <a:rPr lang="ru-RU" altLang="ru-RU" smtClean="0"/>
              <a:pPr eaLnBrk="1" hangingPunct="1"/>
              <a:t>26</a:t>
            </a:fld>
            <a:endParaRPr lang="ru-RU" alt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8825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7E3B-4F1C-4DCB-A669-05BBA1EC66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70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83177-5489-48FB-A19F-D4CEC8A311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81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2E1F4-DD4D-443D-B751-E83C5BB6EE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33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47800" y="1600200"/>
            <a:ext cx="7313613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9D77-6A82-4F8C-AC71-AF8B51EE83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03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14CC4-F340-4006-AFAE-D06F0EB424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65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507A6-08F7-4E17-9414-14DA323137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1EA6-A966-4B3F-9A15-DDE536B2B5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2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0DAD6-713F-4D73-A1DA-A02ECC5F3F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2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38F02-515C-44EC-BAE5-5B59A95EAF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4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2AC2D-CC84-4D01-8EE8-1265B617F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02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2E242-8EFE-496E-977E-16941152FE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41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9093-61FE-4139-B923-F434B6719E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16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E12F5E-A030-4408-A0FA-97D90E5A16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000" y="1845001"/>
            <a:ext cx="8280000" cy="2160000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latin typeface="Arial Black" panose="020B0A04020102020204" pitchFamily="34" charset="0"/>
              </a:rPr>
              <a:t>ПО ПРОЕКТУ БЮДЖЕТА</a:t>
            </a:r>
            <a:endParaRPr lang="ru-RU" altLang="ru-RU" sz="2400" dirty="0" smtClean="0">
              <a:latin typeface="Arial Black" panose="020B0A04020102020204" pitchFamily="34" charset="0"/>
            </a:endParaRPr>
          </a:p>
          <a:p>
            <a:pPr algn="ctr" eaLnBrk="1" hangingPunct="1"/>
            <a:r>
              <a:rPr lang="ru-RU" altLang="ru-RU" sz="2400" b="1" dirty="0" smtClean="0">
                <a:latin typeface="Arial Black" panose="020B0A04020102020204" pitchFamily="34" charset="0"/>
              </a:rPr>
              <a:t>СВЕТОГОРСКОГО ГОРОДСКОГО ПОСЕЛЕНИЯ ВЫБОРГСКОГО МУНИЦИПАЛЬНОГО РАЙОНА ЛЕНИНГРАДСКОЙ ОБЛАСТИ НА 2026 ГОД И ПЛАНОВЫЙ ПЕРИОД 2027 И 2028 ГОДОВ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" y="268867"/>
            <a:ext cx="1296000" cy="15761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8000" y="795323"/>
            <a:ext cx="457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БЮДЖЕТ ДЛЯ ГРАЖДАН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000" y="4293000"/>
            <a:ext cx="896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84D82"/>
                </a:solidFill>
              </a:rPr>
              <a:t>Уважаемые жители Светогорского городского поселения!</a:t>
            </a:r>
          </a:p>
          <a:p>
            <a:pPr algn="ctr"/>
            <a:endParaRPr lang="ru-RU" dirty="0" smtClean="0">
              <a:solidFill>
                <a:srgbClr val="184D82"/>
              </a:solidFill>
            </a:endParaRPr>
          </a:p>
          <a:p>
            <a:pPr algn="ctr"/>
            <a:r>
              <a:rPr lang="ru-RU" dirty="0" smtClean="0">
                <a:solidFill>
                  <a:srgbClr val="184D82"/>
                </a:solidFill>
              </a:rPr>
              <a:t>Информационный материал «Бюджет для граждан» создан для обеспечения открытости и прозрачности бюджета и бюджетного процесса, ведь вопросы наполнения и расходования бюджета затрагивают интересы каждого жителя.</a:t>
            </a:r>
          </a:p>
          <a:p>
            <a:pPr algn="ctr"/>
            <a:r>
              <a:rPr lang="ru-RU" dirty="0" smtClean="0">
                <a:solidFill>
                  <a:srgbClr val="184D82"/>
                </a:solidFill>
              </a:rPr>
              <a:t>Эта информация позволит вам самостоятельно разобраться, каким образом расходуются  бюджетные средства, какие задачи решаются при помощи этих средств, как бюджетная политика влияет на качество жизни населения. </a:t>
            </a:r>
            <a:endParaRPr lang="ru-RU" dirty="0">
              <a:solidFill>
                <a:srgbClr val="184D8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2000" y="310015"/>
            <a:ext cx="28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Доходы бюджета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80000" y="1397000"/>
          <a:ext cx="8784000" cy="53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29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196000" y="102807"/>
            <a:ext cx="3913498" cy="45295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 бюджета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124000" y="2828305"/>
            <a:ext cx="345828" cy="367042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35008" y="784906"/>
            <a:ext cx="3167429" cy="369332"/>
          </a:xfrm>
          <a:prstGeom prst="rect">
            <a:avLst/>
          </a:prstGeom>
          <a:solidFill>
            <a:srgbClr val="D5FC8E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 Black" panose="020B0A04020102020204" pitchFamily="34" charset="0"/>
              </a:rPr>
              <a:t>Собственные доходы: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43" y="1214417"/>
            <a:ext cx="5641837" cy="369332"/>
          </a:xfrm>
          <a:prstGeom prst="rect">
            <a:avLst/>
          </a:prstGeom>
          <a:solidFill>
            <a:srgbClr val="D5FC8E">
              <a:alpha val="9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2026 год – 181 253 300,00 рублей (82,2%)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79" y="1747640"/>
            <a:ext cx="5634001" cy="369332"/>
          </a:xfrm>
          <a:prstGeom prst="rect">
            <a:avLst/>
          </a:prstGeom>
          <a:solidFill>
            <a:srgbClr val="D5FC8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2027 год – 194 402 200,00 рублей (82,8%)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55" y="2250564"/>
            <a:ext cx="5636225" cy="369332"/>
          </a:xfrm>
          <a:prstGeom prst="rect">
            <a:avLst/>
          </a:prstGeom>
          <a:solidFill>
            <a:srgbClr val="D5FC8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2028 год – 205 089 800,00 рублей (94,9%)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447" y="3256412"/>
            <a:ext cx="4858553" cy="400110"/>
          </a:xfrm>
          <a:prstGeom prst="rect">
            <a:avLst/>
          </a:prstGeom>
          <a:solidFill>
            <a:srgbClr val="92D05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Black" panose="020B0A04020102020204" pitchFamily="34" charset="0"/>
              </a:rPr>
              <a:t>1. Налоговые доходы, рублей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920000">
            <a:off x="4453608" y="817054"/>
            <a:ext cx="345828" cy="31828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161696692"/>
              </p:ext>
            </p:extLst>
          </p:nvPr>
        </p:nvGraphicFramePr>
        <p:xfrm>
          <a:off x="540000" y="3591510"/>
          <a:ext cx="7225498" cy="34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688900337"/>
              </p:ext>
            </p:extLst>
          </p:nvPr>
        </p:nvGraphicFramePr>
        <p:xfrm>
          <a:off x="4966913" y="190130"/>
          <a:ext cx="4193394" cy="303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116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400" y="117000"/>
            <a:ext cx="8229600" cy="360368"/>
          </a:xfrm>
        </p:spPr>
        <p:txBody>
          <a:bodyPr/>
          <a:lstStyle/>
          <a:p>
            <a:pPr algn="ctr"/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СТРУКТУРА </a:t>
            </a:r>
            <a:r>
              <a:rPr lang="ru-RU" sz="2400" b="1" kern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НАЛОГОВЫХ </a:t>
            </a: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ДОХОДОВ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876761"/>
              </p:ext>
            </p:extLst>
          </p:nvPr>
        </p:nvGraphicFramePr>
        <p:xfrm>
          <a:off x="180000" y="477368"/>
          <a:ext cx="8784000" cy="381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545371"/>
              </p:ext>
            </p:extLst>
          </p:nvPr>
        </p:nvGraphicFramePr>
        <p:xfrm>
          <a:off x="457200" y="4077000"/>
          <a:ext cx="3898800" cy="279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490705"/>
              </p:ext>
            </p:extLst>
          </p:nvPr>
        </p:nvGraphicFramePr>
        <p:xfrm>
          <a:off x="4861528" y="4122000"/>
          <a:ext cx="4309672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623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710899" y="322102"/>
            <a:ext cx="3881347" cy="45295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 бюджета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5040000">
            <a:off x="4374917" y="831639"/>
            <a:ext cx="324752" cy="42380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53350830"/>
              </p:ext>
            </p:extLst>
          </p:nvPr>
        </p:nvGraphicFramePr>
        <p:xfrm>
          <a:off x="454146" y="2133000"/>
          <a:ext cx="8509853" cy="34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00000" y="1350447"/>
            <a:ext cx="5184000" cy="369332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2. Неналоговые доходы, рублей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368"/>
          </a:xfrm>
        </p:spPr>
        <p:txBody>
          <a:bodyPr/>
          <a:lstStyle/>
          <a:p>
            <a:pPr algn="ctr"/>
            <a:r>
              <a:rPr lang="ru-RU" sz="22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СТРУКТУРА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НЕ</a:t>
            </a:r>
            <a:r>
              <a:rPr lang="ru-RU" sz="2200" b="1" kern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НАЛОГОВЫХ </a:t>
            </a:r>
            <a:r>
              <a:rPr lang="ru-RU" sz="22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ДОХОДОВ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363500"/>
              </p:ext>
            </p:extLst>
          </p:nvPr>
        </p:nvGraphicFramePr>
        <p:xfrm>
          <a:off x="180000" y="572846"/>
          <a:ext cx="8784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731739"/>
              </p:ext>
            </p:extLst>
          </p:nvPr>
        </p:nvGraphicFramePr>
        <p:xfrm>
          <a:off x="-7611" y="4230069"/>
          <a:ext cx="4442385" cy="2627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515297"/>
              </p:ext>
            </p:extLst>
          </p:nvPr>
        </p:nvGraphicFramePr>
        <p:xfrm>
          <a:off x="4439062" y="4228701"/>
          <a:ext cx="4701170" cy="2624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0619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rusinfo.info/wp-content/uploads/f/6/a/f6a04686613e5bee15534af2944d51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477000"/>
            <a:ext cx="8064000" cy="586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361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916000" y="117000"/>
            <a:ext cx="3533632" cy="45295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 бюджета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2000" y="837000"/>
            <a:ext cx="6120000" cy="369332"/>
          </a:xfrm>
          <a:prstGeom prst="rect">
            <a:avLst/>
          </a:prstGeom>
          <a:solidFill>
            <a:srgbClr val="00B0F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3. Безвозмездные поступления, тыс. руб.</a:t>
            </a:r>
            <a:endParaRPr lang="ru-RU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693577607"/>
              </p:ext>
            </p:extLst>
          </p:nvPr>
        </p:nvGraphicFramePr>
        <p:xfrm>
          <a:off x="462242" y="1224424"/>
          <a:ext cx="8208000" cy="270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26921"/>
              </p:ext>
            </p:extLst>
          </p:nvPr>
        </p:nvGraphicFramePr>
        <p:xfrm>
          <a:off x="468001" y="3933000"/>
          <a:ext cx="8643254" cy="278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89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2000" y="310015"/>
            <a:ext cx="2964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Расходы бюджета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2000" y="1125000"/>
            <a:ext cx="66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По муниципальным программам;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По ведомствам;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По разделам и подразделам (функциям государства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0000" y="2277000"/>
            <a:ext cx="885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Перечень основных разделов расходов бюджета </a:t>
            </a:r>
            <a:r>
              <a:rPr lang="ru-RU" b="1" dirty="0" smtClean="0">
                <a:solidFill>
                  <a:srgbClr val="7030A0"/>
                </a:solidFill>
              </a:rPr>
              <a:t>Светогорского городского поселения Выборгского муниципального района Ленинградской области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2000" y="3130401"/>
            <a:ext cx="838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Общегосударственные </a:t>
            </a:r>
            <a:r>
              <a:rPr lang="ru-RU" dirty="0"/>
              <a:t>вопросы;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Национальная </a:t>
            </a:r>
            <a:r>
              <a:rPr lang="ru-RU" dirty="0"/>
              <a:t>безопасность и правоохранительная деятельность;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Национальная </a:t>
            </a:r>
            <a:r>
              <a:rPr lang="ru-RU" dirty="0"/>
              <a:t>экономика;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Жилищно-коммунальное </a:t>
            </a:r>
            <a:r>
              <a:rPr lang="ru-RU" dirty="0"/>
              <a:t>хозяйство;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Образование</a:t>
            </a:r>
            <a:r>
              <a:rPr lang="ru-RU" dirty="0"/>
              <a:t>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2000" y="4509000"/>
            <a:ext cx="833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Культура</a:t>
            </a:r>
            <a:r>
              <a:rPr lang="ru-RU" dirty="0"/>
              <a:t>, кинематография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Социальная </a:t>
            </a:r>
            <a:r>
              <a:rPr lang="ru-RU" dirty="0"/>
              <a:t>политика;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Физическая </a:t>
            </a:r>
            <a:r>
              <a:rPr lang="ru-RU" dirty="0"/>
              <a:t>культура и спорт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Обслуживание </a:t>
            </a:r>
            <a:r>
              <a:rPr lang="ru-RU" dirty="0"/>
              <a:t>муниципального </a:t>
            </a:r>
            <a:r>
              <a:rPr lang="ru-RU" dirty="0" smtClean="0"/>
              <a:t>долга</a:t>
            </a:r>
            <a:r>
              <a:rPr lang="ru-RU" dirty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1698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279611" y="981075"/>
            <a:ext cx="7313613" cy="431097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/>
              <a:t>РАСХОДЫ БЮДЖЕТА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398535"/>
              </p:ext>
            </p:extLst>
          </p:nvPr>
        </p:nvGraphicFramePr>
        <p:xfrm>
          <a:off x="683999" y="1773000"/>
          <a:ext cx="8136001" cy="3161362"/>
        </p:xfrm>
        <a:graphic>
          <a:graphicData uri="http://schemas.openxmlformats.org/drawingml/2006/table">
            <a:tbl>
              <a:tblPr/>
              <a:tblGrid>
                <a:gridCol w="2184666">
                  <a:extLst>
                    <a:ext uri="{9D8B030D-6E8A-4147-A177-3AD203B41FA5}">
                      <a16:colId xmlns:a16="http://schemas.microsoft.com/office/drawing/2014/main" val="2491756170"/>
                    </a:ext>
                  </a:extLst>
                </a:gridCol>
                <a:gridCol w="1958667">
                  <a:extLst>
                    <a:ext uri="{9D8B030D-6E8A-4147-A177-3AD203B41FA5}">
                      <a16:colId xmlns:a16="http://schemas.microsoft.com/office/drawing/2014/main" val="70023324"/>
                    </a:ext>
                  </a:extLst>
                </a:gridCol>
                <a:gridCol w="2034001">
                  <a:extLst>
                    <a:ext uri="{9D8B030D-6E8A-4147-A177-3AD203B41FA5}">
                      <a16:colId xmlns:a16="http://schemas.microsoft.com/office/drawing/2014/main" val="3274667654"/>
                    </a:ext>
                  </a:extLst>
                </a:gridCol>
                <a:gridCol w="1958667">
                  <a:extLst>
                    <a:ext uri="{9D8B030D-6E8A-4147-A177-3AD203B41FA5}">
                      <a16:colId xmlns:a16="http://schemas.microsoft.com/office/drawing/2014/main" val="1927526536"/>
                    </a:ext>
                  </a:extLst>
                </a:gridCol>
              </a:tblGrid>
              <a:tr h="41428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705950"/>
                  </a:ext>
                </a:extLst>
              </a:tr>
              <a:tr h="369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704212"/>
                  </a:ext>
                </a:extLst>
              </a:tr>
              <a:tr h="64247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kumimoji="0" lang="en-US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238 504 230,00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234 883 200,00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216 220 500,00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962361"/>
                  </a:ext>
                </a:extLst>
              </a:tr>
              <a:tr h="867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6 106 963,20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11 243 466,00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058479"/>
                  </a:ext>
                </a:extLst>
              </a:tr>
              <a:tr h="867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условно утвержденных расходов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228 776 236,80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204 977 034,00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499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7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42126"/>
            <a:ext cx="6840000" cy="475674"/>
          </a:xfrm>
        </p:spPr>
        <p:txBody>
          <a:bodyPr/>
          <a:lstStyle/>
          <a:p>
            <a:pPr algn="ctr"/>
            <a:r>
              <a:rPr lang="ru-RU" sz="2400" b="1" i="1" dirty="0">
                <a:ln>
                  <a:solidFill>
                    <a:schemeClr val="accent4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СТРУКТУРА </a:t>
            </a:r>
            <a:r>
              <a:rPr lang="ru-RU" sz="2400" b="1" i="1" dirty="0" smtClean="0">
                <a:ln>
                  <a:solidFill>
                    <a:schemeClr val="accent4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РАСХОДОВ на 2026-2028</a:t>
            </a:r>
            <a:endParaRPr lang="ru-RU" sz="2400" b="1" i="1" dirty="0">
              <a:ln>
                <a:solidFill>
                  <a:schemeClr val="accent4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551560"/>
              </p:ext>
            </p:extLst>
          </p:nvPr>
        </p:nvGraphicFramePr>
        <p:xfrm>
          <a:off x="468000" y="549000"/>
          <a:ext cx="8424001" cy="6015198"/>
        </p:xfrm>
        <a:graphic>
          <a:graphicData uri="http://schemas.openxmlformats.org/drawingml/2006/table">
            <a:tbl>
              <a:tblPr/>
              <a:tblGrid>
                <a:gridCol w="788772">
                  <a:extLst>
                    <a:ext uri="{9D8B030D-6E8A-4147-A177-3AD203B41FA5}">
                      <a16:colId xmlns:a16="http://schemas.microsoft.com/office/drawing/2014/main" val="285582938"/>
                    </a:ext>
                  </a:extLst>
                </a:gridCol>
                <a:gridCol w="316551">
                  <a:extLst>
                    <a:ext uri="{9D8B030D-6E8A-4147-A177-3AD203B41FA5}">
                      <a16:colId xmlns:a16="http://schemas.microsoft.com/office/drawing/2014/main" val="3533885212"/>
                    </a:ext>
                  </a:extLst>
                </a:gridCol>
                <a:gridCol w="795476">
                  <a:extLst>
                    <a:ext uri="{9D8B030D-6E8A-4147-A177-3AD203B41FA5}">
                      <a16:colId xmlns:a16="http://schemas.microsoft.com/office/drawing/2014/main" val="3223831494"/>
                    </a:ext>
                  </a:extLst>
                </a:gridCol>
                <a:gridCol w="795476">
                  <a:extLst>
                    <a:ext uri="{9D8B030D-6E8A-4147-A177-3AD203B41FA5}">
                      <a16:colId xmlns:a16="http://schemas.microsoft.com/office/drawing/2014/main" val="853482899"/>
                    </a:ext>
                  </a:extLst>
                </a:gridCol>
                <a:gridCol w="738869">
                  <a:extLst>
                    <a:ext uri="{9D8B030D-6E8A-4147-A177-3AD203B41FA5}">
                      <a16:colId xmlns:a16="http://schemas.microsoft.com/office/drawing/2014/main" val="2449627159"/>
                    </a:ext>
                  </a:extLst>
                </a:gridCol>
                <a:gridCol w="738869">
                  <a:extLst>
                    <a:ext uri="{9D8B030D-6E8A-4147-A177-3AD203B41FA5}">
                      <a16:colId xmlns:a16="http://schemas.microsoft.com/office/drawing/2014/main" val="1168413825"/>
                    </a:ext>
                  </a:extLst>
                </a:gridCol>
                <a:gridCol w="649987">
                  <a:extLst>
                    <a:ext uri="{9D8B030D-6E8A-4147-A177-3AD203B41FA5}">
                      <a16:colId xmlns:a16="http://schemas.microsoft.com/office/drawing/2014/main" val="3444014609"/>
                    </a:ext>
                  </a:extLst>
                </a:gridCol>
                <a:gridCol w="847117">
                  <a:extLst>
                    <a:ext uri="{9D8B030D-6E8A-4147-A177-3AD203B41FA5}">
                      <a16:colId xmlns:a16="http://schemas.microsoft.com/office/drawing/2014/main" val="4258799895"/>
                    </a:ext>
                  </a:extLst>
                </a:gridCol>
                <a:gridCol w="739614">
                  <a:extLst>
                    <a:ext uri="{9D8B030D-6E8A-4147-A177-3AD203B41FA5}">
                      <a16:colId xmlns:a16="http://schemas.microsoft.com/office/drawing/2014/main" val="2739078813"/>
                    </a:ext>
                  </a:extLst>
                </a:gridCol>
                <a:gridCol w="739614">
                  <a:extLst>
                    <a:ext uri="{9D8B030D-6E8A-4147-A177-3AD203B41FA5}">
                      <a16:colId xmlns:a16="http://schemas.microsoft.com/office/drawing/2014/main" val="1439982276"/>
                    </a:ext>
                  </a:extLst>
                </a:gridCol>
                <a:gridCol w="553655">
                  <a:extLst>
                    <a:ext uri="{9D8B030D-6E8A-4147-A177-3AD203B41FA5}">
                      <a16:colId xmlns:a16="http://schemas.microsoft.com/office/drawing/2014/main" val="860098033"/>
                    </a:ext>
                  </a:extLst>
                </a:gridCol>
                <a:gridCol w="720001">
                  <a:extLst>
                    <a:ext uri="{9D8B030D-6E8A-4147-A177-3AD203B41FA5}">
                      <a16:colId xmlns:a16="http://schemas.microsoft.com/office/drawing/2014/main" val="1602120865"/>
                    </a:ext>
                  </a:extLst>
                </a:gridCol>
              </a:tblGrid>
              <a:tr h="2166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2026год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110214"/>
                  </a:ext>
                </a:extLst>
              </a:tr>
              <a:tr h="734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с измене­нием (на 01.09.2025 г.)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с измене­нием (на 01.09.2025 г.)*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включено в проект бюджета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измене­ние утвержденного бюджета (+. -)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измене­ние утвержденного бюджета (%)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с измене­нием (на 01.09.2025 г.)*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 о в проект бюджета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измене­ние утвержденного бюджета (+, -)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измене­ние утвержденного бюджета (%)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включено в проект бюджета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558185"/>
                  </a:ext>
                </a:extLst>
              </a:tr>
              <a:tr h="305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61 240 078,15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47 901 153,67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56 650 133,48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8 748 979,81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118,3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47 803 468,67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56 473 392,76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8 669 924,09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118,1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56 473 392,76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379576"/>
                  </a:ext>
                </a:extLst>
              </a:tr>
              <a:tr h="705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2 557 205,63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4 105 371,38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2 758 038,78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-1 347 332,60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67,2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3 832 871,38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2 758 038,78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-1 074 832,60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2 758 038,78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77799"/>
                  </a:ext>
                </a:extLst>
              </a:tr>
              <a:tr h="304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18 606 874,32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39 609 032,00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39 292 138,32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-316 893,68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34 010 632,00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37 343 451,43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3 332 819,43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109,8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25 237 067,52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699545"/>
                  </a:ext>
                </a:extLst>
              </a:tr>
              <a:tr h="39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 коммунальное хозяйство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73 053 173,90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47 955 144,15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70 140 579,62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22 185 435,47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146,3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47 284 944,15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52 498 321,94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5 213 377,79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111,0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50 372 321,94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329958"/>
                  </a:ext>
                </a:extLst>
              </a:tr>
              <a:tr h="206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1 244 729,00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1 125 400,00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1 309 044,48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183 644,48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116,3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1 125 400,00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1 293 255,00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167 855,00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114,9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1 293 255,00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417011"/>
                  </a:ext>
                </a:extLst>
              </a:tr>
              <a:tr h="350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32 326 184,00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35 415 850,00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45 423 696,00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10 007 846,00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128,3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35 513 850,00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45 675 362,00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10 161 512,00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128,6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45 675 362,00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691972"/>
                  </a:ext>
                </a:extLst>
              </a:tr>
              <a:tr h="27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5 978 088,00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5 978 088,00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7 447 506,00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1 469 418,00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124,6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5 978 088,00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7 786 029,00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1 807 941,00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130,2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7 786 029,00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535132"/>
                  </a:ext>
                </a:extLst>
              </a:tr>
              <a:tr h="350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5 790 697,00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8 168 170,00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14 242 140,32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6 073 970,32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174,4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17 734 990,00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23 709 432,89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5 974 442,89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133,7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14 142 614,00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366443"/>
                  </a:ext>
                </a:extLst>
              </a:tr>
              <a:tr h="36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1 238 953,00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1 238 953,00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1 238 953,00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1 238 953,00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1 238 953,00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401441"/>
                  </a:ext>
                </a:extLst>
              </a:tr>
              <a:tr h="557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76921"/>
                  </a:ext>
                </a:extLst>
              </a:tr>
              <a:tr h="226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200 799 030,00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190 258 209,20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238 504 230,00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48 246 020,80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125,4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193 284 244,20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228 776 236,80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35 491 992,60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118,4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204 977 034,00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68727"/>
                  </a:ext>
                </a:extLst>
              </a:tr>
              <a:tr h="334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4 957 401,80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10 341 422,80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6 106 963,20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-4 234 459,60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59,1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11 243 466,00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289096"/>
                  </a:ext>
                </a:extLst>
              </a:tr>
              <a:tr h="234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к всего расходов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09289"/>
                  </a:ext>
                </a:extLst>
              </a:tr>
              <a:tr h="232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200 799 030,00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195 215 611,00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238 504 230,00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43 288 619,00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122,2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203 625 667,00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234 883 200,00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31 257 533,00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115,4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216 220 500,00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8" marR="4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699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46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349" y="285640"/>
            <a:ext cx="578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Открытость информации о бюджете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4000" y="827679"/>
            <a:ext cx="770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         Для </a:t>
            </a:r>
            <a:r>
              <a:rPr lang="ru-RU" dirty="0">
                <a:solidFill>
                  <a:srgbClr val="002060"/>
                </a:solidFill>
              </a:rPr>
              <a:t>повышения эффективности принимаемых решений, для обеспечения целевого использования бюджетных средств и возможности общественного контроля администрация </a:t>
            </a:r>
            <a:r>
              <a:rPr lang="ru-RU" dirty="0" err="1" smtClean="0">
                <a:solidFill>
                  <a:srgbClr val="002060"/>
                </a:solidFill>
              </a:rPr>
              <a:t>Светогорского</a:t>
            </a:r>
            <a:r>
              <a:rPr lang="ru-RU" dirty="0" smtClean="0">
                <a:solidFill>
                  <a:srgbClr val="002060"/>
                </a:solidFill>
              </a:rPr>
              <a:t> городского поселения Выборгского муниципального района </a:t>
            </a:r>
            <a:r>
              <a:rPr lang="ru-RU" dirty="0">
                <a:solidFill>
                  <a:srgbClr val="002060"/>
                </a:solidFill>
              </a:rPr>
              <a:t>Ленинградской области обеспечивает открытость и прозрачность утверждения и исполнения бюджета </a:t>
            </a:r>
            <a:r>
              <a:rPr lang="ru-RU" dirty="0" err="1" smtClean="0">
                <a:solidFill>
                  <a:srgbClr val="002060"/>
                </a:solidFill>
              </a:rPr>
              <a:t>Светогорского</a:t>
            </a:r>
            <a:r>
              <a:rPr lang="ru-RU" dirty="0" smtClean="0">
                <a:solidFill>
                  <a:srgbClr val="002060"/>
                </a:solidFill>
              </a:rPr>
              <a:t> городского поселения Выборгского муниципального района </a:t>
            </a:r>
            <a:r>
              <a:rPr lang="ru-RU" dirty="0">
                <a:solidFill>
                  <a:srgbClr val="002060"/>
                </a:solidFill>
              </a:rPr>
              <a:t>Ленинградской области с помощью: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информирования </a:t>
            </a:r>
            <a:r>
              <a:rPr lang="ru-RU" dirty="0">
                <a:solidFill>
                  <a:srgbClr val="002060"/>
                </a:solidFill>
              </a:rPr>
              <a:t>населения обо всех стадиях бюджетного процесса на сайте администрации;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проведения </a:t>
            </a:r>
            <a:r>
              <a:rPr lang="ru-RU" dirty="0">
                <a:solidFill>
                  <a:srgbClr val="002060"/>
                </a:solidFill>
              </a:rPr>
              <a:t>публичных слушаний по проекту бюджета муниципального образования и отчету об исполнении бюджета муниципального образования.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4000" y="4559995"/>
            <a:ext cx="80972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4"/>
                </a:solidFill>
              </a:rPr>
              <a:t>          Публичные </a:t>
            </a:r>
            <a:r>
              <a:rPr lang="ru-RU" i="1" dirty="0">
                <a:solidFill>
                  <a:schemeClr val="accent4"/>
                </a:solidFill>
              </a:rPr>
              <a:t>слушания – форма реализации прав населения на участие в процессе принятия решений путем проведения собрания для обсуждения общественно значимых вопросов</a:t>
            </a:r>
            <a:r>
              <a:rPr lang="ru-RU" i="1" dirty="0" smtClean="0">
                <a:solidFill>
                  <a:schemeClr val="accent4"/>
                </a:solidFill>
              </a:rPr>
              <a:t>.</a:t>
            </a:r>
          </a:p>
          <a:p>
            <a:r>
              <a:rPr lang="ru-RU" i="1" dirty="0" smtClean="0">
                <a:solidFill>
                  <a:schemeClr val="accent4"/>
                </a:solidFill>
              </a:rPr>
              <a:t>         Каждый </a:t>
            </a:r>
            <a:r>
              <a:rPr lang="ru-RU" i="1" dirty="0">
                <a:solidFill>
                  <a:schemeClr val="accent4"/>
                </a:solidFill>
              </a:rPr>
              <a:t>житель вправе высказать свое мнение, представить материалы, письменные предложения и замечания для включения их в протокол публичных </a:t>
            </a:r>
            <a:r>
              <a:rPr lang="ru-RU" i="1" dirty="0" smtClean="0">
                <a:solidFill>
                  <a:schemeClr val="accent4"/>
                </a:solidFill>
              </a:rPr>
              <a:t>слушаний.</a:t>
            </a:r>
            <a:endParaRPr lang="ru-RU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404000" y="233457"/>
            <a:ext cx="6964388" cy="431097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СТРУКТУРА </a:t>
            </a:r>
            <a:r>
              <a:rPr lang="ru-RU" altLang="ru-RU" sz="2400" b="1" dirty="0" smtClean="0"/>
              <a:t>РАСХОДОВ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tx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488522"/>
              </p:ext>
            </p:extLst>
          </p:nvPr>
        </p:nvGraphicFramePr>
        <p:xfrm>
          <a:off x="756000" y="818377"/>
          <a:ext cx="7996418" cy="291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852917"/>
              </p:ext>
            </p:extLst>
          </p:nvPr>
        </p:nvGraphicFramePr>
        <p:xfrm>
          <a:off x="557207" y="3788938"/>
          <a:ext cx="4032000" cy="2764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507005"/>
              </p:ext>
            </p:extLst>
          </p:nvPr>
        </p:nvGraphicFramePr>
        <p:xfrm>
          <a:off x="4651225" y="3803491"/>
          <a:ext cx="4281638" cy="2750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52" name="Group 1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375668"/>
              </p:ext>
            </p:extLst>
          </p:nvPr>
        </p:nvGraphicFramePr>
        <p:xfrm>
          <a:off x="171200" y="405000"/>
          <a:ext cx="8720800" cy="6192000"/>
        </p:xfrm>
        <a:graphic>
          <a:graphicData uri="http://schemas.openxmlformats.org/drawingml/2006/table">
            <a:tbl>
              <a:tblPr/>
              <a:tblGrid>
                <a:gridCol w="462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885">
                  <a:extLst>
                    <a:ext uri="{9D8B030D-6E8A-4147-A177-3AD203B41FA5}">
                      <a16:colId xmlns:a16="http://schemas.microsoft.com/office/drawing/2014/main" val="1063951806"/>
                    </a:ext>
                  </a:extLst>
                </a:gridCol>
                <a:gridCol w="1295862">
                  <a:extLst>
                    <a:ext uri="{9D8B030D-6E8A-4147-A177-3AD203B41FA5}">
                      <a16:colId xmlns:a16="http://schemas.microsoft.com/office/drawing/2014/main" val="2309735032"/>
                    </a:ext>
                  </a:extLst>
                </a:gridCol>
              </a:tblGrid>
              <a:tr h="81309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Непрограммные расходы 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ECE1">
                        <a:alpha val="5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Проектные бюджетные назначения, рублей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ECE1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 год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ECE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 год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ECE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 год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ECE1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38992"/>
                  </a:ext>
                </a:extLst>
              </a:tr>
              <a:tr h="938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Функционирование представительного органа местного самоуправления Совета депутатов Светогорского городского поселения 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3 664 406,10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3 664 406,10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3 664 406,10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органов местного самоуправления администрации Светогорского городского поселения 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41 322 983,78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41 616 242,06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41 616 242,06</a:t>
                      </a:r>
                      <a:endParaRPr kumimoji="0" lang="ru-RU" sz="13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бюджету Выборгского муниципального района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8 963 104,32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8 493 105,32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8 493 105,32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4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Резервный фонд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3 000 000,00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3 000 000,00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3 000 000,00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4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Доплаты к пенсиям муниципальным служащим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7 447 506,00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7 786 029,00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7 786 029,00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94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Обслуживанию муниципального долга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2 000,00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67329761"/>
                  </a:ext>
                </a:extLst>
              </a:tr>
              <a:tr h="625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64 400 000,20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64 559 782,48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64 559 782,48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375567" y="298392"/>
            <a:ext cx="8392863" cy="431097"/>
          </a:xfrm>
        </p:spPr>
        <p:txBody>
          <a:bodyPr/>
          <a:lstStyle/>
          <a:p>
            <a:pPr algn="ctr" eaLnBrk="1" hangingPunct="1"/>
            <a:r>
              <a:rPr lang="ru-RU" altLang="ru-RU" sz="2200" b="1" dirty="0"/>
              <a:t>СТРУКТУРА </a:t>
            </a:r>
            <a:r>
              <a:rPr lang="ru-RU" altLang="ru-RU" sz="2200" b="1" dirty="0" smtClean="0"/>
              <a:t>РАСХОДОВ</a:t>
            </a:r>
            <a:br>
              <a:rPr lang="ru-RU" altLang="ru-RU" sz="2200" b="1" dirty="0" smtClean="0"/>
            </a:br>
            <a:r>
              <a:rPr lang="ru-RU" altLang="ru-RU" sz="2200" b="1" dirty="0" smtClean="0"/>
              <a:t>в разрезе муниципальных </a:t>
            </a:r>
            <a:r>
              <a:rPr lang="ru-RU" altLang="ru-RU" sz="2200" b="1" dirty="0"/>
              <a:t>программ</a:t>
            </a:r>
            <a:endParaRPr lang="ru-RU" altLang="ru-RU" sz="2200" b="1" dirty="0" smtClean="0"/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198433"/>
              </p:ext>
            </p:extLst>
          </p:nvPr>
        </p:nvGraphicFramePr>
        <p:xfrm>
          <a:off x="321565" y="909000"/>
          <a:ext cx="8611297" cy="5945196"/>
        </p:xfrm>
        <a:graphic>
          <a:graphicData uri="http://schemas.openxmlformats.org/drawingml/2006/table">
            <a:tbl>
              <a:tblPr firstRow="1" firstCol="1" bandRow="1"/>
              <a:tblGrid>
                <a:gridCol w="3670911">
                  <a:extLst>
                    <a:ext uri="{9D8B030D-6E8A-4147-A177-3AD203B41FA5}">
                      <a16:colId xmlns:a16="http://schemas.microsoft.com/office/drawing/2014/main" val="649013996"/>
                    </a:ext>
                  </a:extLst>
                </a:gridCol>
                <a:gridCol w="1032319">
                  <a:extLst>
                    <a:ext uri="{9D8B030D-6E8A-4147-A177-3AD203B41FA5}">
                      <a16:colId xmlns:a16="http://schemas.microsoft.com/office/drawing/2014/main" val="457280860"/>
                    </a:ext>
                  </a:extLst>
                </a:gridCol>
                <a:gridCol w="663634">
                  <a:extLst>
                    <a:ext uri="{9D8B030D-6E8A-4147-A177-3AD203B41FA5}">
                      <a16:colId xmlns:a16="http://schemas.microsoft.com/office/drawing/2014/main" val="4188422489"/>
                    </a:ext>
                  </a:extLst>
                </a:gridCol>
                <a:gridCol w="958582">
                  <a:extLst>
                    <a:ext uri="{9D8B030D-6E8A-4147-A177-3AD203B41FA5}">
                      <a16:colId xmlns:a16="http://schemas.microsoft.com/office/drawing/2014/main" val="1585491229"/>
                    </a:ext>
                  </a:extLst>
                </a:gridCol>
                <a:gridCol w="589897">
                  <a:extLst>
                    <a:ext uri="{9D8B030D-6E8A-4147-A177-3AD203B41FA5}">
                      <a16:colId xmlns:a16="http://schemas.microsoft.com/office/drawing/2014/main" val="80001139"/>
                    </a:ext>
                  </a:extLst>
                </a:gridCol>
                <a:gridCol w="1032319">
                  <a:extLst>
                    <a:ext uri="{9D8B030D-6E8A-4147-A177-3AD203B41FA5}">
                      <a16:colId xmlns:a16="http://schemas.microsoft.com/office/drawing/2014/main" val="4022284189"/>
                    </a:ext>
                  </a:extLst>
                </a:gridCol>
                <a:gridCol w="663635">
                  <a:extLst>
                    <a:ext uri="{9D8B030D-6E8A-4147-A177-3AD203B41FA5}">
                      <a16:colId xmlns:a16="http://schemas.microsoft.com/office/drawing/2014/main" val="2502420654"/>
                    </a:ext>
                  </a:extLst>
                </a:gridCol>
              </a:tblGrid>
              <a:tr h="1019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  <a:endParaRPr lang="ru-RU" sz="1200" b="1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</a:t>
                      </a:r>
                      <a:endParaRPr lang="ru-RU" sz="1200" b="1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</a:t>
                      </a:r>
                      <a:endParaRPr lang="ru-RU" sz="1200" b="1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289286"/>
                  </a:ext>
                </a:extLst>
              </a:tr>
              <a:tr h="221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вес, %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вес, %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вес, 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943974"/>
                  </a:ext>
                </a:extLst>
              </a:tr>
              <a:tr h="187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местного бюджета,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238 504 230,00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228 776 236,80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204 977 034,00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270204"/>
                  </a:ext>
                </a:extLst>
              </a:tr>
              <a:tr h="152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936335"/>
                  </a:ext>
                </a:extLst>
              </a:tr>
              <a:tr h="499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реализацию муниципальных программ Светогорского городского поселения, всего: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174 104 229,80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164 216 454,32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140 417 251,52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3351"/>
                  </a:ext>
                </a:extLst>
              </a:tr>
              <a:tr h="124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 направлениям: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189047"/>
                  </a:ext>
                </a:extLst>
              </a:tr>
              <a:tr h="687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"Основные направления осуществления управленческой деятельности и развития муниципальной службы в Светогорском городском поселении"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1 400 000,00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1 400 000,00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1 400 000,00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689721"/>
                  </a:ext>
                </a:extLst>
              </a:tr>
              <a:tr h="60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форм местного самоуправления и социальной активности населения на территории Светогорского городского поселения"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465 500,00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465 500,00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465 500,00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35757"/>
                  </a:ext>
                </a:extLst>
              </a:tr>
              <a:tr h="249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"Безопасность Светогорского городского поселения»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2 000 000,00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319550"/>
                  </a:ext>
                </a:extLst>
              </a:tr>
              <a:tr h="374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малого, среднего предпринимательства и потребительского рынка"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111454"/>
                  </a:ext>
                </a:extLst>
              </a:tr>
              <a:tr h="562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"Формирование городской среды и обеспечение качественным жильем граждан на территории Светогорского городского поселения"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104 188 730,00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84 849 451,43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70 617 067,52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23462"/>
                  </a:ext>
                </a:extLst>
              </a:tr>
              <a:tr h="643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культуры, физической культуры и массового спорта, молодежной политики Светогорского городского поселения"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61 999 999,80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71 451 502,89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61 884 684,00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752467"/>
                  </a:ext>
                </a:extLst>
              </a:tr>
              <a:tr h="437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"Управление и распоряжение муниципальным имуществом Светогорского городского поселения"</a:t>
                      </a: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4 000 000,00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4 000 000,00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08045"/>
                  </a:ext>
                </a:extLst>
              </a:tr>
              <a:tr h="357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непрограммную деятельность, всего: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64 400 000,20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64 559 782,48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64 559 782,48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85" marR="30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979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4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5" name="Rectangle 48"/>
          <p:cNvSpPr>
            <a:spLocks noGrp="1" noChangeArrowheads="1"/>
          </p:cNvSpPr>
          <p:nvPr>
            <p:ph type="title"/>
          </p:nvPr>
        </p:nvSpPr>
        <p:spPr>
          <a:xfrm>
            <a:off x="756000" y="328983"/>
            <a:ext cx="8136000" cy="1012017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«Основные направления осуществления управленческой деятельности и развития муниципальной службы 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smtClean="0">
                <a:solidFill>
                  <a:srgbClr val="000000"/>
                </a:solidFill>
              </a:rPr>
              <a:t>в </a:t>
            </a:r>
            <a:r>
              <a:rPr lang="ru-RU" altLang="ru-RU" sz="1600" b="1" i="1" dirty="0" err="1" smtClean="0">
                <a:solidFill>
                  <a:srgbClr val="000000"/>
                </a:solidFill>
              </a:rPr>
              <a:t>Светогорскоом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городском поселении»</a:t>
            </a:r>
          </a:p>
        </p:txBody>
      </p:sp>
      <p:sp>
        <p:nvSpPr>
          <p:cNvPr id="12" name="Прямоугольник 44"/>
          <p:cNvSpPr>
            <a:spLocks noChangeArrowheads="1"/>
          </p:cNvSpPr>
          <p:nvPr/>
        </p:nvSpPr>
        <p:spPr bwMode="auto">
          <a:xfrm>
            <a:off x="2413030" y="1600798"/>
            <a:ext cx="6120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профессиональных компетенций муниципальных служащих (обучение, обеспечение муниципальных служащих справочной, нормативной, аналитической, методической, правовой информацией,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здоровья муниципальных служащих)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 2026г.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- 2028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сумме 1 023 230,00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44"/>
          <p:cNvSpPr>
            <a:spLocks noChangeArrowheads="1"/>
          </p:cNvSpPr>
          <p:nvPr/>
        </p:nvSpPr>
        <p:spPr bwMode="auto">
          <a:xfrm>
            <a:off x="2413031" y="3396339"/>
            <a:ext cx="6119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>
                <a:solidFill>
                  <a:srgbClr val="000000"/>
                </a:solidFill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обслуживание сайта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 2026 г.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2028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сумме 70 000,00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рублей) </a:t>
            </a:r>
            <a:endParaRPr lang="ru-RU" altLang="ru-RU" sz="16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44"/>
          <p:cNvSpPr>
            <a:spLocks noChangeArrowheads="1"/>
          </p:cNvSpPr>
          <p:nvPr/>
        </p:nvSpPr>
        <p:spPr bwMode="auto">
          <a:xfrm>
            <a:off x="2413030" y="4115343"/>
            <a:ext cx="6120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>
                <a:solidFill>
                  <a:srgbClr val="000000"/>
                </a:solidFill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 муниципальной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и создание оптимальных условий для результативной и высокоэффективной служебной деятельности персонала (закупка компьютерного оборудования и комплектующих, расходных материалов, содержание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en-US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</a:t>
            </a:r>
            <a:r>
              <a:rPr lang="en-US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сайта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г. - 2028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умме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306 770,00 рублей).</a:t>
            </a:r>
          </a:p>
          <a:p>
            <a:pPr eaLnBrk="1" hangingPunct="1">
              <a:buFont typeface="Wingdings" pitchFamily="2" charset="2"/>
              <a:buChar char="§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0000" y="2104614"/>
            <a:ext cx="1987183" cy="2918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г.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г.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1 400 000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,00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6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9" name="Rectangle 48"/>
          <p:cNvSpPr>
            <a:spLocks noGrp="1" noChangeArrowheads="1"/>
          </p:cNvSpPr>
          <p:nvPr>
            <p:ph type="title"/>
          </p:nvPr>
        </p:nvSpPr>
        <p:spPr>
          <a:xfrm>
            <a:off x="972000" y="333000"/>
            <a:ext cx="7789413" cy="1080000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«Развитие форм местного самоуправления и социальной активности населения на территории 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err="1" smtClean="0">
                <a:solidFill>
                  <a:srgbClr val="000000"/>
                </a:solidFill>
              </a:rPr>
              <a:t>Светогорского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городского поселения»</a:t>
            </a:r>
          </a:p>
        </p:txBody>
      </p:sp>
      <p:sp>
        <p:nvSpPr>
          <p:cNvPr id="9" name="Прямоугольник 44"/>
          <p:cNvSpPr>
            <a:spLocks noChangeArrowheads="1"/>
          </p:cNvSpPr>
          <p:nvPr/>
        </p:nvSpPr>
        <p:spPr bwMode="auto">
          <a:xfrm>
            <a:off x="2628000" y="1719727"/>
            <a:ext cx="602565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en-US" altLang="ru-RU" sz="1400" i="1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баннеров, открыток и цветов в целях популяризации местного самоуправления, государственных символов, стимулирования социальной активности, достижений граждан, коллективов учреждений, организаций, общественных организаций и объединений, добившихся значительных успехов в трудовой деятельности и общественной работе, внесших значительный вклад в развитие местного самоуправления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(2026 г. –</a:t>
            </a:r>
            <a:r>
              <a:rPr lang="en-US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213 834,</a:t>
            </a:r>
            <a:r>
              <a:rPr lang="en-US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рублей; 2027г. – 2028 г. в сумме 465 500,00 рублей)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4000" y="1674364"/>
            <a:ext cx="1846918" cy="23990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00,00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44"/>
          <p:cNvSpPr>
            <a:spLocks noChangeArrowheads="1"/>
          </p:cNvSpPr>
          <p:nvPr/>
        </p:nvSpPr>
        <p:spPr bwMode="auto">
          <a:xfrm>
            <a:off x="526453" y="4581000"/>
            <a:ext cx="813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мероприятия по инициативному проекту ТОС «Школьная»: на ремонт участка автомобильной дороги местного значения по адресу: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гп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Лесогорский, ул.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Школьная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</a:t>
            </a:r>
            <a:r>
              <a:rPr lang="en-US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251 666,00 рублей</a:t>
            </a:r>
            <a:r>
              <a:rPr lang="ru-RU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71" name="Rectangle 48"/>
          <p:cNvSpPr>
            <a:spLocks noGrp="1" noChangeArrowheads="1"/>
          </p:cNvSpPr>
          <p:nvPr>
            <p:ph type="title"/>
          </p:nvPr>
        </p:nvSpPr>
        <p:spPr>
          <a:xfrm>
            <a:off x="396000" y="323060"/>
            <a:ext cx="8424000" cy="634139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«Безопасность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err="1" smtClean="0">
                <a:solidFill>
                  <a:srgbClr val="000000"/>
                </a:solidFill>
              </a:rPr>
              <a:t>Светогорского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городского поселения»</a:t>
            </a:r>
          </a:p>
        </p:txBody>
      </p:sp>
      <p:sp>
        <p:nvSpPr>
          <p:cNvPr id="15372" name="Прямоугольник 44"/>
          <p:cNvSpPr>
            <a:spLocks noChangeArrowheads="1"/>
          </p:cNvSpPr>
          <p:nvPr/>
        </p:nvSpPr>
        <p:spPr bwMode="auto">
          <a:xfrm>
            <a:off x="2169206" y="1059235"/>
            <a:ext cx="619200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безопасности на водных объектах - создание специализированного мобильного подразделения водных спасателей для патрулирования в необорудованных местах массового отдыха населения,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2026 г.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– 2028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 сумме 220 000,00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рублей)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подготовку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населения и организаций к действиям в чрезвычайной ситуации в мирное и военное время - обеспечение готовности к оперативному реагированию на чрезвычайные ситуации и проведению работ по их ликвидации,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2026 г.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– 2028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 сумме 690 000,00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рублей)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i="1" dirty="0" smtClean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i="1" dirty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i="1" dirty="0" smtClean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i="1" dirty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i="1" dirty="0" smtClean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i="1" dirty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i="1" dirty="0" smtClean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i="1" dirty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i="1" dirty="0" smtClean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i="1" dirty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i="1" dirty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i="1" dirty="0" smtClean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i="1" dirty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i="1" dirty="0" smtClean="0">
              <a:solidFill>
                <a:srgbClr val="000000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i="1" dirty="0">
              <a:solidFill>
                <a:srgbClr val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0329" y="1889400"/>
            <a:ext cx="1776611" cy="295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г.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2 000 </a:t>
            </a:r>
            <a:r>
              <a:rPr lang="en-US" sz="1600" b="1" dirty="0" smtClean="0">
                <a:solidFill>
                  <a:schemeClr val="tx1"/>
                </a:solidFill>
              </a:rPr>
              <a:t>000,00 </a:t>
            </a:r>
            <a:r>
              <a:rPr lang="ru-RU" alt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18" name="Прямоугольник 42"/>
          <p:cNvSpPr>
            <a:spLocks noChangeArrowheads="1"/>
          </p:cNvSpPr>
          <p:nvPr/>
        </p:nvSpPr>
        <p:spPr bwMode="auto">
          <a:xfrm>
            <a:off x="2156506" y="3365400"/>
            <a:ext cx="637593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обслуживание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проверку на водоотдачу гидрантов наружного и кранов внутреннего противопожарного водоснабжения, ремонт, замену и установку гидрантов наружного противопожарного водоснабжения, ремонт пожарных водоемов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2026 – 2028 года 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сумме 85 000,00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рублей)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обустройство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источников наружного противопожарного водоснабжения в населенных пунктах и подъездов к ним, проверку проектно-сметной документации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(на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2026 – 2028 года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сумме 635 000,00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рублей)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обслуживание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аппаратно-программного комплекса автоматизированной информационной системы (АПК АИС) "Безопасный город"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(на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2026 – 2028 года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 сумме 370 000,00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рублей) </a:t>
            </a:r>
            <a:endParaRPr lang="ru-RU" altLang="ru-RU" sz="16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5" name="Rectangle 48"/>
          <p:cNvSpPr>
            <a:spLocks noGrp="1" noChangeArrowheads="1"/>
          </p:cNvSpPr>
          <p:nvPr>
            <p:ph type="title"/>
          </p:nvPr>
        </p:nvSpPr>
        <p:spPr>
          <a:xfrm>
            <a:off x="828000" y="603158"/>
            <a:ext cx="7526909" cy="714375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«Развитие </a:t>
            </a:r>
            <a:r>
              <a:rPr lang="ru-RU" altLang="ru-RU" sz="1800" b="1" i="1" dirty="0">
                <a:solidFill>
                  <a:srgbClr val="000000"/>
                </a:solidFill>
              </a:rPr>
              <a:t>малого, среднего предпринимательства и потребительского рынка</a:t>
            </a:r>
            <a:r>
              <a:rPr lang="ru-RU" altLang="ru-RU" sz="1800" b="1" i="1" dirty="0" smtClean="0">
                <a:solidFill>
                  <a:srgbClr val="000000"/>
                </a:solidFill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2114" y="3861000"/>
            <a:ext cx="599478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росту конкурентоспособности и продвижению продукции субъектов малого и среднего предпринимательства на рынки товаров 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2026 – 2028 г. в сумме 20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000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рублей)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32114" y="1701000"/>
            <a:ext cx="604049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консультационной, образовательной, организационно-методической и информационной поддержки начинающих предпринимателей и субъектов малого и среднего предпринимательства, а также физических лиц, желающих открыть свое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202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– 2028 г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30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000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рублей)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4000" y="2205001"/>
            <a:ext cx="2088000" cy="2084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6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r>
              <a:rPr lang="ru-RU" sz="1600" b="1" dirty="0" smtClean="0">
                <a:solidFill>
                  <a:srgbClr val="7030A0"/>
                </a:solidFill>
              </a:rPr>
              <a:t>2028г</a:t>
            </a:r>
            <a:r>
              <a:rPr lang="ru-RU" sz="1600" b="1" dirty="0">
                <a:solidFill>
                  <a:srgbClr val="7030A0"/>
                </a:solidFill>
              </a:rPr>
              <a:t>.</a:t>
            </a:r>
            <a:r>
              <a:rPr lang="en-US" sz="1600" b="1" dirty="0" smtClean="0">
                <a:solidFill>
                  <a:schemeClr val="tx1"/>
                </a:solidFill>
              </a:rPr>
              <a:t>  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50</a:t>
            </a:r>
            <a:r>
              <a:rPr lang="en-US" sz="1600" b="1" i="1" dirty="0" smtClean="0"/>
              <a:t> 000,00</a:t>
            </a:r>
            <a:r>
              <a:rPr lang="ru-RU" sz="1600" b="1" i="1" dirty="0" smtClean="0"/>
              <a:t> рублей</a:t>
            </a:r>
            <a:endParaRPr lang="ru-RU" sz="16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9" name="Rectangle 48"/>
          <p:cNvSpPr>
            <a:spLocks noGrp="1" noChangeArrowheads="1"/>
          </p:cNvSpPr>
          <p:nvPr>
            <p:ph type="title"/>
          </p:nvPr>
        </p:nvSpPr>
        <p:spPr>
          <a:xfrm>
            <a:off x="756000" y="230974"/>
            <a:ext cx="8064000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</a:t>
            </a:r>
            <a:r>
              <a:rPr lang="ru-RU" sz="1800" b="1" i="1" dirty="0" err="1" smtClean="0"/>
              <a:t>Светогорского</a:t>
            </a:r>
            <a:r>
              <a:rPr lang="ru-RU" sz="1800" b="1" i="1" dirty="0" smtClean="0"/>
              <a:t> городского поселения»</a:t>
            </a:r>
            <a:endParaRPr lang="ru-RU" sz="1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1678" y="4645083"/>
            <a:ext cx="1972155" cy="108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2028 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 smtClean="0"/>
              <a:t>70 617 067,52 рублей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2000" y="1580364"/>
            <a:ext cx="2027145" cy="11715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2026 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 smtClean="0"/>
              <a:t>104 188 730,00 рублей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6990" y="3134158"/>
            <a:ext cx="1972155" cy="1115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2027 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 smtClean="0"/>
              <a:t>84 849 451,43 рублей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8522" y="1442328"/>
            <a:ext cx="6311477" cy="4879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софинансирование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мероприятий по благоустройству общественной территории г. Светогорск «Городской парк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2 576 716,39 рублей)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софинансирование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мероприятий по благоустройству дворовой территории г. Светогорск, ул.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Гарькавого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д.14, ул. Победы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29А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в сумме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7 633 686,86 рублей)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разработку проектной и рабочей документации для строительства отдельно стоящей блок-модульной газовой водогрейной котельной,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технологическое присоединение газоиспользующего оборудования и объектов капитального строительства к сети газораспределения БМК, услуги по подготовке централизованной системы холодного водоснабжения к подключению (технологическому присоединению) к объекту и подключению к централизованной системе холодного водоснабжения по адресу: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гп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Лесогорский, ул. Садовая, земельный участок, 14А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</a:t>
            </a:r>
            <a:r>
              <a:rPr lang="en-US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в сумме 17 263 964,31 рублей)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3" name="Rectangle 48"/>
          <p:cNvSpPr>
            <a:spLocks noGrp="1" noChangeArrowheads="1"/>
          </p:cNvSpPr>
          <p:nvPr>
            <p:ph type="title"/>
          </p:nvPr>
        </p:nvSpPr>
        <p:spPr>
          <a:xfrm>
            <a:off x="612000" y="86649"/>
            <a:ext cx="8352000" cy="1038350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</a:t>
            </a:r>
            <a:r>
              <a:rPr lang="ru-RU" sz="1800" b="1" i="1" dirty="0" err="1" smtClean="0"/>
              <a:t>Светогорского</a:t>
            </a:r>
            <a:r>
              <a:rPr lang="ru-RU" sz="1800" b="1" i="1" dirty="0" smtClean="0"/>
              <a:t> городского поселения»</a:t>
            </a:r>
            <a:endParaRPr lang="ru-RU" altLang="ru-RU" sz="1800" b="1" i="1" dirty="0" smtClean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4363" y="1111066"/>
            <a:ext cx="6227520" cy="529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софинансирование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мероприятий по ремонту автомобильной дороги общего пользования местного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значения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(2027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 сумме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566 144,44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на уличное освещение,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эксплуатационно-техническое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обслуживание объектов наружного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освещения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2026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сумме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15 221 339,67 рублей, 2027г. – 2028 г. в сумме 17 000 000,00 рублей)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улично-дорожной сети, механизированную уборку, содержание проезжей части, содержание тротуаров, поверхностную обработку дорог, тротуаров с применением АГМ, вывоз снега с территории, нанесение дорожной разметки,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приобретение, установку технических средств, содержание, ручную уборку территории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г. в сумме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25 362 916,32 рублей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2027г. в сумме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23 303 306,99 рублей,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2028г. в сумме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10 317 067,52 рублей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организацию транспортного обслуживания населения (на 2026 г. – 2028 г. в сумме 12 000 000,00 рублей) </a:t>
            </a:r>
            <a:endParaRPr lang="ru-RU" sz="16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6000" y="1557000"/>
            <a:ext cx="2027145" cy="115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7030A0"/>
                </a:solidFill>
              </a:rPr>
              <a:t>2026 </a:t>
            </a:r>
            <a:r>
              <a:rPr lang="ru-RU" sz="1600" b="1" dirty="0">
                <a:solidFill>
                  <a:srgbClr val="7030A0"/>
                </a:solidFill>
              </a:rPr>
              <a:t>г</a:t>
            </a:r>
            <a:r>
              <a:rPr lang="ru-RU" sz="1600" b="1" dirty="0" smtClean="0">
                <a:solidFill>
                  <a:srgbClr val="7030A0"/>
                </a:solidFill>
              </a:rPr>
              <a:t>.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rgbClr val="000000"/>
                </a:solidFill>
              </a:rPr>
              <a:t>104 188 730,00 рублей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6150" y="3188587"/>
            <a:ext cx="2086843" cy="10799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2027 </a:t>
            </a:r>
            <a:r>
              <a:rPr lang="ru-RU" sz="1600" b="1" dirty="0">
                <a:solidFill>
                  <a:srgbClr val="7030A0"/>
                </a:solidFill>
              </a:rPr>
              <a:t>г</a:t>
            </a:r>
            <a:r>
              <a:rPr lang="ru-RU" sz="1600" b="1" dirty="0" smtClean="0">
                <a:solidFill>
                  <a:srgbClr val="7030A0"/>
                </a:solidFill>
              </a:rPr>
              <a:t>.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rgbClr val="000000"/>
                </a:solidFill>
              </a:rPr>
              <a:t>84 849 451,43 рублей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6000" y="4729950"/>
            <a:ext cx="2088000" cy="115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7030A0"/>
                </a:solidFill>
              </a:rPr>
              <a:t>2028 </a:t>
            </a:r>
            <a:r>
              <a:rPr lang="ru-RU" sz="1600" b="1" dirty="0">
                <a:solidFill>
                  <a:srgbClr val="7030A0"/>
                </a:solidFill>
              </a:rPr>
              <a:t>г</a:t>
            </a:r>
            <a:r>
              <a:rPr lang="ru-RU" sz="1600" b="1" dirty="0" smtClean="0">
                <a:solidFill>
                  <a:srgbClr val="7030A0"/>
                </a:solidFill>
              </a:rPr>
              <a:t>.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rgbClr val="000000"/>
                </a:solidFill>
              </a:rPr>
              <a:t>70 617 067,52 рублей</a:t>
            </a:r>
            <a:endParaRPr lang="ru-RU" sz="1600" dirty="0">
              <a:solidFill>
                <a:srgbClr val="000000"/>
              </a:solidFill>
            </a:endParaRPr>
          </a:p>
          <a:p>
            <a:pPr algn="ctr"/>
            <a:endParaRPr lang="ru-RU" sz="16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29596" y="1209480"/>
            <a:ext cx="6096243" cy="276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ямочный ремонт автомобильных дорог по адресам: г. Светогорск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ул. Заводская, ул. Лесная, ул. Спортивная, ул. Красноармейская, ул. Кирова, ул. Барочная,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гп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Лесогорский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ул. Ленинградская, ул. Труда, ул. Садовая, д.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Лосево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ул. Новая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2026 г.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– 2028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 сумме 3 000 000,00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рублей)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организацию озеленения территорий поселения (поставка деревьев, кустов, цветочной рассады, высадка цветов, уход за клумбами, вазонами, покос травы)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2026 г.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– 2028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 сумме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500 000,00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рублей)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angle 48"/>
          <p:cNvSpPr>
            <a:spLocks noGrp="1" noChangeArrowheads="1"/>
          </p:cNvSpPr>
          <p:nvPr>
            <p:ph type="title"/>
          </p:nvPr>
        </p:nvSpPr>
        <p:spPr>
          <a:xfrm>
            <a:off x="434106" y="157549"/>
            <a:ext cx="8415013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 smtClean="0"/>
              <a:t>«Формирование городской среды и обеспечение качественным жильём граждан </a:t>
            </a:r>
            <a:br>
              <a:rPr lang="ru-RU" sz="1800" b="1" i="1" dirty="0" smtClean="0"/>
            </a:br>
            <a:r>
              <a:rPr lang="ru-RU" sz="1800" b="1" i="1" dirty="0" smtClean="0"/>
              <a:t>на территории Светогорского городского поселения»</a:t>
            </a:r>
            <a:endParaRPr lang="ru-RU" sz="1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8042" y="1256645"/>
            <a:ext cx="2016145" cy="10107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7030A0"/>
                </a:solidFill>
              </a:rPr>
              <a:t>2026 г.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br>
              <a:rPr lang="ru-RU" sz="1600" b="1" dirty="0">
                <a:solidFill>
                  <a:srgbClr val="000000"/>
                </a:solidFill>
              </a:rPr>
            </a:br>
            <a:r>
              <a:rPr lang="ru-RU" sz="1600" b="1" dirty="0">
                <a:solidFill>
                  <a:srgbClr val="000000"/>
                </a:solidFill>
              </a:rPr>
              <a:t>104 188 730,00 рублей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7043" y="2436431"/>
            <a:ext cx="2027145" cy="10757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7030A0"/>
                </a:solidFill>
              </a:rPr>
              <a:t>2027 г.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br>
              <a:rPr lang="ru-RU" sz="1600" b="1" dirty="0">
                <a:solidFill>
                  <a:srgbClr val="000000"/>
                </a:solidFill>
              </a:rPr>
            </a:br>
            <a:r>
              <a:rPr lang="ru-RU" sz="1600" b="1" dirty="0">
                <a:solidFill>
                  <a:srgbClr val="000000"/>
                </a:solidFill>
              </a:rPr>
              <a:t>84 849 451,43 рублей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7043" y="3681180"/>
            <a:ext cx="2057573" cy="10999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7030A0"/>
                </a:solidFill>
              </a:rPr>
              <a:t>2028 г.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br>
              <a:rPr lang="ru-RU" sz="1600" b="1" dirty="0">
                <a:solidFill>
                  <a:srgbClr val="000000"/>
                </a:solidFill>
              </a:rPr>
            </a:br>
            <a:r>
              <a:rPr lang="ru-RU" sz="1600" b="1" dirty="0">
                <a:solidFill>
                  <a:srgbClr val="000000"/>
                </a:solidFill>
              </a:rPr>
              <a:t>70 617 067,52 рублей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4446" y="5038428"/>
            <a:ext cx="87411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  <a:tab pos="594106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организацию и содержание территорий поселения (поставка, монтаж и демонтаж праздничной атрибутики,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мероприятие по борьбе с борщевиком,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подготовка к пуску фонтана в городском парке,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проектов, транспортировка и утилизация мусора в период проведения весенней санитарной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уборки, содержание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контейнерных площадок, ликвидация несанкционированных свалок)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2026 г. в сумме 4 539 656,00 рублей, 2027г.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сумме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380 000,00 рублей, 2028г. в сумме 5 500 000,00 рублей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1338" y="4014350"/>
            <a:ext cx="611450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  <a:tab pos="594106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организацию и содержание мест захоронения (на 2026 г. – 2028 г. в сумме 700 000,00 рублей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000" y="212843"/>
            <a:ext cx="7801744" cy="1436277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Светогорское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поселение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Выборгского муниципального района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Ленинградской области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22" y="1813534"/>
            <a:ext cx="4263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Площадь территории </a:t>
            </a:r>
            <a:r>
              <a:rPr lang="ru-RU" i="1" dirty="0" smtClean="0"/>
              <a:t> -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42 528,67 </a:t>
            </a:r>
            <a:r>
              <a:rPr lang="ru-RU" i="1" dirty="0" smtClean="0"/>
              <a:t>га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257" y="4659404"/>
            <a:ext cx="3560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Население –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smtClean="0">
                <a:latin typeface="+mj-lt"/>
                <a:cs typeface="Times New Roman" panose="02020603050405020304" pitchFamily="18" charset="0"/>
              </a:rPr>
              <a:t>17 174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smtClean="0"/>
              <a:t>человека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5359" y="5229000"/>
            <a:ext cx="3713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Численность занятых в </a:t>
            </a:r>
            <a:r>
              <a:rPr lang="ru-RU" i="1" dirty="0" smtClean="0"/>
              <a:t>экономике – 9 </a:t>
            </a:r>
            <a:r>
              <a:rPr lang="ru-RU" i="1" dirty="0" smtClean="0"/>
              <a:t>600 человек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9534" y="2342713"/>
            <a:ext cx="3727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На </a:t>
            </a:r>
            <a:r>
              <a:rPr lang="ru-RU" i="1" dirty="0"/>
              <a:t>территории поселения находится </a:t>
            </a:r>
            <a:r>
              <a:rPr lang="ru-RU" dirty="0"/>
              <a:t> 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город Светогорск</a:t>
            </a:r>
          </a:p>
          <a:p>
            <a:pPr marL="285750" indent="-285750">
              <a:buFontTx/>
              <a:buChar char="-"/>
            </a:pPr>
            <a:r>
              <a:rPr lang="ru-RU" i="1" dirty="0"/>
              <a:t>г</a:t>
            </a:r>
            <a:r>
              <a:rPr lang="ru-RU" i="1" dirty="0" smtClean="0"/>
              <a:t>ородской  поселок  Лесогорский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деревня </a:t>
            </a:r>
            <a:r>
              <a:rPr lang="ru-RU" i="1" dirty="0" err="1" smtClean="0"/>
              <a:t>Лосево</a:t>
            </a:r>
            <a:endParaRPr lang="ru-RU" i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поселок </a:t>
            </a:r>
            <a:r>
              <a:rPr lang="ru-RU" i="1" dirty="0" err="1" smtClean="0"/>
              <a:t>Правдино</a:t>
            </a:r>
            <a:endParaRPr lang="ru-RU" i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50" y="1649120"/>
            <a:ext cx="4933285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98447" y="1209480"/>
            <a:ext cx="6830331" cy="361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ликвидацию аварийного жилищного фонда, в том числе разработку проектов на снос аварийного жилья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по адресу: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гп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Лесогорский ул. Горная д.12, ул. Октябрьская д.14, ул. Сентябрьская д.2, услуги по начислению платы за наем муниципального жилого фонда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2026г.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сумме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768761,45 рублей, на 2027 г.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2028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сумме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1 700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000,00 рублей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содержание, обслуживание общего имущества МКД, обследование технического состояния МКД, муниципального жилищного фонда по адресу: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гп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Лесогорский ул. Лесная д.4, ул. Садовая д.6, ул. Генераторная д. 29, г. Светогорск ул.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Коробицына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 27 (составление, проверка сметной документации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2026г. в сумме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1 800 000,00 рублей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на 2027 г. – 2028 г. в сумме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3 300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000,00 рублей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8"/>
          <p:cNvSpPr>
            <a:spLocks noGrp="1" noChangeArrowheads="1"/>
          </p:cNvSpPr>
          <p:nvPr>
            <p:ph type="title"/>
          </p:nvPr>
        </p:nvSpPr>
        <p:spPr>
          <a:xfrm>
            <a:off x="108000" y="157549"/>
            <a:ext cx="8928000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</a:t>
            </a:r>
            <a:r>
              <a:rPr lang="ru-RU" sz="1800" b="1" i="1" dirty="0" smtClean="0"/>
              <a:t>Светогорского городского поселения»</a:t>
            </a:r>
            <a:endParaRPr lang="ru-RU" sz="1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4446" y="1209480"/>
            <a:ext cx="1797555" cy="11201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7030A0"/>
                </a:solidFill>
              </a:rPr>
              <a:t>2026 г.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br>
              <a:rPr lang="ru-RU" sz="1600" b="1" dirty="0">
                <a:solidFill>
                  <a:srgbClr val="000000"/>
                </a:solidFill>
              </a:rPr>
            </a:br>
            <a:r>
              <a:rPr lang="ru-RU" sz="1600" b="1" dirty="0">
                <a:solidFill>
                  <a:srgbClr val="000000"/>
                </a:solidFill>
              </a:rPr>
              <a:t>104 188 730,00 рублей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4447" y="2485001"/>
            <a:ext cx="1797554" cy="108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7030A0"/>
                </a:solidFill>
              </a:rPr>
              <a:t>2027 г.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br>
              <a:rPr lang="ru-RU" sz="1600" b="1" dirty="0">
                <a:solidFill>
                  <a:srgbClr val="000000"/>
                </a:solidFill>
              </a:rPr>
            </a:br>
            <a:r>
              <a:rPr lang="ru-RU" sz="1600" b="1" dirty="0">
                <a:solidFill>
                  <a:srgbClr val="000000"/>
                </a:solidFill>
              </a:rPr>
              <a:t>84 849 451,43 рублей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1937" y="3739905"/>
            <a:ext cx="1790064" cy="1088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7030A0"/>
                </a:solidFill>
              </a:rPr>
              <a:t>2028 г.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br>
              <a:rPr lang="ru-RU" sz="1600" b="1" dirty="0">
                <a:solidFill>
                  <a:srgbClr val="000000"/>
                </a:solidFill>
              </a:rPr>
            </a:br>
            <a:r>
              <a:rPr lang="ru-RU" sz="1600" b="1" dirty="0">
                <a:solidFill>
                  <a:srgbClr val="000000"/>
                </a:solidFill>
              </a:rPr>
              <a:t>70 617 067,52 рублей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8000" y="4921059"/>
            <a:ext cx="8928000" cy="18261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72000" lvl="0" indent="-72000" algn="just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взносы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капитальный ремонт за муниципальные жилые помещения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2026г. в сумме 5 021 689,00 рублей, на 2027 г. – 2028 г. в сумме 10 100 000,00 рублей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72000" lvl="0" indent="-72000" algn="just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объектов, сетей ливневой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канализации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2026г.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1 000 000,00 рублей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на 2027 г. – 2028 г. в сумме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1 500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000,00 рублей)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2000" lvl="0" indent="-72000" algn="just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мероприятия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по разработке программы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энергоэффективности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2026г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– 2028г.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сумме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800 000,00 рублей)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8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0000" y="405000"/>
            <a:ext cx="82080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</a:t>
            </a:r>
            <a:r>
              <a:rPr lang="ru-RU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Светогорского городского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поселения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4000" y="4653000"/>
            <a:ext cx="2304000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2028г.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/>
              <a:t>61 884 684,00 рублей 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999" y="1621760"/>
            <a:ext cx="2304001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2026г. 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/>
              <a:t>61 999 999,80 рублей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4000" y="3141000"/>
            <a:ext cx="2304000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2027г.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/>
              <a:t>71 451 502,89 рублей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2000" y="1629000"/>
            <a:ext cx="532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субсидии на выполнение муниципального задания МБУ «КСК г. Светогорска» по организации мероприятий в сфере молодежной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политики (2026г.-2028г.-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943 255,00 рублей)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0800" y="2800986"/>
            <a:ext cx="593030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временных рабочих мест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трудоустройства несовершеннолетних: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2026г.-2028г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300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000,00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рублей)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68000" y="3693250"/>
            <a:ext cx="5832000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предоставление субсидии на иные цели МБУ «КСК г. Светогорска» на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софинансирование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мероприятия по поддержке развития общественной инфраструктуры муниципального значения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(2026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год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15 789,48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рублей)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мероприятия в сфере молодежной политики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(2026г.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- 2028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г.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 сумме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50 000,00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рублей)</a:t>
            </a:r>
            <a:endParaRPr lang="ru-RU" sz="15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4000" y="261000"/>
            <a:ext cx="7344000" cy="1027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МО «Светогорское городское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2060" y="4653000"/>
            <a:ext cx="67078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в сфере культуры: (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2026г. -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2028г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900 000,00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предоставление субсидии на выполнение муниципального задания МБУ «КСК г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Светогорска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» на организации деятельности печатного издания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(2026г.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- 2028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г.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 238 953,00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рублей)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21300" y="1464453"/>
            <a:ext cx="674765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субсидии МБУ «КСК  г. </a:t>
            </a:r>
            <a:r>
              <a:rPr lang="ru-RU" alt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Светогорска» на </a:t>
            </a:r>
            <a:r>
              <a:rPr lang="ru-RU" alt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деятельности клубных </a:t>
            </a:r>
            <a:r>
              <a:rPr lang="ru-RU" alt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 и </a:t>
            </a:r>
            <a:r>
              <a:rPr lang="ru-RU" alt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 самодеятельного народного творчества, библиотечное, библиографическое и информационное обслуживание пользователей библиотек  и на содержание (эксплуатацию) имущества, </a:t>
            </a:r>
            <a:r>
              <a:rPr lang="ru-RU" alt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находящегося в </a:t>
            </a:r>
            <a:r>
              <a:rPr lang="ru-RU" alt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(</a:t>
            </a:r>
            <a:r>
              <a:rPr lang="ru-RU" alt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муниципальной) собственности (2026г.</a:t>
            </a:r>
            <a:r>
              <a:rPr lang="en-US" alt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alt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8г</a:t>
            </a:r>
            <a:r>
              <a:rPr lang="ru-RU" alt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32 590 962,00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alt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6343" y="1464453"/>
            <a:ext cx="1833657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7030A0"/>
                </a:solidFill>
              </a:rPr>
              <a:t>2026г. </a:t>
            </a:r>
            <a:r>
              <a:rPr lang="ru-RU" sz="1600" b="1" dirty="0">
                <a:solidFill>
                  <a:srgbClr val="000000"/>
                </a:solidFill>
              </a:rPr>
              <a:t/>
            </a:r>
            <a:br>
              <a:rPr lang="ru-RU" sz="1600" b="1" dirty="0">
                <a:solidFill>
                  <a:srgbClr val="000000"/>
                </a:solidFill>
              </a:rPr>
            </a:br>
            <a:r>
              <a:rPr lang="ru-RU" sz="1600" b="1" dirty="0">
                <a:solidFill>
                  <a:srgbClr val="000000"/>
                </a:solidFill>
              </a:rPr>
              <a:t>61 999 999,80 рублей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262" y="2880304"/>
            <a:ext cx="1811817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7030A0"/>
                </a:solidFill>
              </a:rPr>
              <a:t>2027г.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br>
              <a:rPr lang="ru-RU" sz="1600" b="1" dirty="0">
                <a:solidFill>
                  <a:srgbClr val="000000"/>
                </a:solidFill>
              </a:rPr>
            </a:br>
            <a:r>
              <a:rPr lang="ru-RU" sz="1600" b="1" dirty="0">
                <a:solidFill>
                  <a:srgbClr val="000000"/>
                </a:solidFill>
              </a:rPr>
              <a:t>71 451 502,89 рублей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1522" y="4296155"/>
            <a:ext cx="1830377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7030A0"/>
                </a:solidFill>
              </a:rPr>
              <a:t>2028г.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br>
              <a:rPr lang="ru-RU" sz="1600" b="1" dirty="0">
                <a:solidFill>
                  <a:srgbClr val="000000"/>
                </a:solidFill>
              </a:rPr>
            </a:br>
            <a:r>
              <a:rPr lang="ru-RU" sz="1600" b="1" dirty="0">
                <a:solidFill>
                  <a:srgbClr val="000000"/>
                </a:solidFill>
              </a:rPr>
              <a:t>61 884 684,00 рублей 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43139" y="3083483"/>
            <a:ext cx="6725819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субсидии на выполнение муниципального задания на софинансирование мероприятий по сохранению целевых показателей повышения оплаты труда работников муниципальных учреждений культуры в соответствии с Указом Президента Российской Федерации от 7 мая 2012 года № 597 "О мероприятиях по реализации государственной социальной политики"(</a:t>
            </a:r>
            <a:r>
              <a:rPr lang="ru-RU" alt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2026г. </a:t>
            </a:r>
            <a:r>
              <a:rPr lang="en-US" alt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alt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8г</a:t>
            </a:r>
            <a:r>
              <a:rPr lang="ru-RU" alt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11 718 900,00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alt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AutoShape 2" descr="https://im3-tub-ru.yandex.net/i?id=28de255828ddb157d6c9409ab92ed984&amp;n=33&amp;h=245&amp;w=3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468000" y="333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4000" y="261000"/>
            <a:ext cx="804760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</a:t>
            </a:r>
            <a:r>
              <a:rPr lang="ru-RU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Светогорского городского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поселения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4001" y="1740168"/>
            <a:ext cx="626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субсидии МБУ «КСК г. Светогорска» на проведение занятий физкультурно-спортивной  направленности по месту проживания граждан и организацию и проведение официальных физкультурных (физкультурно-оздоровительных мероприятий) (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2026г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2028г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14 092 614,00 рублей)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49701" y="3357000"/>
            <a:ext cx="62819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области физкультуры и спорта (2026г.-2028г. –</a:t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50 000,00 рублей)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предоставление субсидии на иные цели МБУ «КСК г. Светогорска» на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софинансирование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мероприятия по поддержке развития общественной инфраструктуры муниципального значения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(2026 г. -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99 526,32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рублей)</a:t>
            </a: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капитальному ремонту спортивной площадки по адресу д.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Досево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ул. Школьная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(2027 г.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9 566 820,00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Franklin Gothic Medium" panose="020B06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Font typeface="Wingdings" pitchFamily="2" charset="2"/>
              <a:buChar char="§"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6935" y="1453661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7030A0"/>
                </a:solidFill>
              </a:rPr>
              <a:t>2026г. </a:t>
            </a:r>
            <a:r>
              <a:rPr lang="ru-RU" sz="1600" b="1" dirty="0">
                <a:solidFill>
                  <a:srgbClr val="000000"/>
                </a:solidFill>
              </a:rPr>
              <a:t/>
            </a:r>
            <a:br>
              <a:rPr lang="ru-RU" sz="1600" b="1" dirty="0">
                <a:solidFill>
                  <a:srgbClr val="000000"/>
                </a:solidFill>
              </a:rPr>
            </a:br>
            <a:r>
              <a:rPr lang="ru-RU" sz="1600" b="1" dirty="0">
                <a:solidFill>
                  <a:srgbClr val="000000"/>
                </a:solidFill>
              </a:rPr>
              <a:t>61 999 999,80 рублей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6935" y="2889859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7030A0"/>
                </a:solidFill>
              </a:rPr>
              <a:t>2027г.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br>
              <a:rPr lang="ru-RU" sz="1600" b="1" dirty="0">
                <a:solidFill>
                  <a:srgbClr val="000000"/>
                </a:solidFill>
              </a:rPr>
            </a:br>
            <a:r>
              <a:rPr lang="ru-RU" sz="1600" b="1" dirty="0">
                <a:solidFill>
                  <a:srgbClr val="000000"/>
                </a:solidFill>
              </a:rPr>
              <a:t>71 451 502,89 рублей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7975" y="4360265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7030A0"/>
                </a:solidFill>
              </a:rPr>
              <a:t>2028г.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br>
              <a:rPr lang="ru-RU" sz="1600" b="1" dirty="0">
                <a:solidFill>
                  <a:srgbClr val="000000"/>
                </a:solidFill>
              </a:rPr>
            </a:br>
            <a:r>
              <a:rPr lang="ru-RU" sz="1600" b="1" dirty="0">
                <a:solidFill>
                  <a:srgbClr val="000000"/>
                </a:solidFill>
              </a:rPr>
              <a:t>61 884 684,00 рублей 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7" name="Прямоугольник 48"/>
          <p:cNvSpPr>
            <a:spLocks noChangeArrowheads="1"/>
          </p:cNvSpPr>
          <p:nvPr/>
        </p:nvSpPr>
        <p:spPr bwMode="auto">
          <a:xfrm>
            <a:off x="2214563" y="4643438"/>
            <a:ext cx="671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 i="1"/>
          </a:p>
        </p:txBody>
      </p:sp>
      <p:sp>
        <p:nvSpPr>
          <p:cNvPr id="2" name="AutoShape 2" descr="https://im3-tub-ru.yandex.net/i?id=28de255828ddb157d6c9409ab92ed984&amp;n=33&amp;h=245&amp;w=3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17575" y="405000"/>
            <a:ext cx="77322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«Управление и распоряжение муниципальным имуществом Светогорского городского поселения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7975" y="1452519"/>
            <a:ext cx="1872000" cy="273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г.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г.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/>
              <a:t>4 000 000,00 рублей </a:t>
            </a:r>
            <a:endParaRPr lang="ru-RU" sz="16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55991" y="1196131"/>
            <a:ext cx="66322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инженерной и транспортной инфраструктуры на земельных участках для индивидуального жилищного строительства в соответствии с законом Ленинградской области от 14 октября 2008 г. N 105-оз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(2026г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900 000,00 рублей, 2027г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2 000 000,00 рублей,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2028г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3 726 400,00 рублей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реализацию функций в области управления муниципальной собственностью (постановка на кадастровый учет автомобильных дорог, земельных участков, проведение технической инвентаризации (паспортизация) объектов муниципальной недвижимости,</a:t>
            </a:r>
            <a:r>
              <a:rPr lang="ru-RU" sz="1400" dirty="0"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рыночной стоимости объектов недвижимости,</a:t>
            </a:r>
            <a:r>
              <a:rPr lang="ru-RU" sz="1400" dirty="0"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пакета документа для заключения договора на водопользования стока ливневой канализации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(2026г. –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1 727 556,00рублей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2027г. –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424 000,00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2028г.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400 000,00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0375" y="4602780"/>
            <a:ext cx="84693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оказание услуг по содержанию общедомового имущества и оплату коммунальных услуг за нежилые помещения в г. Светогорск, ул. Красноармейская д.4, д.18, д.20, д.22, ул. Кирова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д.30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2026г. – 1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242 962,73 рублей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2027г. –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1 446 518,73 рублей)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на обслуживание газораспределительной сети в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гп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Лесогорский ул. Садовая д.16 и подводящего к котельной (осмотр технического состояния подземного и надземного газопровода, проверка на загазованность газовых колодцев, техническое обслуживание газового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оборудования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(2026г.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2027г - 129 481,27 рублей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2028г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130 000,00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6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gray">
          <a:xfrm>
            <a:off x="1548000" y="2349000"/>
            <a:ext cx="6552000" cy="1296062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633"/>
              </p:ext>
            </p:extLst>
          </p:nvPr>
        </p:nvGraphicFramePr>
        <p:xfrm>
          <a:off x="1" y="620997"/>
          <a:ext cx="9143999" cy="51506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8394">
                  <a:extLst>
                    <a:ext uri="{9D8B030D-6E8A-4147-A177-3AD203B41FA5}">
                      <a16:colId xmlns:a16="http://schemas.microsoft.com/office/drawing/2014/main" val="2251360851"/>
                    </a:ext>
                  </a:extLst>
                </a:gridCol>
                <a:gridCol w="1748653">
                  <a:extLst>
                    <a:ext uri="{9D8B030D-6E8A-4147-A177-3AD203B41FA5}">
                      <a16:colId xmlns:a16="http://schemas.microsoft.com/office/drawing/2014/main" val="4223748900"/>
                    </a:ext>
                  </a:extLst>
                </a:gridCol>
                <a:gridCol w="1021952">
                  <a:extLst>
                    <a:ext uri="{9D8B030D-6E8A-4147-A177-3AD203B41FA5}">
                      <a16:colId xmlns:a16="http://schemas.microsoft.com/office/drawing/2014/main" val="363549493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3819220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0914953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68650306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24528454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558494347"/>
                    </a:ext>
                  </a:extLst>
                </a:gridCol>
              </a:tblGrid>
              <a:tr h="569873">
                <a:tc gridSpan="8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Демографические показатели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 2026-2028 годы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417001"/>
                  </a:ext>
                </a:extLst>
              </a:tr>
              <a:tr h="78868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№ </a:t>
                      </a:r>
                    </a:p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Наименование, раздела, показателя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Единица измере-ния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Отчет</a:t>
                      </a:r>
                    </a:p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2024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Прогноз 2026 г.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Прогноз 2027 г.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Прогноз 2028 г.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94285"/>
                  </a:ext>
                </a:extLst>
              </a:tr>
              <a:tr h="5698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Численность населения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 1 января года)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17 174,0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17 045,0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16 971,0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16 897,0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16 828,0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4373010"/>
                  </a:ext>
                </a:extLst>
              </a:tr>
              <a:tr h="569873"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 том числе: городское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16 310,0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16 147,0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16 076,0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16 006,0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15 941,0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322583"/>
                  </a:ext>
                </a:extLst>
              </a:tr>
              <a:tr h="569873"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       сельское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6847904"/>
                  </a:ext>
                </a:extLst>
              </a:tr>
              <a:tr h="5698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Число родившихся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7479702"/>
                  </a:ext>
                </a:extLst>
              </a:tr>
              <a:tr h="5698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Число умерших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2627041"/>
                  </a:ext>
                </a:extLst>
              </a:tr>
              <a:tr h="7519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Уровень зарегистрированной безработицы (на конец года)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475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6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media/DdUmQ8JX4AAJZg_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52" y="2360459"/>
            <a:ext cx="3367651" cy="213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606" y="149294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бюджет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305" y="2102844"/>
            <a:ext cx="2962672" cy="597768"/>
          </a:xfrm>
        </p:spPr>
        <p:txBody>
          <a:bodyPr/>
          <a:lstStyle/>
          <a:p>
            <a:pPr algn="ctr"/>
            <a:r>
              <a:rPr lang="ru-RU" sz="3000" dirty="0" smtClean="0"/>
              <a:t>Доходы</a:t>
            </a:r>
            <a:endParaRPr lang="ru-RU" sz="3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059703" y="2163153"/>
            <a:ext cx="3034680" cy="633139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Расходы</a:t>
            </a:r>
            <a:endParaRPr lang="ru-RU" sz="3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56805" y="2719337"/>
            <a:ext cx="2962672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это поступающие в бюджет денежные средства</a:t>
            </a: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4979" y="2760390"/>
            <a:ext cx="286995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это выплачиваемые из бюджета денежные средства </a:t>
            </a:r>
            <a:endParaRPr lang="ru-RU" sz="1800" dirty="0"/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602415" y="984674"/>
            <a:ext cx="8148315" cy="1080120"/>
          </a:xfrm>
          <a:prstGeom prst="rect">
            <a:avLst/>
          </a:prstGeom>
        </p:spPr>
        <p:txBody>
          <a:bodyPr vert="horz" tIns="0">
            <a:normAutofit fontScale="4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4800" dirty="0"/>
              <a:t>Бюджет –форма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dirty="0"/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580607" y="5319368"/>
            <a:ext cx="2538870" cy="992233"/>
          </a:xfrm>
          <a:prstGeom prst="rect">
            <a:avLst/>
          </a:prstGeom>
        </p:spPr>
        <p:txBody>
          <a:bodyPr vert="horz" tIns="0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/>
              <a:t>Превышение </a:t>
            </a:r>
            <a:r>
              <a:rPr lang="ru-RU" sz="2000" dirty="0"/>
              <a:t>доходов над </a:t>
            </a:r>
            <a:r>
              <a:rPr lang="ru-RU" sz="2000" dirty="0" smtClean="0"/>
              <a:t>расходами образует положительный остаток </a:t>
            </a:r>
            <a:r>
              <a:rPr lang="ru-RU" sz="3400" b="1" dirty="0">
                <a:solidFill>
                  <a:schemeClr val="tx2"/>
                </a:solidFill>
              </a:rPr>
              <a:t>ПРОФИЦИТ</a:t>
            </a: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5766534" y="5290391"/>
            <a:ext cx="2962672" cy="914400"/>
          </a:xfrm>
          <a:prstGeom prst="rect">
            <a:avLst/>
          </a:prstGeom>
        </p:spPr>
        <p:txBody>
          <a:bodyPr vert="horz" tIns="0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/>
              <a:t>Если расходная часть бюджета превышает доходную, то бюджет формируется с </a:t>
            </a:r>
            <a:r>
              <a:rPr lang="ru-RU" sz="3400" b="1" dirty="0">
                <a:solidFill>
                  <a:schemeClr val="tx2"/>
                </a:solidFill>
              </a:rPr>
              <a:t>ДЕФИЦИТОМ</a:t>
            </a: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5129808" y="4539197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5400000">
            <a:off x="2582316" y="4329692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erezovsky.krskstate.ru/dat/Image/39/budget%2019-21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315264"/>
            <a:ext cx="7992000" cy="599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34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00" y="2376661"/>
            <a:ext cx="7632848" cy="18000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ru-RU" sz="2800" b="1" i="1" dirty="0" smtClean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Проект бюджета </a:t>
            </a:r>
            <a:r>
              <a:rPr lang="ru-RU" sz="2800" b="1" i="1" dirty="0" err="1" smtClean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Светогорского</a:t>
            </a:r>
            <a:r>
              <a:rPr lang="ru-RU" sz="2800" b="1" i="1" dirty="0" smtClean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 городского поселения на 2026 год и плановый период 2027-2028 годов подготовлен в соответствии:</a:t>
            </a:r>
            <a:endParaRPr lang="ru-RU" sz="2800" b="1" i="1" dirty="0">
              <a:ln>
                <a:solidFill>
                  <a:schemeClr val="accent4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162" y="443454"/>
            <a:ext cx="1262857" cy="1933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730" y="550992"/>
            <a:ext cx="1262187" cy="18256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42" y="517137"/>
            <a:ext cx="1204654" cy="18310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0" y="530988"/>
            <a:ext cx="1208629" cy="1788771"/>
          </a:xfrm>
          <a:prstGeom prst="rect">
            <a:avLst/>
          </a:prstGeom>
        </p:spPr>
      </p:pic>
      <p:sp>
        <p:nvSpPr>
          <p:cNvPr id="16" name="Вертикальный свиток 15"/>
          <p:cNvSpPr/>
          <p:nvPr/>
        </p:nvSpPr>
        <p:spPr>
          <a:xfrm>
            <a:off x="561500" y="4285059"/>
            <a:ext cx="2330180" cy="2041669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Положение о бюджетном процессе МО «Светогорское городское поселение»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3417730" y="4290464"/>
            <a:ext cx="2415793" cy="2036265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Прогноз социально-экономического развития </a:t>
            </a:r>
            <a:r>
              <a:rPr lang="ru-RU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Светогорского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городского поселения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" name="Вертикальный свиток 18"/>
          <p:cNvSpPr/>
          <p:nvPr/>
        </p:nvSpPr>
        <p:spPr>
          <a:xfrm>
            <a:off x="5868000" y="4285060"/>
            <a:ext cx="2853917" cy="2041669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Основные направления бюджетной и 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налоговой 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политики </a:t>
            </a:r>
            <a:r>
              <a:rPr lang="ru-RU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Светогорского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городского поселения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442" y="217326"/>
            <a:ext cx="8188406" cy="850106"/>
          </a:xfrm>
        </p:spPr>
        <p:txBody>
          <a:bodyPr/>
          <a:lstStyle/>
          <a:p>
            <a:pPr algn="ctr"/>
            <a:r>
              <a:rPr lang="ru-RU" sz="3200" b="1" i="1" dirty="0" smtClean="0">
                <a:ln>
                  <a:solidFill>
                    <a:schemeClr val="accent4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Основные направления      бюджетной политики</a:t>
            </a:r>
            <a:endParaRPr lang="ru-RU" sz="3200" b="1" i="1" dirty="0">
              <a:ln>
                <a:solidFill>
                  <a:schemeClr val="accent4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9365" y="3370622"/>
            <a:ext cx="949257" cy="839008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Овал 4"/>
          <p:cNvSpPr/>
          <p:nvPr/>
        </p:nvSpPr>
        <p:spPr>
          <a:xfrm>
            <a:off x="488442" y="5433058"/>
            <a:ext cx="1131558" cy="799042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Овал 5"/>
          <p:cNvSpPr/>
          <p:nvPr/>
        </p:nvSpPr>
        <p:spPr>
          <a:xfrm>
            <a:off x="7595999" y="2387165"/>
            <a:ext cx="956673" cy="830093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9" y="1431184"/>
            <a:ext cx="965388" cy="724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14" y="4463280"/>
            <a:ext cx="1044059" cy="69641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976919" y="1375408"/>
            <a:ext cx="6699929" cy="898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эффективности реализации муниципальных программ и расширение их использования в бюджетном планировании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4000" y="2409491"/>
            <a:ext cx="6699929" cy="884936"/>
          </a:xfrm>
          <a:prstGeom prst="roundRect">
            <a:avLst/>
          </a:prstGeom>
          <a:solidFill>
            <a:schemeClr val="accent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в сфере прозрачности и открытости бюджетного процесса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20000" y="3452257"/>
            <a:ext cx="6699929" cy="7645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tabLst>
                <a:tab pos="450215" algn="l"/>
              </a:tabLst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бюджетными расходами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7064" y="4432656"/>
            <a:ext cx="6699929" cy="727042"/>
          </a:xfrm>
          <a:prstGeom prst="roundRect">
            <a:avLst/>
          </a:prstGeom>
          <a:solidFill>
            <a:schemeClr val="accent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tabLst>
                <a:tab pos="567055" algn="l"/>
              </a:tabLst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оказания муниципальных услуг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68733" y="5433058"/>
            <a:ext cx="6696000" cy="7990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федеральных и региональных проектах и программах </a:t>
            </a:r>
            <a:endParaRPr lang="ru-RU" sz="2000" b="1" kern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12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9405" y="364234"/>
            <a:ext cx="7313613" cy="634362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/>
              <a:t>ОСНОВНЫЕ ХАРАКТЕРИСТИКИ БЮДЖЕТА</a:t>
            </a:r>
            <a:endParaRPr lang="en-US" altLang="ru-RU" sz="2400" b="1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044586"/>
              </p:ext>
            </p:extLst>
          </p:nvPr>
        </p:nvGraphicFramePr>
        <p:xfrm>
          <a:off x="252002" y="1133797"/>
          <a:ext cx="8783997" cy="2376001"/>
        </p:xfrm>
        <a:graphic>
          <a:graphicData uri="http://schemas.openxmlformats.org/drawingml/2006/table">
            <a:tbl>
              <a:tblPr/>
              <a:tblGrid>
                <a:gridCol w="1317598">
                  <a:extLst>
                    <a:ext uri="{9D8B030D-6E8A-4147-A177-3AD203B41FA5}">
                      <a16:colId xmlns:a16="http://schemas.microsoft.com/office/drawing/2014/main" val="2491756170"/>
                    </a:ext>
                  </a:extLst>
                </a:gridCol>
                <a:gridCol w="1976400">
                  <a:extLst>
                    <a:ext uri="{9D8B030D-6E8A-4147-A177-3AD203B41FA5}">
                      <a16:colId xmlns:a16="http://schemas.microsoft.com/office/drawing/2014/main" val="1198771906"/>
                    </a:ext>
                  </a:extLst>
                </a:gridCol>
                <a:gridCol w="1873060">
                  <a:extLst>
                    <a:ext uri="{9D8B030D-6E8A-4147-A177-3AD203B41FA5}">
                      <a16:colId xmlns:a16="http://schemas.microsoft.com/office/drawing/2014/main" val="70023324"/>
                    </a:ext>
                  </a:extLst>
                </a:gridCol>
                <a:gridCol w="1808470">
                  <a:extLst>
                    <a:ext uri="{9D8B030D-6E8A-4147-A177-3AD203B41FA5}">
                      <a16:colId xmlns:a16="http://schemas.microsoft.com/office/drawing/2014/main" val="3274667654"/>
                    </a:ext>
                  </a:extLst>
                </a:gridCol>
                <a:gridCol w="1808469">
                  <a:extLst>
                    <a:ext uri="{9D8B030D-6E8A-4147-A177-3AD203B41FA5}">
                      <a16:colId xmlns:a16="http://schemas.microsoft.com/office/drawing/2014/main" val="1927526536"/>
                    </a:ext>
                  </a:extLst>
                </a:gridCol>
              </a:tblGrid>
              <a:tr h="39308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705950"/>
                  </a:ext>
                </a:extLst>
              </a:tr>
              <a:tr h="350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704212"/>
                  </a:ext>
                </a:extLst>
              </a:tr>
              <a:tr h="46038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193 376 800,00</a:t>
                      </a:r>
                      <a:endParaRPr kumimoji="0" lang="ru-RU" alt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220 378 900,00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234 883 200,00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216 220 500,00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971573"/>
                  </a:ext>
                </a:extLst>
              </a:tr>
              <a:tr h="42106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200 799 030,00</a:t>
                      </a:r>
                      <a:endParaRPr kumimoji="0" lang="ru-RU" alt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238 504 230,00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234 883 200,00</a:t>
                      </a:r>
                      <a:endParaRPr kumimoji="0" lang="ru-RU" alt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216 220 500,00</a:t>
                      </a:r>
                      <a:endParaRPr kumimoji="0" lang="ru-RU" alt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962361"/>
                  </a:ext>
                </a:extLst>
              </a:tr>
              <a:tr h="75048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- 7 422 230,00</a:t>
                      </a:r>
                      <a:endParaRPr kumimoji="0" lang="ru-RU" alt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- 18 125 300,00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075697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56150554"/>
              </p:ext>
            </p:extLst>
          </p:nvPr>
        </p:nvGraphicFramePr>
        <p:xfrm>
          <a:off x="900000" y="3645000"/>
          <a:ext cx="799200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19000</TotalTime>
  <Words>3541</Words>
  <Application>Microsoft Office PowerPoint</Application>
  <PresentationFormat>Экран (4:3)</PresentationFormat>
  <Paragraphs>644</Paragraphs>
  <Slides>35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Arial Black</vt:lpstr>
      <vt:lpstr>Calibri</vt:lpstr>
      <vt:lpstr>Franklin Gothic Medium</vt:lpstr>
      <vt:lpstr>Times New Roman</vt:lpstr>
      <vt:lpstr>Verdana</vt:lpstr>
      <vt:lpstr>Wingdings</vt:lpstr>
      <vt:lpstr>Wingdings 2</vt:lpstr>
      <vt:lpstr>Проект 04.12.2012</vt:lpstr>
      <vt:lpstr>Презентация PowerPoint</vt:lpstr>
      <vt:lpstr>Презентация PowerPoint</vt:lpstr>
      <vt:lpstr>Светогорское городское поселение  Выборгского муниципального района  Ленинградской области</vt:lpstr>
      <vt:lpstr>Презентация PowerPoint</vt:lpstr>
      <vt:lpstr>Что такое бюджет</vt:lpstr>
      <vt:lpstr>Презентация PowerPoint</vt:lpstr>
      <vt:lpstr>Проект бюджета Светогорского городского поселения на 2026 год и плановый период 2027-2028 годов подготовлен в соответствии:</vt:lpstr>
      <vt:lpstr>Основные направления      бюджетной политики</vt:lpstr>
      <vt:lpstr>ОСНОВНЫЕ ХАРАКТЕРИСТИКИ БЮДЖЕТА</vt:lpstr>
      <vt:lpstr>Презентация PowerPoint</vt:lpstr>
      <vt:lpstr>Презентация PowerPoint</vt:lpstr>
      <vt:lpstr>СТРУКТУРА НАЛОГОВЫХ ДОХОДОВ</vt:lpstr>
      <vt:lpstr>Презентация PowerPoint</vt:lpstr>
      <vt:lpstr>СТРУКТУРА НЕНАЛОГОВЫХ ДОХОДОВ</vt:lpstr>
      <vt:lpstr>Презентация PowerPoint</vt:lpstr>
      <vt:lpstr>Презентация PowerPoint</vt:lpstr>
      <vt:lpstr>Презентация PowerPoint</vt:lpstr>
      <vt:lpstr>РАСХОДЫ БЮДЖЕТА</vt:lpstr>
      <vt:lpstr>СТРУКТУРА РАСХОДОВ на 2026-2028</vt:lpstr>
      <vt:lpstr>СТРУКТУРА РАСХОДОВ</vt:lpstr>
      <vt:lpstr>Презентация PowerPoint</vt:lpstr>
      <vt:lpstr>СТРУКТУРА РАСХОДОВ в разрезе муниципальных программ</vt:lpstr>
      <vt:lpstr>Муниципальная программа «Основные направления осуществления управленческой деятельности и развития муниципальной службы  в Светогорскоом городском поселении»</vt:lpstr>
      <vt:lpstr>Муниципальная программа «Развитие форм местного самоуправления и социальной активности населения на территории  Светогорского городского поселения»</vt:lpstr>
      <vt:lpstr>Муниципальная программа «Безопасность Светогорского городского поселения»</vt:lpstr>
      <vt:lpstr>Муниципальная программа «Развитие малого, среднего предпринимательства и потребительского рынка»</vt:lpstr>
      <vt:lpstr>Муниципальная программа «Формирование городской среды и обеспечение качественным жильём граждан  на территории Светогорского городского поселения»</vt:lpstr>
      <vt:lpstr>Муниципальная программа «Формирование городской среды и обеспечение качественным жильём граждан  на территории Светогорского городского поселения»</vt:lpstr>
      <vt:lpstr>Муниципальная программа «Формирование городской среды и обеспечение качественным жильём граждан  на территории Светогорского городского поселения»</vt:lpstr>
      <vt:lpstr>Муниципальная программа «Формирование городской среды и обеспечение качественным жильём граждан  на территории Светогорского городского поселения»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Elena</dc:creator>
  <cp:lastModifiedBy>Елена М. Пугачева</cp:lastModifiedBy>
  <cp:revision>1416</cp:revision>
  <cp:lastPrinted>2025-11-23T13:24:30Z</cp:lastPrinted>
  <dcterms:created xsi:type="dcterms:W3CDTF">2012-12-03T08:13:49Z</dcterms:created>
  <dcterms:modified xsi:type="dcterms:W3CDTF">2025-12-15T13:06:45Z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TC011594371049</vt:lpwstr>
  </property>
</Properties>
</file>