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8"/>
  </p:notesMasterIdLst>
  <p:handoutMasterIdLst>
    <p:handoutMasterId r:id="rId39"/>
  </p:handoutMasterIdLst>
  <p:sldIdLst>
    <p:sldId id="286" r:id="rId2"/>
    <p:sldId id="370" r:id="rId3"/>
    <p:sldId id="371" r:id="rId4"/>
    <p:sldId id="372" r:id="rId5"/>
    <p:sldId id="373" r:id="rId6"/>
    <p:sldId id="374" r:id="rId7"/>
    <p:sldId id="375" r:id="rId8"/>
    <p:sldId id="324" r:id="rId9"/>
    <p:sldId id="334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68" r:id="rId18"/>
    <p:sldId id="277" r:id="rId19"/>
    <p:sldId id="363" r:id="rId20"/>
    <p:sldId id="344" r:id="rId21"/>
    <p:sldId id="367" r:id="rId22"/>
    <p:sldId id="358" r:id="rId23"/>
    <p:sldId id="283" r:id="rId24"/>
    <p:sldId id="320" r:id="rId25"/>
    <p:sldId id="359" r:id="rId26"/>
    <p:sldId id="304" r:id="rId27"/>
    <p:sldId id="305" r:id="rId28"/>
    <p:sldId id="345" r:id="rId29"/>
    <p:sldId id="360" r:id="rId30"/>
    <p:sldId id="347" r:id="rId31"/>
    <p:sldId id="348" r:id="rId32"/>
    <p:sldId id="366" r:id="rId33"/>
    <p:sldId id="362" r:id="rId34"/>
    <p:sldId id="364" r:id="rId35"/>
    <p:sldId id="365" r:id="rId36"/>
    <p:sldId id="332" r:id="rId37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CCFF33"/>
    <a:srgbClr val="FF5050"/>
    <a:srgbClr val="CC00FF"/>
    <a:srgbClr val="66FFFF"/>
    <a:srgbClr val="E03E87"/>
    <a:srgbClr val="D34B68"/>
    <a:srgbClr val="FF99FF"/>
    <a:srgbClr val="FF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52" autoAdjust="0"/>
    <p:restoredTop sz="96408" autoAdjust="0"/>
  </p:normalViewPr>
  <p:slideViewPr>
    <p:cSldViewPr>
      <p:cViewPr varScale="1">
        <p:scale>
          <a:sx n="77" d="100"/>
          <a:sy n="77" d="100"/>
        </p:scale>
        <p:origin x="13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Доходы </a:t>
            </a:r>
            <a:r>
              <a:rPr lang="ru-RU" dirty="0" smtClean="0">
                <a:solidFill>
                  <a:schemeClr val="tx1"/>
                </a:solidFill>
              </a:rPr>
              <a:t>2023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263238428053451"/>
          <c:y val="4.3792499413801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54029944385265"/>
          <c:y val="0.27020747989682903"/>
          <c:w val="0.89945970055614732"/>
          <c:h val="0.56519392835960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2022</c:v>
                </c:pt>
              </c:strCache>
            </c:strRef>
          </c:tx>
          <c:explosion val="35"/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385-4811-98C8-146C2B096B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385-4811-98C8-146C2B096B15}"/>
              </c:ext>
            </c:extLst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385-4811-98C8-146C2B096B15}"/>
              </c:ext>
            </c:extLst>
          </c:dPt>
          <c:dLbls>
            <c:dLbl>
              <c:idx val="0"/>
              <c:layout>
                <c:manualLayout>
                  <c:x val="-2.4332250283946904E-2"/>
                  <c:y val="-5.47403765055985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3AEED9-F334-4CD0-B9D1-B19CEB447036}" type="CATEGORYNAM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993808CD-8B6C-489B-8263-F73EDDA3054F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 smtClean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66486759993249"/>
                      <c:h val="0.249507829904900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85-4811-98C8-146C2B096B15}"/>
                </c:ext>
              </c:extLst>
            </c:dLbl>
            <c:dLbl>
              <c:idx val="1"/>
              <c:layout>
                <c:manualLayout>
                  <c:x val="0"/>
                  <c:y val="7.96249707995331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1E9150-3180-44E1-BD91-7C1D66E57102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40038D17-B9D1-44A2-B00D-6B7D876DE343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79192668803059"/>
                      <c:h val="0.450360135220802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385-4811-98C8-146C2B096B15}"/>
                </c:ext>
              </c:extLst>
            </c:dLbl>
            <c:dLbl>
              <c:idx val="2"/>
              <c:layout>
                <c:manualLayout>
                  <c:x val="4.4894001676581391E-2"/>
                  <c:y val="-1.915878746500048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6AF006-FE23-4D5A-A5A6-4BDF6DDF2381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52FC9AE4-1BE4-40A4-9F36-5CA43D75B12F}" type="VALU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164335275878438"/>
                      <c:h val="0.25109524351388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385-4811-98C8-146C2B096B15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0.45600000000000002</c:v>
                </c:pt>
                <c:pt idx="1">
                  <c:v>0.152</c:v>
                </c:pt>
                <c:pt idx="2">
                  <c:v>0.39200000000000002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85-4811-98C8-146C2B096B1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26D-42AF-AC30-3F1578EBE03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825-44A6-8D2E-4C2FCEB5CBE6}"/>
              </c:ext>
            </c:extLst>
          </c:dPt>
          <c:dPt>
            <c:idx val="2"/>
            <c:bubble3D val="0"/>
            <c:spPr>
              <a:solidFill>
                <a:srgbClr val="FF5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825-44A6-8D2E-4C2FCEB5CBE6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825-44A6-8D2E-4C2FCEB5CBE6}"/>
              </c:ext>
            </c:extLst>
          </c:dPt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43162500</c:v>
                </c:pt>
                <c:pt idx="1">
                  <c:v>39277886.5</c:v>
                </c:pt>
                <c:pt idx="2">
                  <c:v>3754140</c:v>
                </c:pt>
                <c:pt idx="3">
                  <c:v>13017177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5-44A6-8D2E-4C2FCEB5C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239369026337149E-2"/>
          <c:y val="0.8547205558041977"/>
          <c:w val="0.98576071741032367"/>
          <c:h val="0.12319151452469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6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75829870208439"/>
          <c:y val="0.1947999929832358"/>
          <c:w val="0.6610033134310298"/>
          <c:h val="0.516757640963869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explosion val="3"/>
          <c:dPt>
            <c:idx val="0"/>
            <c:bubble3D val="0"/>
            <c:spPr>
              <a:solidFill>
                <a:srgbClr val="66FFFF"/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5FC-4BF5-AC39-A27AF2072742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5FC-4BF5-AC39-A27AF207274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5FC-4BF5-AC39-A27AF207274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5FC-4BF5-AC39-A27AF2072742}"/>
              </c:ext>
            </c:extLst>
          </c:dPt>
          <c:dLbls>
            <c:dLbl>
              <c:idx val="0"/>
              <c:layout>
                <c:manualLayout>
                  <c:x val="0.14641609028472613"/>
                  <c:y val="0.102006400281692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831723CB-63C3-4310-BB21-312821AC0233}" type="VALUE">
                      <a:rPr lang="en-US">
                        <a:solidFill>
                          <a:srgbClr val="66FFFF"/>
                        </a:solidFill>
                      </a:rPr>
                      <a:pPr>
                        <a:defRPr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58859443759047"/>
                      <c:h val="0.10039960908837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FC-4BF5-AC39-A27AF2072742}"/>
                </c:ext>
              </c:extLst>
            </c:dLbl>
            <c:dLbl>
              <c:idx val="1"/>
              <c:layout>
                <c:manualLayout>
                  <c:x val="-0.16427864322767419"/>
                  <c:y val="-0.16211894550852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DAEE398-E87B-448B-88A6-C349941871AC}" type="VALUE">
                      <a:rPr lang="en-US" sz="2400"/>
                      <a:pPr>
                        <a:defRPr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01847305141499"/>
                      <c:h val="0.10536253201699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5FC-4BF5-AC39-A27AF2072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0.79900000000000004</c:v>
                </c:pt>
                <c:pt idx="1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FC-4BF5-AC39-A27AF2072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607195691706758"/>
          <c:w val="0.93586771638519561"/>
          <c:h val="9.9667166611117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869857905262809"/>
          <c:y val="2.9136391501849171E-2"/>
          <c:w val="0.63123575093274997"/>
          <c:h val="0.67259858900144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Непрограммные расходы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52524556.439999998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0-4E8A-AF74-611BF64B3F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Непрограммные расходы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51812979.219999999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60-4E8A-AF74-611BF64B3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2725472"/>
        <c:axId val="362728424"/>
        <c:axId val="0"/>
      </c:bar3DChart>
      <c:valAx>
        <c:axId val="36272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725472"/>
        <c:crosses val="autoZero"/>
        <c:crossBetween val="between"/>
      </c:valAx>
      <c:catAx>
        <c:axId val="36272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7284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718777061300647"/>
          <c:y val="0.82544046620633871"/>
          <c:w val="0.3012406916735279"/>
          <c:h val="0.10665663359509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+mn-lt"/>
                <a:cs typeface="Times New Roman" panose="02020603050405020304" pitchFamily="18" charset="0"/>
              </a:rPr>
              <a:t>257 293 566,31 рублей</a:t>
            </a:r>
            <a:endParaRPr lang="ru-RU" dirty="0"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7606209150326799"/>
          <c:y val="5.4417371835228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911764705882359E-2"/>
          <c:y val="0.16768333611080249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4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dLbls>
            <c:dLbl>
              <c:idx val="0"/>
              <c:layout>
                <c:manualLayout>
                  <c:x val="0.24120464721321594"/>
                  <c:y val="1.21959828537569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FD-4367-AC54-70B2356563E7}"/>
                </c:ext>
              </c:extLst>
            </c:dLbl>
            <c:dLbl>
              <c:idx val="1"/>
              <c:layout>
                <c:manualLayout>
                  <c:x val="-0.15871532602542329"/>
                  <c:y val="-9.67269068868891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006535947712401E-2"/>
                      <c:h val="5.53848569294769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8FD-4367-AC54-70B235656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0.79900000000000004</c:v>
                </c:pt>
                <c:pt idx="1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124 939 269,18 рублей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8852831061209074"/>
          <c:y val="4.3022314183830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40"/>
      <c:rotY val="11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5425340786695196E-2"/>
          <c:w val="0.9577915935002852"/>
          <c:h val="0.792186678897037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124 939 269,18 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1D6-4121-9252-318C8E15D3E4}"/>
              </c:ext>
            </c:extLst>
          </c:dPt>
          <c:dPt>
            <c:idx val="1"/>
            <c:bubble3D val="0"/>
            <c:explosion val="30"/>
            <c:spPr>
              <a:solidFill>
                <a:schemeClr val="accent2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D6-4121-9252-318C8E15D3E4}"/>
              </c:ext>
            </c:extLst>
          </c:dPt>
          <c:dPt>
            <c:idx val="2"/>
            <c:bubble3D val="0"/>
            <c:explosion val="32"/>
            <c:spPr>
              <a:solidFill>
                <a:srgbClr val="00B050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1D6-4121-9252-318C8E15D3E4}"/>
              </c:ext>
            </c:extLst>
          </c:dPt>
          <c:dPt>
            <c:idx val="3"/>
            <c:bubble3D val="0"/>
            <c:explosion val="36"/>
            <c:spPr>
              <a:solidFill>
                <a:schemeClr val="accent4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1D6-4121-9252-318C8E15D3E4}"/>
              </c:ext>
            </c:extLst>
          </c:dPt>
          <c:dPt>
            <c:idx val="4"/>
            <c:bubble3D val="0"/>
            <c:explosion val="45"/>
            <c:spPr>
              <a:solidFill>
                <a:schemeClr val="accent5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1D6-4121-9252-318C8E15D3E4}"/>
              </c:ext>
            </c:extLst>
          </c:dPt>
          <c:dLbls>
            <c:dLbl>
              <c:idx val="0"/>
              <c:layout>
                <c:manualLayout>
                  <c:x val="0.20324498607467162"/>
                  <c:y val="-0.205567179778378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9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1D6-4121-9252-318C8E15D3E4}"/>
                </c:ext>
              </c:extLst>
            </c:dLbl>
            <c:dLbl>
              <c:idx val="1"/>
              <c:layout>
                <c:manualLayout>
                  <c:x val="4.382813629469539E-2"/>
                  <c:y val="3.547647128268997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1D6-4121-9252-318C8E15D3E4}"/>
                </c:ext>
              </c:extLst>
            </c:dLbl>
            <c:dLbl>
              <c:idx val="2"/>
              <c:layout>
                <c:manualLayout>
                  <c:x val="2.056555941213032E-2"/>
                  <c:y val="1.73340968947204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1D6-4121-9252-318C8E15D3E4}"/>
                </c:ext>
              </c:extLst>
            </c:dLbl>
            <c:dLbl>
              <c:idx val="3"/>
              <c:layout>
                <c:manualLayout>
                  <c:x val="1.8743571111313157E-2"/>
                  <c:y val="-2.9648133365108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1D6-4121-9252-318C8E15D3E4}"/>
                </c:ext>
              </c:extLst>
            </c:dLbl>
            <c:dLbl>
              <c:idx val="4"/>
              <c:layout>
                <c:manualLayout>
                  <c:x val="9.9624495663823524E-3"/>
                  <c:y val="4.99743855620979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D6-4121-9252-318C8E15D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 - 99 353 688,72 рублей</c:v>
                </c:pt>
                <c:pt idx="1">
                  <c:v>Акцизы на нефтепродукты - 4 143 836,27 рублей</c:v>
                </c:pt>
                <c:pt idx="2">
                  <c:v>Налог на имущество физических лиц - 4 566 912,74 рублей</c:v>
                </c:pt>
                <c:pt idx="3">
                  <c:v>Земельный налог - 16 874 831,45 рублей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0.79500000000000004</c:v>
                </c:pt>
                <c:pt idx="1">
                  <c:v>3.3000000000000002E-2</c:v>
                </c:pt>
                <c:pt idx="2">
                  <c:v>3.6999999999999998E-2</c:v>
                </c:pt>
                <c:pt idx="3">
                  <c:v>0.13500000000000001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D6-4121-9252-318C8E15D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  <a:effectLst>
          <a:softEdge rad="25400"/>
        </a:effectLst>
      </c:spPr>
    </c:plotArea>
    <c:legend>
      <c:legendPos val="b"/>
      <c:layout>
        <c:manualLayout>
          <c:xMode val="edge"/>
          <c:yMode val="edge"/>
          <c:x val="8.4273025193884674E-3"/>
          <c:y val="0.71369359417348521"/>
          <c:w val="0.99101893619229808"/>
          <c:h val="0.28467320051551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0"/>
    </c:view3D>
    <c:floor>
      <c:thickness val="0"/>
      <c:spPr>
        <a:noFill/>
        <a:ln w="6350"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2030075837620598E-2"/>
          <c:y val="3.8500926172845062E-2"/>
          <c:w val="0.87584253423415248"/>
          <c:h val="0.802211541060002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2D050"/>
            </a:solidFill>
            <a:ln w="25352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36D-436E-979A-7613E4048D6E}"/>
              </c:ext>
            </c:extLst>
          </c:dPt>
          <c:cat>
            <c:strRef>
              <c:f>Лист1!$A$2</c:f>
              <c:strCache>
                <c:ptCount val="1"/>
                <c:pt idx="0">
                  <c:v>Налог на доходы физических лиц 21,4%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"-"?_р_._-;_-@_-</c:formatCode>
                <c:ptCount val="1"/>
                <c:pt idx="0">
                  <c:v>81855900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D-436E-979A-7613E4048D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 w="25352">
              <a:noFill/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Налог на доходы физических лиц 21,4%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"-"?_р_._-;_-@_-</c:formatCode>
                <c:ptCount val="1"/>
                <c:pt idx="0">
                  <c:v>99353688.719999999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D-436E-979A-7613E4048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92337328"/>
        <c:axId val="288878032"/>
        <c:axId val="290924240"/>
      </c:bar3DChart>
      <c:catAx>
        <c:axId val="29233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88878032"/>
        <c:crosses val="autoZero"/>
        <c:auto val="1"/>
        <c:lblAlgn val="ctr"/>
        <c:lblOffset val="100"/>
        <c:noMultiLvlLbl val="0"/>
      </c:catAx>
      <c:valAx>
        <c:axId val="288878032"/>
        <c:scaling>
          <c:orientation val="minMax"/>
        </c:scaling>
        <c:delete val="1"/>
        <c:axPos val="r"/>
        <c:majorGridlines>
          <c:spPr>
            <a:ln w="95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crossAx val="292337328"/>
        <c:crosses val="max"/>
        <c:crossBetween val="between"/>
      </c:valAx>
      <c:serAx>
        <c:axId val="290924240"/>
        <c:scaling>
          <c:orientation val="minMax"/>
        </c:scaling>
        <c:delete val="0"/>
        <c:axPos val="b"/>
        <c:majorTickMark val="out"/>
        <c:minorTickMark val="none"/>
        <c:tickLblPos val="nextTo"/>
        <c:crossAx val="288878032"/>
        <c:crosses val="autoZero"/>
      </c:serAx>
      <c:spPr>
        <a:noFill/>
        <a:ln w="25352">
          <a:noFill/>
        </a:ln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58206021634436E-2"/>
          <c:y val="3.5639175128574431E-2"/>
          <c:w val="0.95706873378953417"/>
          <c:h val="0.58333303785502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46,2%</c:v>
                </c:pt>
                <c:pt idx="1">
                  <c:v>Акцизы на нефтепродукты 8,5%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"-"?_р_._-;_-@_-</c:formatCode>
                <c:ptCount val="2"/>
                <c:pt idx="0" formatCode="#,##0.00">
                  <c:v>3123600</c:v>
                </c:pt>
                <c:pt idx="1">
                  <c:v>3819600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9-4A16-A6D6-8F0DE2FE37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46,2%</c:v>
                </c:pt>
                <c:pt idx="1">
                  <c:v>Акцизы на нефтепродукты 8,5%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"-"?_р_._-;_-@_-</c:formatCode>
                <c:ptCount val="2"/>
                <c:pt idx="0" formatCode="#,##0.00">
                  <c:v>4566912.74</c:v>
                </c:pt>
                <c:pt idx="1">
                  <c:v>4143836.27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99-4A16-A6D6-8F0DE2FE3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3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0601361358269522E-2"/>
          <c:w val="0.95277807296585892"/>
          <c:h val="0.5501235620261499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DF6B-4BA5-B78D-218FFBB31208}"/>
              </c:ext>
            </c:extLst>
          </c:dPt>
          <c:cat>
            <c:strRef>
              <c:f>Лист1!$A$2</c:f>
              <c:strCache>
                <c:ptCount val="1"/>
                <c:pt idx="0">
                  <c:v>Земельный налог 18,3%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14268000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9-4C45-8A8F-6FE01BE001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Земельный налог 18,3%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16874831.449999999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79-4C45-8A8F-6FE01BE00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43 070 343,93 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789741907261593"/>
          <c:y val="2.3956440115188327E-2"/>
        </c:manualLayout>
      </c:layout>
      <c:overlay val="0"/>
    </c:title>
    <c:autoTitleDeleted val="0"/>
    <c:view3D>
      <c:rotX val="40"/>
      <c:rotY val="197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5.9410061020264943E-2"/>
          <c:w val="0.54554844706911632"/>
          <c:h val="0.755344367756948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34421,2 тыс. рублей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2">
                    <a:lumMod val="50000"/>
                  </a:schemeClr>
                </a:gs>
                <a:gs pos="52000">
                  <a:schemeClr val="accent1">
                    <a:lumMod val="20000"/>
                    <a:lumOff val="8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c:spPr>
          <c:explosion val="6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8221-4370-822A-C5C5E838DD4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2">
                      <a:lumMod val="75000"/>
                    </a:schemeClr>
                  </a:gs>
                  <a:gs pos="52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221-4370-822A-C5C5E838DD4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FF00"/>
                  </a:gs>
                  <a:gs pos="5200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2-8221-4370-822A-C5C5E838DD46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00B050"/>
                  </a:gs>
                  <a:gs pos="48000">
                    <a:srgbClr val="92D050"/>
                  </a:gs>
                  <a:gs pos="100000">
                    <a:srgbClr val="00B050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221-4370-822A-C5C5E838DD4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0000"/>
                  </a:gs>
                  <a:gs pos="52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4-8221-4370-822A-C5C5E838DD4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7030A0"/>
                  </a:gs>
                  <a:gs pos="52000">
                    <a:srgbClr val="CC00FF"/>
                  </a:gs>
                  <a:gs pos="100000">
                    <a:srgbClr val="7030A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5-8221-4370-822A-C5C5E838DD46}"/>
              </c:ext>
            </c:extLst>
          </c:dPt>
          <c:dPt>
            <c:idx val="6"/>
            <c:bubble3D val="0"/>
            <c:spPr>
              <a:gradFill>
                <a:gsLst>
                  <a:gs pos="46000">
                    <a:srgbClr val="E03E87"/>
                  </a:gs>
                  <a:gs pos="0">
                    <a:srgbClr val="D34B68"/>
                  </a:gs>
                  <a:gs pos="100000">
                    <a:srgbClr val="E03E87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C-EE9E-4BB7-96DC-BE4D0335638F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D-4052-4103-8A00-39B6948ACF6D}"/>
              </c:ext>
            </c:extLst>
          </c:dPt>
          <c:dPt>
            <c:idx val="8"/>
            <c:bubble3D val="0"/>
            <c:spPr>
              <a:gradFill>
                <a:gsLst>
                  <a:gs pos="0">
                    <a:srgbClr val="FF99FF"/>
                  </a:gs>
                  <a:gs pos="0">
                    <a:srgbClr val="FF99FF"/>
                  </a:gs>
                  <a:gs pos="52000">
                    <a:srgbClr val="CC00FF"/>
                  </a:gs>
                  <a:gs pos="100000">
                    <a:srgbClr val="FF99FF"/>
                  </a:gs>
                </a:gsLst>
                <a:lin ang="5400000" scaled="1"/>
              </a:gradFill>
              <a:ln>
                <a:solidFill>
                  <a:srgbClr val="CC00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44F8-492C-B3A1-356E1DAEEE32}"/>
              </c:ext>
            </c:extLst>
          </c:dPt>
          <c:dLbls>
            <c:dLbl>
              <c:idx val="0"/>
              <c:layout>
                <c:manualLayout>
                  <c:x val="9.7561461067366573E-2"/>
                  <c:y val="-0.11677025443842744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997" b="1">
                      <a:effectLst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769362336858511E-2"/>
                      <c:h val="5.72547725911328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221-4370-822A-C5C5E838DD46}"/>
                </c:ext>
              </c:extLst>
            </c:dLbl>
            <c:dLbl>
              <c:idx val="1"/>
              <c:layout>
                <c:manualLayout>
                  <c:x val="4.4117344706911622E-2"/>
                  <c:y val="2.6957940467350783E-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041666666666666E-2"/>
                      <c:h val="6.7190452725563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21-4370-822A-C5C5E838DD46}"/>
                </c:ext>
              </c:extLst>
            </c:dLbl>
            <c:dLbl>
              <c:idx val="2"/>
              <c:layout>
                <c:manualLayout>
                  <c:x val="7.3647856517935262E-2"/>
                  <c:y val="0.12553739799706803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75E-2"/>
                      <c:h val="0.105838431622906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221-4370-822A-C5C5E838DD46}"/>
                </c:ext>
              </c:extLst>
            </c:dLbl>
            <c:dLbl>
              <c:idx val="3"/>
              <c:layout>
                <c:manualLayout>
                  <c:x val="-2.0970745844269466E-2"/>
                  <c:y val="1.7694889759778079E-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09722222222221"/>
                      <c:h val="8.13474576163250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221-4370-822A-C5C5E838DD46}"/>
                </c:ext>
              </c:extLst>
            </c:dLbl>
            <c:dLbl>
              <c:idx val="4"/>
              <c:layout>
                <c:manualLayout>
                  <c:x val="-0.11948304899387577"/>
                  <c:y val="6.8640952226902155E-2"/>
                </c:manualLayout>
              </c:layout>
              <c:tx>
                <c:rich>
                  <a:bodyPr lIns="38100" tIns="19050" rIns="38100" bIns="19050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sz="2000" b="1" dirty="0" smtClean="0"/>
                      <a:t>18,7%</a:t>
                    </a:r>
                    <a:endParaRPr lang="en-US" sz="2000" b="1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972222222222221E-2"/>
                      <c:h val="0.140929164389811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221-4370-822A-C5C5E838DD46}"/>
                </c:ext>
              </c:extLst>
            </c:dLbl>
            <c:dLbl>
              <c:idx val="5"/>
              <c:layout>
                <c:manualLayout>
                  <c:x val="-0.11704658792650914"/>
                  <c:y val="-0.149679869680786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21-4370-822A-C5C5E838DD46}"/>
                </c:ext>
              </c:extLst>
            </c:dLbl>
            <c:dLbl>
              <c:idx val="6"/>
              <c:layout>
                <c:manualLayout>
                  <c:x val="2.1147528433945743E-2"/>
                  <c:y val="9.19956654592991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9E-4BB7-96DC-BE4D0335638F}"/>
                </c:ext>
              </c:extLst>
            </c:dLbl>
            <c:dLbl>
              <c:idx val="7"/>
              <c:layout>
                <c:manualLayout>
                  <c:x val="1.1710958005249343E-2"/>
                  <c:y val="-0.18306421774720474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819444444444443E-2"/>
                      <c:h val="0.10377851664386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4052-4103-8A00-39B6948ACF6D}"/>
                </c:ext>
              </c:extLst>
            </c:dLbl>
            <c:dLbl>
              <c:idx val="8"/>
              <c:layout>
                <c:manualLayout>
                  <c:x val="-0.10442328302712162"/>
                  <c:y val="5.5867519141130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4F8-492C-B3A1-356E1DAEEE32}"/>
                </c:ext>
              </c:extLst>
            </c:dLbl>
            <c:spPr>
              <a:noFill/>
              <a:ln w="2535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997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доходы от арендной платы за земельные участки - 9 409 543,62 рублей</c:v>
                </c:pt>
                <c:pt idx="1">
                  <c:v>доходы от арендной платы за имущество - 3 148 723,30 рублей</c:v>
                </c:pt>
                <c:pt idx="2">
                  <c:v>прочие доходы от использования имущества - 7 909 231,60 рублей</c:v>
                </c:pt>
                <c:pt idx="3">
                  <c:v>прочие доходы за размещение и эксплуатацию НТО - 1 297 145,34  рублей</c:v>
                </c:pt>
                <c:pt idx="4">
                  <c:v>доходы за окружающую среду - 9 210 635,00 рублей</c:v>
                </c:pt>
                <c:pt idx="5">
                  <c:v>доходы от оказания платных услуг и компенсации затрат государства - 7 703 402,45 рублей</c:v>
                </c:pt>
                <c:pt idx="6">
                  <c:v>доходы от реализации имущества - 1 312 206,41 рублей</c:v>
                </c:pt>
                <c:pt idx="7">
                  <c:v>доходы от продажи земли - 3 005 432,47 рублей</c:v>
                </c:pt>
                <c:pt idx="8">
                  <c:v>прочие неналоговые доходы - 72 023,74 рублей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0.218</c:v>
                </c:pt>
                <c:pt idx="1">
                  <c:v>7.2999999999999995E-2</c:v>
                </c:pt>
                <c:pt idx="2">
                  <c:v>0.184</c:v>
                </c:pt>
                <c:pt idx="3">
                  <c:v>0.03</c:v>
                </c:pt>
                <c:pt idx="4">
                  <c:v>0.214</c:v>
                </c:pt>
                <c:pt idx="5">
                  <c:v>0.17899999999999999</c:v>
                </c:pt>
                <c:pt idx="6">
                  <c:v>0.03</c:v>
                </c:pt>
                <c:pt idx="7">
                  <c:v>7.0000000000000007E-2</c:v>
                </c:pt>
                <c:pt idx="8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21-4370-822A-C5C5E838D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</c:spPr>
    </c:plotArea>
    <c:legend>
      <c:legendPos val="r"/>
      <c:layout>
        <c:manualLayout>
          <c:xMode val="edge"/>
          <c:yMode val="edge"/>
          <c:x val="0.55557020997375328"/>
          <c:y val="0"/>
          <c:w val="0.44442979002624672"/>
          <c:h val="0.98180281704491756"/>
        </c:manualLayout>
      </c:layout>
      <c:overlay val="0"/>
      <c:txPr>
        <a:bodyPr/>
        <a:lstStyle/>
        <a:p>
          <a:pPr>
            <a:defRPr sz="15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20924782101352"/>
          <c:y val="5.8574511868857197E-2"/>
          <c:w val="0.72579072616214635"/>
          <c:h val="0.71944039608884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Прочие доходы от использования имущества</c:v>
                </c:pt>
                <c:pt idx="1">
                  <c:v>прочие доходы за размещение и эксплуатацию НТО </c:v>
                </c:pt>
                <c:pt idx="2">
                  <c:v>Доходы от продажи земли</c:v>
                </c:pt>
                <c:pt idx="3">
                  <c:v>Плата за негативное воздействие на окружающую среду 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4409400</c:v>
                </c:pt>
                <c:pt idx="1">
                  <c:v>1035900</c:v>
                </c:pt>
                <c:pt idx="2">
                  <c:v>1525600</c:v>
                </c:pt>
                <c:pt idx="3" formatCode="General">
                  <c:v>6446200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3-4E99-8A39-1D6709293A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Прочие доходы от использования имущества</c:v>
                </c:pt>
                <c:pt idx="1">
                  <c:v>прочие доходы за размещение и эксплуатацию НТО </c:v>
                </c:pt>
                <c:pt idx="2">
                  <c:v>Доходы от продажи земли</c:v>
                </c:pt>
                <c:pt idx="3">
                  <c:v>Плата за негативное воздействие на окружающую среду 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7909231.5999999996</c:v>
                </c:pt>
                <c:pt idx="1">
                  <c:v>1297145.3400000001</c:v>
                </c:pt>
                <c:pt idx="2">
                  <c:v>3005432.47</c:v>
                </c:pt>
                <c:pt idx="3" formatCode="General">
                  <c:v>9210635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AD-4158-992E-424E8514DB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4"/>
        <c:overlap val="-9"/>
        <c:axId val="293182800"/>
        <c:axId val="293176136"/>
      </c:barChart>
      <c:catAx>
        <c:axId val="293182800"/>
        <c:scaling>
          <c:orientation val="minMax"/>
        </c:scaling>
        <c:delete val="0"/>
        <c:axPos val="l"/>
        <c:numFmt formatCode="\О\с\н\о\в\н\о\й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6136"/>
        <c:crosses val="autoZero"/>
        <c:auto val="1"/>
        <c:lblAlgn val="ctr"/>
        <c:lblOffset val="100"/>
        <c:noMultiLvlLbl val="0"/>
      </c:catAx>
      <c:valAx>
        <c:axId val="2931761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8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958797073721372"/>
          <c:y val="0.9165656331741916"/>
          <c:w val="0.38041202926278628"/>
          <c:h val="7.8247402280344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06960836308765"/>
          <c:y val="5.3424235471788331E-2"/>
          <c:w val="0.57087051070409489"/>
          <c:h val="0.720792820304554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FE-495D-82A8-AAD3D5F88AD7}"/>
              </c:ext>
            </c:extLst>
          </c:dPt>
          <c:cat>
            <c:strRef>
              <c:f>Лист1!$A$2:$A$4</c:f>
              <c:strCache>
                <c:ptCount val="3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  <c:pt idx="2">
                  <c:v>Доходы от реализации имущества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11282700</c:v>
                </c:pt>
                <c:pt idx="1">
                  <c:v>4249800</c:v>
                </c:pt>
                <c:pt idx="2">
                  <c:v>4736200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FE-495D-82A8-AAD3D5F88A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  <c:pt idx="2">
                  <c:v>Доходы от реализации имущества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9409543.6199999992</c:v>
                </c:pt>
                <c:pt idx="1">
                  <c:v>3148723.3</c:v>
                </c:pt>
                <c:pt idx="2">
                  <c:v>1312206.4099999999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FA-4077-BF21-1F25F4F8B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93179272"/>
        <c:axId val="293177312"/>
      </c:barChart>
      <c:catAx>
        <c:axId val="293179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7312"/>
        <c:crosses val="autoZero"/>
        <c:auto val="1"/>
        <c:lblAlgn val="ctr"/>
        <c:lblOffset val="100"/>
        <c:noMultiLvlLbl val="0"/>
      </c:catAx>
      <c:valAx>
        <c:axId val="2931773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9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86298501082726"/>
          <c:y val="3.4445909073649153E-2"/>
          <c:w val="0.50813701498917274"/>
          <c:h val="0.848438000075943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Штрафы, санкции, возмещение ущерба</c:v>
                </c:pt>
                <c:pt idx="1">
                  <c:v>Прочие 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53000</c:v>
                </c:pt>
                <c:pt idx="1">
                  <c:v>222800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B-456C-B216-3412DE2877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Штрафы, санкции, возмещение ущерба</c:v>
                </c:pt>
                <c:pt idx="1">
                  <c:v>Прочие неналоговые доходы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2000</c:v>
                </c:pt>
                <c:pt idx="1">
                  <c:v>72023.740000000005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8B-456C-B216-3412DE287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1828832"/>
        <c:axId val="491829160"/>
      </c:barChart>
      <c:catAx>
        <c:axId val="49182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829160"/>
        <c:crosses val="autoZero"/>
        <c:auto val="1"/>
        <c:lblAlgn val="ctr"/>
        <c:lblOffset val="100"/>
        <c:noMultiLvlLbl val="0"/>
      </c:catAx>
      <c:valAx>
        <c:axId val="4918291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182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ADF21-D0AB-4237-845C-26BC6175D43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947E45-83B0-413C-AE59-0C4F618C83FC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782E2A54-BC1E-4CB7-B10A-97330B0A715B}" type="parTrans" cxnId="{D5063652-9E21-4446-81F5-8204ED50ABA7}">
      <dgm:prSet/>
      <dgm:spPr/>
      <dgm:t>
        <a:bodyPr/>
        <a:lstStyle/>
        <a:p>
          <a:endParaRPr lang="ru-RU"/>
        </a:p>
      </dgm:t>
    </dgm:pt>
    <dgm:pt modelId="{20643315-350E-4A73-B41F-2E57642D8680}" type="sibTrans" cxnId="{D5063652-9E21-4446-81F5-8204ED50ABA7}">
      <dgm:prSet/>
      <dgm:spPr/>
      <dgm:t>
        <a:bodyPr/>
        <a:lstStyle/>
        <a:p>
          <a:endParaRPr lang="ru-RU"/>
        </a:p>
      </dgm:t>
    </dgm:pt>
    <dgm:pt modelId="{E8C93953-5041-41C4-99C4-A49E29EE23EE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доходы физических лиц</a:t>
          </a:r>
          <a:endParaRPr lang="ru-RU" sz="1600" dirty="0"/>
        </a:p>
      </dgm:t>
    </dgm:pt>
    <dgm:pt modelId="{8AC930E4-E593-4F0A-9DA9-A358FBC29949}" type="parTrans" cxnId="{A16AAABB-4543-498B-847C-3CF2A65410E2}">
      <dgm:prSet/>
      <dgm:spPr/>
      <dgm:t>
        <a:bodyPr/>
        <a:lstStyle/>
        <a:p>
          <a:endParaRPr lang="ru-RU"/>
        </a:p>
      </dgm:t>
    </dgm:pt>
    <dgm:pt modelId="{E2B30078-A948-44B8-A342-425391B87E72}" type="sibTrans" cxnId="{A16AAABB-4543-498B-847C-3CF2A65410E2}">
      <dgm:prSet/>
      <dgm:spPr/>
      <dgm:t>
        <a:bodyPr/>
        <a:lstStyle/>
        <a:p>
          <a:endParaRPr lang="ru-RU"/>
        </a:p>
      </dgm:t>
    </dgm:pt>
    <dgm:pt modelId="{B4F2A58F-158E-44A0-90EC-FA1957A270B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Неналоговые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49F6E303-1947-4EA5-9B4D-53EA7DDD924D}" type="parTrans" cxnId="{1B2CDB6D-CADA-497D-A929-3F9B00944999}">
      <dgm:prSet/>
      <dgm:spPr/>
      <dgm:t>
        <a:bodyPr/>
        <a:lstStyle/>
        <a:p>
          <a:endParaRPr lang="ru-RU"/>
        </a:p>
      </dgm:t>
    </dgm:pt>
    <dgm:pt modelId="{820CB41D-7867-45C8-9CAD-22464755F83D}" type="sibTrans" cxnId="{1B2CDB6D-CADA-497D-A929-3F9B00944999}">
      <dgm:prSet/>
      <dgm:spPr/>
      <dgm:t>
        <a:bodyPr/>
        <a:lstStyle/>
        <a:p>
          <a:endParaRPr lang="ru-RU"/>
        </a:p>
      </dgm:t>
    </dgm:pt>
    <dgm:pt modelId="{F12099E5-36DC-422D-B774-E67B07770A02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земельные участки</a:t>
          </a:r>
          <a:endParaRPr lang="ru-RU" sz="1400" dirty="0"/>
        </a:p>
      </dgm:t>
    </dgm:pt>
    <dgm:pt modelId="{09042D6D-18A5-43C7-A477-50C7A47D3590}" type="parTrans" cxnId="{D4E16D47-F433-4D44-A5EA-C77BEE669706}">
      <dgm:prSet/>
      <dgm:spPr/>
      <dgm:t>
        <a:bodyPr/>
        <a:lstStyle/>
        <a:p>
          <a:endParaRPr lang="ru-RU"/>
        </a:p>
      </dgm:t>
    </dgm:pt>
    <dgm:pt modelId="{D8FAEC56-26E3-434E-B72C-09F09124C936}" type="sibTrans" cxnId="{D4E16D47-F433-4D44-A5EA-C77BEE669706}">
      <dgm:prSet/>
      <dgm:spPr/>
      <dgm:t>
        <a:bodyPr/>
        <a:lstStyle/>
        <a:p>
          <a:endParaRPr lang="ru-RU"/>
        </a:p>
      </dgm:t>
    </dgm:pt>
    <dgm:pt modelId="{4740B546-2AF9-4179-813F-9C82373FA30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dirty="0">
            <a:solidFill>
              <a:srgbClr val="002060"/>
            </a:solidFill>
          </a:endParaRPr>
        </a:p>
      </dgm:t>
    </dgm:pt>
    <dgm:pt modelId="{605773AE-D550-47B5-ABB1-E6555A54FB81}" type="parTrans" cxnId="{6FC5945A-DE41-4349-8B48-02762B967A56}">
      <dgm:prSet/>
      <dgm:spPr/>
      <dgm:t>
        <a:bodyPr/>
        <a:lstStyle/>
        <a:p>
          <a:endParaRPr lang="ru-RU"/>
        </a:p>
      </dgm:t>
    </dgm:pt>
    <dgm:pt modelId="{9684C6BE-38EB-4594-BA6C-48F85ABD3B96}" type="sibTrans" cxnId="{6FC5945A-DE41-4349-8B48-02762B967A56}">
      <dgm:prSet/>
      <dgm:spPr/>
      <dgm:t>
        <a:bodyPr/>
        <a:lstStyle/>
        <a:p>
          <a:endParaRPr lang="ru-RU"/>
        </a:p>
      </dgm:t>
    </dgm:pt>
    <dgm:pt modelId="{07C04560-D559-4D1B-9148-FE9B9EFDD29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Дотации</a:t>
          </a:r>
          <a:endParaRPr lang="ru-RU" sz="1400" dirty="0"/>
        </a:p>
      </dgm:t>
    </dgm:pt>
    <dgm:pt modelId="{53C6E241-BAB3-4419-9F08-BF10F7F1728D}" type="parTrans" cxnId="{7B577CA5-EB14-4523-9903-50A8DEE134BF}">
      <dgm:prSet/>
      <dgm:spPr/>
      <dgm:t>
        <a:bodyPr/>
        <a:lstStyle/>
        <a:p>
          <a:endParaRPr lang="ru-RU"/>
        </a:p>
      </dgm:t>
    </dgm:pt>
    <dgm:pt modelId="{1FB32BE0-A65D-40A9-A647-4665A4D32E98}" type="sibTrans" cxnId="{7B577CA5-EB14-4523-9903-50A8DEE134BF}">
      <dgm:prSet/>
      <dgm:spPr/>
      <dgm:t>
        <a:bodyPr/>
        <a:lstStyle/>
        <a:p>
          <a:endParaRPr lang="ru-RU"/>
        </a:p>
      </dgm:t>
    </dgm:pt>
    <dgm:pt modelId="{87456BD9-2C89-4C50-AE02-E88B58718B7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Единый сельскохозяйственный налог</a:t>
          </a:r>
          <a:endParaRPr lang="ru-RU" sz="1600" dirty="0"/>
        </a:p>
      </dgm:t>
    </dgm:pt>
    <dgm:pt modelId="{23C92F03-DC2D-4DC2-817F-445B18CDAB69}" type="parTrans" cxnId="{AB2AC4A1-86D8-47EE-B7DE-38F620C38143}">
      <dgm:prSet/>
      <dgm:spPr/>
      <dgm:t>
        <a:bodyPr/>
        <a:lstStyle/>
        <a:p>
          <a:endParaRPr lang="ru-RU"/>
        </a:p>
      </dgm:t>
    </dgm:pt>
    <dgm:pt modelId="{82D43EF1-CBA6-4CD5-85E1-8CA4EA014722}" type="sibTrans" cxnId="{AB2AC4A1-86D8-47EE-B7DE-38F620C38143}">
      <dgm:prSet/>
      <dgm:spPr/>
      <dgm:t>
        <a:bodyPr/>
        <a:lstStyle/>
        <a:p>
          <a:endParaRPr lang="ru-RU"/>
        </a:p>
      </dgm:t>
    </dgm:pt>
    <dgm:pt modelId="{9796168D-5D3A-4625-8339-66C1CE3FB86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Земельный налог</a:t>
          </a:r>
          <a:endParaRPr lang="ru-RU" sz="1600" dirty="0"/>
        </a:p>
      </dgm:t>
    </dgm:pt>
    <dgm:pt modelId="{8E79ED69-9172-4814-80E2-3560AF27060C}" type="parTrans" cxnId="{FE6C8143-6808-40A9-B6AE-D238B646BFBB}">
      <dgm:prSet/>
      <dgm:spPr/>
      <dgm:t>
        <a:bodyPr/>
        <a:lstStyle/>
        <a:p>
          <a:endParaRPr lang="ru-RU"/>
        </a:p>
      </dgm:t>
    </dgm:pt>
    <dgm:pt modelId="{5E425CE6-08EF-4D8A-927D-8FE5DEC15C79}" type="sibTrans" cxnId="{FE6C8143-6808-40A9-B6AE-D238B646BFBB}">
      <dgm:prSet/>
      <dgm:spPr/>
      <dgm:t>
        <a:bodyPr/>
        <a:lstStyle/>
        <a:p>
          <a:endParaRPr lang="ru-RU"/>
        </a:p>
      </dgm:t>
    </dgm:pt>
    <dgm:pt modelId="{47059D3C-9EBA-444C-A596-8F34331D74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имущество физических лиц</a:t>
          </a:r>
          <a:endParaRPr lang="ru-RU" sz="1600" dirty="0"/>
        </a:p>
      </dgm:t>
    </dgm:pt>
    <dgm:pt modelId="{CDB4016A-079D-4700-94E0-F61F20A38A72}" type="parTrans" cxnId="{250CD210-C232-4B09-9EEC-02FF9E79871E}">
      <dgm:prSet/>
      <dgm:spPr/>
      <dgm:t>
        <a:bodyPr/>
        <a:lstStyle/>
        <a:p>
          <a:endParaRPr lang="ru-RU"/>
        </a:p>
      </dgm:t>
    </dgm:pt>
    <dgm:pt modelId="{98265594-97CA-4077-9D5A-311DB1D450CE}" type="sibTrans" cxnId="{250CD210-C232-4B09-9EEC-02FF9E79871E}">
      <dgm:prSet/>
      <dgm:spPr/>
      <dgm:t>
        <a:bodyPr/>
        <a:lstStyle/>
        <a:p>
          <a:endParaRPr lang="ru-RU"/>
        </a:p>
      </dgm:t>
    </dgm:pt>
    <dgm:pt modelId="{670BEEEB-129A-4B3A-852F-891A441D6697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Акцизы на нефтепродукты</a:t>
          </a:r>
          <a:endParaRPr lang="ru-RU" sz="1600" dirty="0"/>
        </a:p>
      </dgm:t>
    </dgm:pt>
    <dgm:pt modelId="{C4C20B02-A6AE-4C47-9AF0-5E62CAFD0A52}" type="parTrans" cxnId="{D8D08030-329E-494D-84D6-558A8041E5FA}">
      <dgm:prSet/>
      <dgm:spPr/>
      <dgm:t>
        <a:bodyPr/>
        <a:lstStyle/>
        <a:p>
          <a:endParaRPr lang="ru-RU"/>
        </a:p>
      </dgm:t>
    </dgm:pt>
    <dgm:pt modelId="{1EF8735C-9171-4DB8-9CAB-0CDB706967EC}" type="sibTrans" cxnId="{D8D08030-329E-494D-84D6-558A8041E5FA}">
      <dgm:prSet/>
      <dgm:spPr/>
      <dgm:t>
        <a:bodyPr/>
        <a:lstStyle/>
        <a:p>
          <a:endParaRPr lang="ru-RU"/>
        </a:p>
      </dgm:t>
    </dgm:pt>
    <dgm:pt modelId="{5FCEB233-B6E4-4069-8599-68EFE81ACA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муниципальное имущество</a:t>
          </a:r>
          <a:endParaRPr lang="ru-RU" sz="1400" dirty="0"/>
        </a:p>
      </dgm:t>
    </dgm:pt>
    <dgm:pt modelId="{B280312A-9ABD-4C1E-9AEC-B1951828ABB9}" type="parTrans" cxnId="{BDB9ACE6-7220-4749-92CE-1008FABBCA79}">
      <dgm:prSet/>
      <dgm:spPr/>
      <dgm:t>
        <a:bodyPr/>
        <a:lstStyle/>
        <a:p>
          <a:endParaRPr lang="ru-RU"/>
        </a:p>
      </dgm:t>
    </dgm:pt>
    <dgm:pt modelId="{13189606-986D-43FF-97CC-491DDEC8FA3D}" type="sibTrans" cxnId="{BDB9ACE6-7220-4749-92CE-1008FABBCA79}">
      <dgm:prSet/>
      <dgm:spPr/>
      <dgm:t>
        <a:bodyPr/>
        <a:lstStyle/>
        <a:p>
          <a:endParaRPr lang="ru-RU"/>
        </a:p>
      </dgm:t>
    </dgm:pt>
    <dgm:pt modelId="{0D1C0124-7399-49B2-97FA-C8F91D976FE6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пользование жилыми помещениями</a:t>
          </a:r>
          <a:endParaRPr lang="ru-RU" sz="1400" dirty="0"/>
        </a:p>
      </dgm:t>
    </dgm:pt>
    <dgm:pt modelId="{11B58479-3940-49B6-83EB-E9127B6F3ED0}" type="parTrans" cxnId="{AF6F17A7-0F82-4CB2-8BA5-7B23E98DDB65}">
      <dgm:prSet/>
      <dgm:spPr/>
      <dgm:t>
        <a:bodyPr/>
        <a:lstStyle/>
        <a:p>
          <a:endParaRPr lang="ru-RU"/>
        </a:p>
      </dgm:t>
    </dgm:pt>
    <dgm:pt modelId="{66860EC9-4DB8-48C3-B8C6-5FA484827027}" type="sibTrans" cxnId="{AF6F17A7-0F82-4CB2-8BA5-7B23E98DDB65}">
      <dgm:prSet/>
      <dgm:spPr/>
      <dgm:t>
        <a:bodyPr/>
        <a:lstStyle/>
        <a:p>
          <a:endParaRPr lang="ru-RU"/>
        </a:p>
      </dgm:t>
    </dgm:pt>
    <dgm:pt modelId="{52F6EA28-D15C-4B6F-88B1-4ECC7CEDCDB1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размещение и эксплуатацию НТО, установку и эксплуатацию рекламных конструкций</a:t>
          </a:r>
          <a:endParaRPr lang="ru-RU" sz="1400" dirty="0"/>
        </a:p>
      </dgm:t>
    </dgm:pt>
    <dgm:pt modelId="{5DC840B5-436D-4FF7-837A-8D575DC535D0}" type="parTrans" cxnId="{ED64CE09-986E-404A-8382-910D1A19B004}">
      <dgm:prSet/>
      <dgm:spPr/>
      <dgm:t>
        <a:bodyPr/>
        <a:lstStyle/>
        <a:p>
          <a:endParaRPr lang="ru-RU"/>
        </a:p>
      </dgm:t>
    </dgm:pt>
    <dgm:pt modelId="{03112EFE-6159-40D2-931E-733B11C86EEF}" type="sibTrans" cxnId="{ED64CE09-986E-404A-8382-910D1A19B004}">
      <dgm:prSet/>
      <dgm:spPr/>
      <dgm:t>
        <a:bodyPr/>
        <a:lstStyle/>
        <a:p>
          <a:endParaRPr lang="ru-RU"/>
        </a:p>
      </dgm:t>
    </dgm:pt>
    <dgm:pt modelId="{78DB7772-DD7C-495A-84DB-B85B7A91B01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негативное воздействие на окружающую среду</a:t>
          </a:r>
          <a:endParaRPr lang="ru-RU" sz="1400" dirty="0"/>
        </a:p>
      </dgm:t>
    </dgm:pt>
    <dgm:pt modelId="{4D15DAD9-40F0-45DF-832A-2F99FA9E5277}" type="parTrans" cxnId="{958D82AE-0B3A-455F-8021-BB0B1247386D}">
      <dgm:prSet/>
      <dgm:spPr/>
      <dgm:t>
        <a:bodyPr/>
        <a:lstStyle/>
        <a:p>
          <a:endParaRPr lang="ru-RU"/>
        </a:p>
      </dgm:t>
    </dgm:pt>
    <dgm:pt modelId="{A40215B4-06B7-4D79-9A20-71F3BD3B936D}" type="sibTrans" cxnId="{958D82AE-0B3A-455F-8021-BB0B1247386D}">
      <dgm:prSet/>
      <dgm:spPr/>
      <dgm:t>
        <a:bodyPr/>
        <a:lstStyle/>
        <a:p>
          <a:endParaRPr lang="ru-RU"/>
        </a:p>
      </dgm:t>
    </dgm:pt>
    <dgm:pt modelId="{6D5A706D-21E4-484C-B867-B9B72985030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Доходы от продажи материальных и нематериальных активов</a:t>
          </a:r>
          <a:endParaRPr lang="ru-RU" sz="1400" dirty="0"/>
        </a:p>
      </dgm:t>
    </dgm:pt>
    <dgm:pt modelId="{D539BBDC-5240-45F2-86AB-95B4F6B6B1A8}" type="parTrans" cxnId="{05EDDA89-A6D6-4C74-9E17-8D20EA8026E2}">
      <dgm:prSet/>
      <dgm:spPr/>
      <dgm:t>
        <a:bodyPr/>
        <a:lstStyle/>
        <a:p>
          <a:endParaRPr lang="ru-RU"/>
        </a:p>
      </dgm:t>
    </dgm:pt>
    <dgm:pt modelId="{DB267875-3484-490D-881F-C3AF77B6EDCC}" type="sibTrans" cxnId="{05EDDA89-A6D6-4C74-9E17-8D20EA8026E2}">
      <dgm:prSet/>
      <dgm:spPr/>
      <dgm:t>
        <a:bodyPr/>
        <a:lstStyle/>
        <a:p>
          <a:endParaRPr lang="ru-RU"/>
        </a:p>
      </dgm:t>
    </dgm:pt>
    <dgm:pt modelId="{0553C861-CEF6-4FA4-8EB0-92CCF3E7A56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Прочие доходы ( в </a:t>
          </a:r>
          <a:r>
            <a:rPr lang="ru-RU" sz="1400" dirty="0" err="1" smtClean="0"/>
            <a:t>т.ч</a:t>
          </a:r>
          <a:r>
            <a:rPr lang="ru-RU" sz="1400" dirty="0" smtClean="0"/>
            <a:t>. штрафы)</a:t>
          </a:r>
          <a:endParaRPr lang="ru-RU" sz="1400" dirty="0"/>
        </a:p>
      </dgm:t>
    </dgm:pt>
    <dgm:pt modelId="{F4F446EB-95E7-4E18-AACF-180AC586C66D}" type="parTrans" cxnId="{712115A2-0DF9-4576-926C-68153CF4B15E}">
      <dgm:prSet/>
      <dgm:spPr/>
      <dgm:t>
        <a:bodyPr/>
        <a:lstStyle/>
        <a:p>
          <a:endParaRPr lang="ru-RU"/>
        </a:p>
      </dgm:t>
    </dgm:pt>
    <dgm:pt modelId="{4EE8B3E4-50F5-402B-B4BB-CC9A7C432610}" type="sibTrans" cxnId="{712115A2-0DF9-4576-926C-68153CF4B15E}">
      <dgm:prSet/>
      <dgm:spPr/>
      <dgm:t>
        <a:bodyPr/>
        <a:lstStyle/>
        <a:p>
          <a:endParaRPr lang="ru-RU"/>
        </a:p>
      </dgm:t>
    </dgm:pt>
    <dgm:pt modelId="{20D20B36-C578-466E-8005-37D6B958867F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Субсидии</a:t>
          </a:r>
          <a:endParaRPr lang="ru-RU" sz="1400" dirty="0"/>
        </a:p>
      </dgm:t>
    </dgm:pt>
    <dgm:pt modelId="{4BB6E1DF-8F67-4E45-B59F-8E154CDFFF91}" type="parTrans" cxnId="{DF154B27-9ADC-43D6-BE9C-C542A505BE03}">
      <dgm:prSet/>
      <dgm:spPr/>
      <dgm:t>
        <a:bodyPr/>
        <a:lstStyle/>
        <a:p>
          <a:endParaRPr lang="ru-RU"/>
        </a:p>
      </dgm:t>
    </dgm:pt>
    <dgm:pt modelId="{12EC0139-92D5-42E0-9EA5-38E0E88A562F}" type="sibTrans" cxnId="{DF154B27-9ADC-43D6-BE9C-C542A505BE03}">
      <dgm:prSet/>
      <dgm:spPr/>
      <dgm:t>
        <a:bodyPr/>
        <a:lstStyle/>
        <a:p>
          <a:endParaRPr lang="ru-RU"/>
        </a:p>
      </dgm:t>
    </dgm:pt>
    <dgm:pt modelId="{3AD7DC75-A0E7-42E5-A113-FF4F759AE2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Субвенции</a:t>
          </a:r>
          <a:endParaRPr lang="ru-RU" sz="1400" dirty="0"/>
        </a:p>
      </dgm:t>
    </dgm:pt>
    <dgm:pt modelId="{19AAC49A-F78B-4E03-AE43-85D542F846B5}" type="parTrans" cxnId="{CD8F2EE6-5D7A-4182-AF9B-225A75AEDEEF}">
      <dgm:prSet/>
      <dgm:spPr/>
      <dgm:t>
        <a:bodyPr/>
        <a:lstStyle/>
        <a:p>
          <a:endParaRPr lang="ru-RU"/>
        </a:p>
      </dgm:t>
    </dgm:pt>
    <dgm:pt modelId="{90BC5BF4-15EE-43D4-9894-2F1AD1729DD5}" type="sibTrans" cxnId="{CD8F2EE6-5D7A-4182-AF9B-225A75AEDEEF}">
      <dgm:prSet/>
      <dgm:spPr/>
      <dgm:t>
        <a:bodyPr/>
        <a:lstStyle/>
        <a:p>
          <a:endParaRPr lang="ru-RU"/>
        </a:p>
      </dgm:t>
    </dgm:pt>
    <dgm:pt modelId="{4BE9EFF8-494F-4A3F-803A-70473A4D62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Иные межбюджетные трансферты</a:t>
          </a:r>
          <a:endParaRPr lang="ru-RU" sz="1400" dirty="0"/>
        </a:p>
      </dgm:t>
    </dgm:pt>
    <dgm:pt modelId="{04C2621E-F982-4563-8094-9DC86E311AE3}" type="parTrans" cxnId="{052F4945-2DC5-4B08-9932-A67C410A93F4}">
      <dgm:prSet/>
      <dgm:spPr/>
      <dgm:t>
        <a:bodyPr/>
        <a:lstStyle/>
        <a:p>
          <a:endParaRPr lang="ru-RU"/>
        </a:p>
      </dgm:t>
    </dgm:pt>
    <dgm:pt modelId="{FF4321A5-7128-48B9-9207-E51D8BB11097}" type="sibTrans" cxnId="{052F4945-2DC5-4B08-9932-A67C410A93F4}">
      <dgm:prSet/>
      <dgm:spPr/>
      <dgm:t>
        <a:bodyPr/>
        <a:lstStyle/>
        <a:p>
          <a:endParaRPr lang="ru-RU"/>
        </a:p>
      </dgm:t>
    </dgm:pt>
    <dgm:pt modelId="{E42C9C88-0C95-44A3-A869-A75F7CF05A5D}" type="pres">
      <dgm:prSet presAssocID="{AF1ADF21-D0AB-4237-845C-26BC6175D4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4F0E88-3E77-4D8F-9445-58C1DDE74055}" type="pres">
      <dgm:prSet presAssocID="{10947E45-83B0-413C-AE59-0C4F618C83FC}" presName="composite" presStyleCnt="0"/>
      <dgm:spPr/>
    </dgm:pt>
    <dgm:pt modelId="{FE406019-6599-44E0-82ED-13D2C6661461}" type="pres">
      <dgm:prSet presAssocID="{10947E45-83B0-413C-AE59-0C4F618C83FC}" presName="parTx" presStyleLbl="alignNode1" presStyleIdx="0" presStyleCnt="3" custLinFactY="-100000" custLinFactNeighborX="119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1E5B4-B8DF-4BF4-AA5C-BF77D40D441D}" type="pres">
      <dgm:prSet presAssocID="{10947E45-83B0-413C-AE59-0C4F618C83F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743E3-4907-4772-9424-E998C6468333}" type="pres">
      <dgm:prSet presAssocID="{20643315-350E-4A73-B41F-2E57642D8680}" presName="space" presStyleCnt="0"/>
      <dgm:spPr/>
    </dgm:pt>
    <dgm:pt modelId="{5FC9A117-BC0B-4530-A312-7806C430671C}" type="pres">
      <dgm:prSet presAssocID="{B4F2A58F-158E-44A0-90EC-FA1957A270B5}" presName="composite" presStyleCnt="0"/>
      <dgm:spPr/>
    </dgm:pt>
    <dgm:pt modelId="{B91F5F3E-477B-46EB-B4C1-7EA346C10338}" type="pres">
      <dgm:prSet presAssocID="{B4F2A58F-158E-44A0-90EC-FA1957A270B5}" presName="parTx" presStyleLbl="alignNode1" presStyleIdx="1" presStyleCnt="3" custScaleY="100000" custLinFactY="-100000" custLinFactNeighborX="-1413" custLinFactNeighborY="-1208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270FA-7B94-4345-AFEB-9F81A42B0640}" type="pres">
      <dgm:prSet presAssocID="{B4F2A58F-158E-44A0-90EC-FA1957A270B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C6148-7CA3-4152-A287-9B62CFC3645D}" type="pres">
      <dgm:prSet presAssocID="{820CB41D-7867-45C8-9CAD-22464755F83D}" presName="space" presStyleCnt="0"/>
      <dgm:spPr/>
    </dgm:pt>
    <dgm:pt modelId="{EBBF841B-713D-4875-A1C4-3BF6CC00A6E6}" type="pres">
      <dgm:prSet presAssocID="{4740B546-2AF9-4179-813F-9C82373FA306}" presName="composite" presStyleCnt="0"/>
      <dgm:spPr/>
    </dgm:pt>
    <dgm:pt modelId="{ACF25AA3-2C9C-46B9-9AD9-E1489BE98D07}" type="pres">
      <dgm:prSet presAssocID="{4740B546-2AF9-4179-813F-9C82373FA306}" presName="parTx" presStyleLbl="alignNode1" presStyleIdx="2" presStyleCnt="3" custLinFactY="-100000" custLinFactNeighborX="190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1167C-E847-412D-B582-F676F2F579E7}" type="pres">
      <dgm:prSet presAssocID="{4740B546-2AF9-4179-813F-9C82373FA30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94562B-7066-4EBD-9E08-E01A8C03802F}" type="presOf" srcId="{52F6EA28-D15C-4B6F-88B1-4ECC7CEDCDB1}" destId="{E46270FA-7B94-4345-AFEB-9F81A42B0640}" srcOrd="0" destOrd="3" presId="urn:microsoft.com/office/officeart/2005/8/layout/hList1"/>
    <dgm:cxn modelId="{DF154B27-9ADC-43D6-BE9C-C542A505BE03}" srcId="{4740B546-2AF9-4179-813F-9C82373FA306}" destId="{20D20B36-C578-466E-8005-37D6B958867F}" srcOrd="1" destOrd="0" parTransId="{4BB6E1DF-8F67-4E45-B59F-8E154CDFFF91}" sibTransId="{12EC0139-92D5-42E0-9EA5-38E0E88A562F}"/>
    <dgm:cxn modelId="{CFA47BFA-4E71-4BF0-A891-B6ACA875116F}" type="presOf" srcId="{47059D3C-9EBA-444C-A596-8F34331D749B}" destId="{83C1E5B4-B8DF-4BF4-AA5C-BF77D40D441D}" srcOrd="0" destOrd="3" presId="urn:microsoft.com/office/officeart/2005/8/layout/hList1"/>
    <dgm:cxn modelId="{05EDDA89-A6D6-4C74-9E17-8D20EA8026E2}" srcId="{B4F2A58F-158E-44A0-90EC-FA1957A270B5}" destId="{6D5A706D-21E4-484C-B867-B9B729850304}" srcOrd="5" destOrd="0" parTransId="{D539BBDC-5240-45F2-86AB-95B4F6B6B1A8}" sibTransId="{DB267875-3484-490D-881F-C3AF77B6EDCC}"/>
    <dgm:cxn modelId="{1B2CDB6D-CADA-497D-A929-3F9B00944999}" srcId="{AF1ADF21-D0AB-4237-845C-26BC6175D43E}" destId="{B4F2A58F-158E-44A0-90EC-FA1957A270B5}" srcOrd="1" destOrd="0" parTransId="{49F6E303-1947-4EA5-9B4D-53EA7DDD924D}" sibTransId="{820CB41D-7867-45C8-9CAD-22464755F83D}"/>
    <dgm:cxn modelId="{D5063652-9E21-4446-81F5-8204ED50ABA7}" srcId="{AF1ADF21-D0AB-4237-845C-26BC6175D43E}" destId="{10947E45-83B0-413C-AE59-0C4F618C83FC}" srcOrd="0" destOrd="0" parTransId="{782E2A54-BC1E-4CB7-B10A-97330B0A715B}" sibTransId="{20643315-350E-4A73-B41F-2E57642D8680}"/>
    <dgm:cxn modelId="{FE6C8143-6808-40A9-B6AE-D238B646BFBB}" srcId="{10947E45-83B0-413C-AE59-0C4F618C83FC}" destId="{9796168D-5D3A-4625-8339-66C1CE3FB863}" srcOrd="2" destOrd="0" parTransId="{8E79ED69-9172-4814-80E2-3560AF27060C}" sibTransId="{5E425CE6-08EF-4D8A-927D-8FE5DEC15C79}"/>
    <dgm:cxn modelId="{03C0FB28-2B5D-495E-B513-5073EA270725}" type="presOf" srcId="{9796168D-5D3A-4625-8339-66C1CE3FB863}" destId="{83C1E5B4-B8DF-4BF4-AA5C-BF77D40D441D}" srcOrd="0" destOrd="2" presId="urn:microsoft.com/office/officeart/2005/8/layout/hList1"/>
    <dgm:cxn modelId="{250CD210-C232-4B09-9EEC-02FF9E79871E}" srcId="{10947E45-83B0-413C-AE59-0C4F618C83FC}" destId="{47059D3C-9EBA-444C-A596-8F34331D749B}" srcOrd="3" destOrd="0" parTransId="{CDB4016A-079D-4700-94E0-F61F20A38A72}" sibTransId="{98265594-97CA-4077-9D5A-311DB1D450CE}"/>
    <dgm:cxn modelId="{2B54C3F3-F78C-4E17-9C04-1BA59D73603F}" type="presOf" srcId="{4740B546-2AF9-4179-813F-9C82373FA306}" destId="{ACF25AA3-2C9C-46B9-9AD9-E1489BE98D07}" srcOrd="0" destOrd="0" presId="urn:microsoft.com/office/officeart/2005/8/layout/hList1"/>
    <dgm:cxn modelId="{052F4945-2DC5-4B08-9932-A67C410A93F4}" srcId="{4740B546-2AF9-4179-813F-9C82373FA306}" destId="{4BE9EFF8-494F-4A3F-803A-70473A4D62FD}" srcOrd="3" destOrd="0" parTransId="{04C2621E-F982-4563-8094-9DC86E311AE3}" sibTransId="{FF4321A5-7128-48B9-9207-E51D8BB11097}"/>
    <dgm:cxn modelId="{27F988FA-8C87-469D-90D8-D76949888501}" type="presOf" srcId="{5FCEB233-B6E4-4069-8599-68EFE81ACAFD}" destId="{E46270FA-7B94-4345-AFEB-9F81A42B0640}" srcOrd="0" destOrd="1" presId="urn:microsoft.com/office/officeart/2005/8/layout/hList1"/>
    <dgm:cxn modelId="{6C350159-B329-4C2C-BE65-BAC3D83537BF}" type="presOf" srcId="{E8C93953-5041-41C4-99C4-A49E29EE23EE}" destId="{83C1E5B4-B8DF-4BF4-AA5C-BF77D40D441D}" srcOrd="0" destOrd="0" presId="urn:microsoft.com/office/officeart/2005/8/layout/hList1"/>
    <dgm:cxn modelId="{220035F8-17AC-4020-8D62-16D8A528F826}" type="presOf" srcId="{0553C861-CEF6-4FA4-8EB0-92CCF3E7A56B}" destId="{E46270FA-7B94-4345-AFEB-9F81A42B0640}" srcOrd="0" destOrd="6" presId="urn:microsoft.com/office/officeart/2005/8/layout/hList1"/>
    <dgm:cxn modelId="{CBDB6EC1-9FD0-4696-B69D-8D2108DCAF23}" type="presOf" srcId="{F12099E5-36DC-422D-B774-E67B07770A02}" destId="{E46270FA-7B94-4345-AFEB-9F81A42B0640}" srcOrd="0" destOrd="0" presId="urn:microsoft.com/office/officeart/2005/8/layout/hList1"/>
    <dgm:cxn modelId="{FBC22C27-12BB-4A0D-A209-B025A56BD2C1}" type="presOf" srcId="{3AD7DC75-A0E7-42E5-A113-FF4F759AE29B}" destId="{8AA1167C-E847-412D-B582-F676F2F579E7}" srcOrd="0" destOrd="2" presId="urn:microsoft.com/office/officeart/2005/8/layout/hList1"/>
    <dgm:cxn modelId="{AB2AC4A1-86D8-47EE-B7DE-38F620C38143}" srcId="{10947E45-83B0-413C-AE59-0C4F618C83FC}" destId="{87456BD9-2C89-4C50-AE02-E88B58718B7D}" srcOrd="1" destOrd="0" parTransId="{23C92F03-DC2D-4DC2-817F-445B18CDAB69}" sibTransId="{82D43EF1-CBA6-4CD5-85E1-8CA4EA014722}"/>
    <dgm:cxn modelId="{D8D08030-329E-494D-84D6-558A8041E5FA}" srcId="{10947E45-83B0-413C-AE59-0C4F618C83FC}" destId="{670BEEEB-129A-4B3A-852F-891A441D6697}" srcOrd="4" destOrd="0" parTransId="{C4C20B02-A6AE-4C47-9AF0-5E62CAFD0A52}" sibTransId="{1EF8735C-9171-4DB8-9CAB-0CDB706967EC}"/>
    <dgm:cxn modelId="{88196A97-4C38-4E51-9904-5E850B9A00C0}" type="presOf" srcId="{6D5A706D-21E4-484C-B867-B9B729850304}" destId="{E46270FA-7B94-4345-AFEB-9F81A42B0640}" srcOrd="0" destOrd="5" presId="urn:microsoft.com/office/officeart/2005/8/layout/hList1"/>
    <dgm:cxn modelId="{E4EF1900-EEF3-47F1-86E3-C008C676FBCA}" type="presOf" srcId="{10947E45-83B0-413C-AE59-0C4F618C83FC}" destId="{FE406019-6599-44E0-82ED-13D2C6661461}" srcOrd="0" destOrd="0" presId="urn:microsoft.com/office/officeart/2005/8/layout/hList1"/>
    <dgm:cxn modelId="{C76BC7D1-7E2B-4294-B663-FAFB04D43D60}" type="presOf" srcId="{4BE9EFF8-494F-4A3F-803A-70473A4D62FD}" destId="{8AA1167C-E847-412D-B582-F676F2F579E7}" srcOrd="0" destOrd="3" presId="urn:microsoft.com/office/officeart/2005/8/layout/hList1"/>
    <dgm:cxn modelId="{7B577CA5-EB14-4523-9903-50A8DEE134BF}" srcId="{4740B546-2AF9-4179-813F-9C82373FA306}" destId="{07C04560-D559-4D1B-9148-FE9B9EFDD294}" srcOrd="0" destOrd="0" parTransId="{53C6E241-BAB3-4419-9F08-BF10F7F1728D}" sibTransId="{1FB32BE0-A65D-40A9-A647-4665A4D32E98}"/>
    <dgm:cxn modelId="{A16AAABB-4543-498B-847C-3CF2A65410E2}" srcId="{10947E45-83B0-413C-AE59-0C4F618C83FC}" destId="{E8C93953-5041-41C4-99C4-A49E29EE23EE}" srcOrd="0" destOrd="0" parTransId="{8AC930E4-E593-4F0A-9DA9-A358FBC29949}" sibTransId="{E2B30078-A948-44B8-A342-425391B87E72}"/>
    <dgm:cxn modelId="{DCBC2A23-6BE4-4BE4-91D3-257423CAB779}" type="presOf" srcId="{07C04560-D559-4D1B-9148-FE9B9EFDD294}" destId="{8AA1167C-E847-412D-B582-F676F2F579E7}" srcOrd="0" destOrd="0" presId="urn:microsoft.com/office/officeart/2005/8/layout/hList1"/>
    <dgm:cxn modelId="{5864F242-5559-45FB-A39A-83EABC47A25E}" type="presOf" srcId="{B4F2A58F-158E-44A0-90EC-FA1957A270B5}" destId="{B91F5F3E-477B-46EB-B4C1-7EA346C10338}" srcOrd="0" destOrd="0" presId="urn:microsoft.com/office/officeart/2005/8/layout/hList1"/>
    <dgm:cxn modelId="{CD8F2EE6-5D7A-4182-AF9B-225A75AEDEEF}" srcId="{4740B546-2AF9-4179-813F-9C82373FA306}" destId="{3AD7DC75-A0E7-42E5-A113-FF4F759AE29B}" srcOrd="2" destOrd="0" parTransId="{19AAC49A-F78B-4E03-AE43-85D542F846B5}" sibTransId="{90BC5BF4-15EE-43D4-9894-2F1AD1729DD5}"/>
    <dgm:cxn modelId="{BDB9ACE6-7220-4749-92CE-1008FABBCA79}" srcId="{B4F2A58F-158E-44A0-90EC-FA1957A270B5}" destId="{5FCEB233-B6E4-4069-8599-68EFE81ACAFD}" srcOrd="1" destOrd="0" parTransId="{B280312A-9ABD-4C1E-9AEC-B1951828ABB9}" sibTransId="{13189606-986D-43FF-97CC-491DDEC8FA3D}"/>
    <dgm:cxn modelId="{A301AA69-B13B-41A9-B40A-772BE42DB643}" type="presOf" srcId="{20D20B36-C578-466E-8005-37D6B958867F}" destId="{8AA1167C-E847-412D-B582-F676F2F579E7}" srcOrd="0" destOrd="1" presId="urn:microsoft.com/office/officeart/2005/8/layout/hList1"/>
    <dgm:cxn modelId="{F3C45E89-60AE-484B-96F0-A3FC3143CB43}" type="presOf" srcId="{0D1C0124-7399-49B2-97FA-C8F91D976FE6}" destId="{E46270FA-7B94-4345-AFEB-9F81A42B0640}" srcOrd="0" destOrd="2" presId="urn:microsoft.com/office/officeart/2005/8/layout/hList1"/>
    <dgm:cxn modelId="{95078A92-A6E9-4CA4-869B-603CFD36B915}" type="presOf" srcId="{AF1ADF21-D0AB-4237-845C-26BC6175D43E}" destId="{E42C9C88-0C95-44A3-A869-A75F7CF05A5D}" srcOrd="0" destOrd="0" presId="urn:microsoft.com/office/officeart/2005/8/layout/hList1"/>
    <dgm:cxn modelId="{D4E16D47-F433-4D44-A5EA-C77BEE669706}" srcId="{B4F2A58F-158E-44A0-90EC-FA1957A270B5}" destId="{F12099E5-36DC-422D-B774-E67B07770A02}" srcOrd="0" destOrd="0" parTransId="{09042D6D-18A5-43C7-A477-50C7A47D3590}" sibTransId="{D8FAEC56-26E3-434E-B72C-09F09124C936}"/>
    <dgm:cxn modelId="{712115A2-0DF9-4576-926C-68153CF4B15E}" srcId="{B4F2A58F-158E-44A0-90EC-FA1957A270B5}" destId="{0553C861-CEF6-4FA4-8EB0-92CCF3E7A56B}" srcOrd="6" destOrd="0" parTransId="{F4F446EB-95E7-4E18-AACF-180AC586C66D}" sibTransId="{4EE8B3E4-50F5-402B-B4BB-CC9A7C432610}"/>
    <dgm:cxn modelId="{ED64CE09-986E-404A-8382-910D1A19B004}" srcId="{B4F2A58F-158E-44A0-90EC-FA1957A270B5}" destId="{52F6EA28-D15C-4B6F-88B1-4ECC7CEDCDB1}" srcOrd="3" destOrd="0" parTransId="{5DC840B5-436D-4FF7-837A-8D575DC535D0}" sibTransId="{03112EFE-6159-40D2-931E-733B11C86EEF}"/>
    <dgm:cxn modelId="{EA25D04C-AE1E-4CB3-80FF-C1012BB6786F}" type="presOf" srcId="{87456BD9-2C89-4C50-AE02-E88B58718B7D}" destId="{83C1E5B4-B8DF-4BF4-AA5C-BF77D40D441D}" srcOrd="0" destOrd="1" presId="urn:microsoft.com/office/officeart/2005/8/layout/hList1"/>
    <dgm:cxn modelId="{958D82AE-0B3A-455F-8021-BB0B1247386D}" srcId="{B4F2A58F-158E-44A0-90EC-FA1957A270B5}" destId="{78DB7772-DD7C-495A-84DB-B85B7A91B013}" srcOrd="4" destOrd="0" parTransId="{4D15DAD9-40F0-45DF-832A-2F99FA9E5277}" sibTransId="{A40215B4-06B7-4D79-9A20-71F3BD3B936D}"/>
    <dgm:cxn modelId="{6FC5945A-DE41-4349-8B48-02762B967A56}" srcId="{AF1ADF21-D0AB-4237-845C-26BC6175D43E}" destId="{4740B546-2AF9-4179-813F-9C82373FA306}" srcOrd="2" destOrd="0" parTransId="{605773AE-D550-47B5-ABB1-E6555A54FB81}" sibTransId="{9684C6BE-38EB-4594-BA6C-48F85ABD3B96}"/>
    <dgm:cxn modelId="{AF6F17A7-0F82-4CB2-8BA5-7B23E98DDB65}" srcId="{B4F2A58F-158E-44A0-90EC-FA1957A270B5}" destId="{0D1C0124-7399-49B2-97FA-C8F91D976FE6}" srcOrd="2" destOrd="0" parTransId="{11B58479-3940-49B6-83EB-E9127B6F3ED0}" sibTransId="{66860EC9-4DB8-48C3-B8C6-5FA484827027}"/>
    <dgm:cxn modelId="{C88D0EDE-2EE8-4237-A012-D4D7CC4889F3}" type="presOf" srcId="{78DB7772-DD7C-495A-84DB-B85B7A91B013}" destId="{E46270FA-7B94-4345-AFEB-9F81A42B0640}" srcOrd="0" destOrd="4" presId="urn:microsoft.com/office/officeart/2005/8/layout/hList1"/>
    <dgm:cxn modelId="{AC1B79D9-66E0-40FB-83DD-B85DF39BD3E3}" type="presOf" srcId="{670BEEEB-129A-4B3A-852F-891A441D6697}" destId="{83C1E5B4-B8DF-4BF4-AA5C-BF77D40D441D}" srcOrd="0" destOrd="4" presId="urn:microsoft.com/office/officeart/2005/8/layout/hList1"/>
    <dgm:cxn modelId="{43579407-8E41-4492-80F1-A917BFB94474}" type="presParOf" srcId="{E42C9C88-0C95-44A3-A869-A75F7CF05A5D}" destId="{D84F0E88-3E77-4D8F-9445-58C1DDE74055}" srcOrd="0" destOrd="0" presId="urn:microsoft.com/office/officeart/2005/8/layout/hList1"/>
    <dgm:cxn modelId="{F5755F6A-EB8A-474E-AE12-1307A24E9125}" type="presParOf" srcId="{D84F0E88-3E77-4D8F-9445-58C1DDE74055}" destId="{FE406019-6599-44E0-82ED-13D2C6661461}" srcOrd="0" destOrd="0" presId="urn:microsoft.com/office/officeart/2005/8/layout/hList1"/>
    <dgm:cxn modelId="{E27D28EC-A55E-48C3-A7E7-1926A1AED069}" type="presParOf" srcId="{D84F0E88-3E77-4D8F-9445-58C1DDE74055}" destId="{83C1E5B4-B8DF-4BF4-AA5C-BF77D40D441D}" srcOrd="1" destOrd="0" presId="urn:microsoft.com/office/officeart/2005/8/layout/hList1"/>
    <dgm:cxn modelId="{2DFAE6A4-9E81-48CB-AD79-7C88B0D6CF82}" type="presParOf" srcId="{E42C9C88-0C95-44A3-A869-A75F7CF05A5D}" destId="{C8E743E3-4907-4772-9424-E998C6468333}" srcOrd="1" destOrd="0" presId="urn:microsoft.com/office/officeart/2005/8/layout/hList1"/>
    <dgm:cxn modelId="{AED93CBD-7C2B-4C5F-91DA-5ABCD40B4574}" type="presParOf" srcId="{E42C9C88-0C95-44A3-A869-A75F7CF05A5D}" destId="{5FC9A117-BC0B-4530-A312-7806C430671C}" srcOrd="2" destOrd="0" presId="urn:microsoft.com/office/officeart/2005/8/layout/hList1"/>
    <dgm:cxn modelId="{9219042A-9B45-42D8-95BD-79CACBBCEB38}" type="presParOf" srcId="{5FC9A117-BC0B-4530-A312-7806C430671C}" destId="{B91F5F3E-477B-46EB-B4C1-7EA346C10338}" srcOrd="0" destOrd="0" presId="urn:microsoft.com/office/officeart/2005/8/layout/hList1"/>
    <dgm:cxn modelId="{92E8B23A-5529-40B8-8CC7-56377C5A1877}" type="presParOf" srcId="{5FC9A117-BC0B-4530-A312-7806C430671C}" destId="{E46270FA-7B94-4345-AFEB-9F81A42B0640}" srcOrd="1" destOrd="0" presId="urn:microsoft.com/office/officeart/2005/8/layout/hList1"/>
    <dgm:cxn modelId="{23651803-C157-4DEB-B51A-0BFD2B39F975}" type="presParOf" srcId="{E42C9C88-0C95-44A3-A869-A75F7CF05A5D}" destId="{8C3C6148-7CA3-4152-A287-9B62CFC3645D}" srcOrd="3" destOrd="0" presId="urn:microsoft.com/office/officeart/2005/8/layout/hList1"/>
    <dgm:cxn modelId="{0343C23C-1CE4-4DD0-A279-8C6DD10F64F2}" type="presParOf" srcId="{E42C9C88-0C95-44A3-A869-A75F7CF05A5D}" destId="{EBBF841B-713D-4875-A1C4-3BF6CC00A6E6}" srcOrd="4" destOrd="0" presId="urn:microsoft.com/office/officeart/2005/8/layout/hList1"/>
    <dgm:cxn modelId="{64F227B7-C424-4D98-A39B-B90BF0A59466}" type="presParOf" srcId="{EBBF841B-713D-4875-A1C4-3BF6CC00A6E6}" destId="{ACF25AA3-2C9C-46B9-9AD9-E1489BE98D07}" srcOrd="0" destOrd="0" presId="urn:microsoft.com/office/officeart/2005/8/layout/hList1"/>
    <dgm:cxn modelId="{05BE31E7-83F9-4BF6-8593-5E8562448D33}" type="presParOf" srcId="{EBBF841B-713D-4875-A1C4-3BF6CC00A6E6}" destId="{8AA1167C-E847-412D-B582-F676F2F579E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hierarchy3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ru-RU" sz="3600" dirty="0" smtClean="0"/>
            <a:t>48,0</a:t>
          </a:r>
          <a:endParaRPr lang="ru-RU" sz="36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/>
      <dgm:t>
        <a:bodyPr/>
        <a:lstStyle/>
        <a:p>
          <a:r>
            <a:rPr lang="ru-RU" sz="2400" dirty="0" smtClean="0"/>
            <a:t>124 939 269,18 рублей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/>
      <dgm:spPr/>
      <dgm:t>
        <a:bodyPr/>
        <a:lstStyle/>
        <a:p>
          <a:r>
            <a:rPr lang="ru-RU" dirty="0" smtClean="0"/>
            <a:t>Неналоговые доходы </a:t>
          </a:r>
          <a:endParaRPr lang="ru-RU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ru-RU" sz="3600" dirty="0" smtClean="0"/>
            <a:t>16,6%</a:t>
          </a:r>
          <a:endParaRPr lang="ru-RU" sz="36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/>
      <dgm:t>
        <a:bodyPr/>
        <a:lstStyle/>
        <a:p>
          <a:r>
            <a:rPr lang="ru-RU" sz="2400" dirty="0" smtClean="0"/>
            <a:t>43 070 343,93 рублей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ru-RU" sz="3600" dirty="0" smtClean="0"/>
            <a:t>35,4%</a:t>
          </a:r>
          <a:endParaRPr lang="ru-RU" sz="36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/>
      <dgm:t>
        <a:bodyPr/>
        <a:lstStyle/>
        <a:p>
          <a:r>
            <a:rPr lang="ru-RU" sz="2400" dirty="0" smtClean="0"/>
            <a:t>91 974 789,39 рублей</a:t>
          </a:r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609FBF8D-2FE5-46A6-B9FF-B79EDA349D51}" type="pres">
      <dgm:prSet presAssocID="{AF7757C5-E793-4DEB-BFF3-4E96B04C40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30A76A-00E6-409E-93A9-72D15FA5F197}" type="pres">
      <dgm:prSet presAssocID="{4D2DBAE7-69AF-4669-A30D-887FB8BDE854}" presName="root" presStyleCnt="0"/>
      <dgm:spPr/>
    </dgm:pt>
    <dgm:pt modelId="{9B6A6591-00B7-47AF-A740-F285BB625366}" type="pres">
      <dgm:prSet presAssocID="{4D2DBAE7-69AF-4669-A30D-887FB8BDE854}" presName="rootComposite" presStyleCnt="0"/>
      <dgm:spPr/>
    </dgm:pt>
    <dgm:pt modelId="{826757B4-B697-4218-BC79-6B05877410BD}" type="pres">
      <dgm:prSet presAssocID="{4D2DBAE7-69AF-4669-A30D-887FB8BDE854}" presName="rootText" presStyleLbl="node1" presStyleIdx="0" presStyleCnt="3"/>
      <dgm:spPr/>
      <dgm:t>
        <a:bodyPr/>
        <a:lstStyle/>
        <a:p>
          <a:endParaRPr lang="ru-RU"/>
        </a:p>
      </dgm:t>
    </dgm:pt>
    <dgm:pt modelId="{4B412215-D1DE-487F-9BBA-468C02E3A2BA}" type="pres">
      <dgm:prSet presAssocID="{4D2DBAE7-69AF-4669-A30D-887FB8BDE854}" presName="rootConnector" presStyleLbl="node1" presStyleIdx="0" presStyleCnt="3"/>
      <dgm:spPr/>
      <dgm:t>
        <a:bodyPr/>
        <a:lstStyle/>
        <a:p>
          <a:endParaRPr lang="ru-RU"/>
        </a:p>
      </dgm:t>
    </dgm:pt>
    <dgm:pt modelId="{A2945D30-016F-4219-8269-ED38EC7CF956}" type="pres">
      <dgm:prSet presAssocID="{4D2DBAE7-69AF-4669-A30D-887FB8BDE854}" presName="childShape" presStyleCnt="0"/>
      <dgm:spPr/>
    </dgm:pt>
    <dgm:pt modelId="{04DAC4E6-6846-45A7-BC09-2A0B857104CA}" type="pres">
      <dgm:prSet presAssocID="{16553960-66A4-467D-9873-BCC32494CBB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DBF184F-5B7C-49F8-ACA3-F160D16C2489}" type="pres">
      <dgm:prSet presAssocID="{24D69744-16F8-4447-9CFA-6BA39D1ACD29}" presName="childText" presStyleLbl="bgAcc1" presStyleIdx="0" presStyleCnt="6" custScaleX="125191" custLinFactY="36113" custLinFactNeighborX="93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BAD6-1EE6-45FF-B7F3-9E89B919DF03}" type="pres">
      <dgm:prSet presAssocID="{ED7D5B3F-A7E2-4DA3-A6A8-D11D30E5BA5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79C225E-5EA6-4DBE-ADCA-58FCA885CA29}" type="pres">
      <dgm:prSet presAssocID="{4BBC1F2A-D6E1-4CDB-BFD1-E5607263DEF8}" presName="childText" presStyleLbl="bgAcc1" presStyleIdx="1" presStyleCnt="6" custScaleX="155452" custScaleY="109198" custLinFactY="-22751" custLinFactNeighborX="47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448-716B-454B-A302-D8F850DDD0E8}" type="pres">
      <dgm:prSet presAssocID="{43D2EB29-1F3B-4DD4-B0F5-80DA3CBDA732}" presName="root" presStyleCnt="0"/>
      <dgm:spPr/>
    </dgm:pt>
    <dgm:pt modelId="{67B5C76A-7C1D-4055-8720-96FC678D94A9}" type="pres">
      <dgm:prSet presAssocID="{43D2EB29-1F3B-4DD4-B0F5-80DA3CBDA732}" presName="rootComposite" presStyleCnt="0"/>
      <dgm:spPr/>
    </dgm:pt>
    <dgm:pt modelId="{E9725B3F-6185-4DDC-9491-7CCEFBDDD16F}" type="pres">
      <dgm:prSet presAssocID="{43D2EB29-1F3B-4DD4-B0F5-80DA3CBDA732}" presName="rootText" presStyleLbl="node1" presStyleIdx="1" presStyleCnt="3"/>
      <dgm:spPr/>
      <dgm:t>
        <a:bodyPr/>
        <a:lstStyle/>
        <a:p>
          <a:endParaRPr lang="ru-RU"/>
        </a:p>
      </dgm:t>
    </dgm:pt>
    <dgm:pt modelId="{898A0F80-E477-428E-954C-DB7E10A36446}" type="pres">
      <dgm:prSet presAssocID="{43D2EB29-1F3B-4DD4-B0F5-80DA3CBDA73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5171832-5916-407E-900E-A28A0ECB4A5E}" type="pres">
      <dgm:prSet presAssocID="{43D2EB29-1F3B-4DD4-B0F5-80DA3CBDA732}" presName="childShape" presStyleCnt="0"/>
      <dgm:spPr/>
    </dgm:pt>
    <dgm:pt modelId="{F9E250EC-B441-472C-8997-A8D4CD1AF569}" type="pres">
      <dgm:prSet presAssocID="{9AACAE55-7F8F-425B-8CCD-F2798CB9064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A3BA4C1-F4E0-4945-96FA-8DDA88712B16}" type="pres">
      <dgm:prSet presAssocID="{92DD2166-127A-40D1-8A3E-D54A8F7B2699}" presName="childText" presStyleLbl="bgAcc1" presStyleIdx="2" presStyleCnt="6" custScaleX="133309" custLinFactY="35943" custLinFactNeighborX="656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7DE33-B076-4158-825D-8F1779A6024A}" type="pres">
      <dgm:prSet presAssocID="{59D9D17A-2E9E-4604-BB2E-BD1E79FA25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B700A11-5CA6-420A-A646-20E8725F484E}" type="pres">
      <dgm:prSet presAssocID="{E85233C1-F7FE-430F-965E-E6FCC15EB98B}" presName="childText" presStyleLbl="bgAcc1" presStyleIdx="3" presStyleCnt="6" custScaleX="153070" custScaleY="111490" custLinFactY="-23899" custLinFactNeighborX="11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CBDBE-E5CC-4EA9-8268-43A8C2A3914A}" type="pres">
      <dgm:prSet presAssocID="{D180C69D-13C9-4486-B57E-B05273E7BB4A}" presName="root" presStyleCnt="0"/>
      <dgm:spPr/>
    </dgm:pt>
    <dgm:pt modelId="{57A658AA-FEE3-41C9-B806-225FE645A5DB}" type="pres">
      <dgm:prSet presAssocID="{D180C69D-13C9-4486-B57E-B05273E7BB4A}" presName="rootComposite" presStyleCnt="0"/>
      <dgm:spPr/>
    </dgm:pt>
    <dgm:pt modelId="{7DCFCB83-52F8-443E-92D8-D44ED154109F}" type="pres">
      <dgm:prSet presAssocID="{D180C69D-13C9-4486-B57E-B05273E7BB4A}" presName="rootText" presStyleLbl="node1" presStyleIdx="2" presStyleCnt="3"/>
      <dgm:spPr/>
      <dgm:t>
        <a:bodyPr/>
        <a:lstStyle/>
        <a:p>
          <a:endParaRPr lang="ru-RU"/>
        </a:p>
      </dgm:t>
    </dgm:pt>
    <dgm:pt modelId="{E2B38022-BC7D-444C-A5D8-637E36532505}" type="pres">
      <dgm:prSet presAssocID="{D180C69D-13C9-4486-B57E-B05273E7BB4A}" presName="rootConnector" presStyleLbl="node1" presStyleIdx="2" presStyleCnt="3"/>
      <dgm:spPr/>
      <dgm:t>
        <a:bodyPr/>
        <a:lstStyle/>
        <a:p>
          <a:endParaRPr lang="ru-RU"/>
        </a:p>
      </dgm:t>
    </dgm:pt>
    <dgm:pt modelId="{CCB859EC-0FDA-4FE3-8664-E72FC5C8E51B}" type="pres">
      <dgm:prSet presAssocID="{D180C69D-13C9-4486-B57E-B05273E7BB4A}" presName="childShape" presStyleCnt="0"/>
      <dgm:spPr/>
    </dgm:pt>
    <dgm:pt modelId="{E77E901F-422C-401C-A509-30FE1D3C36AC}" type="pres">
      <dgm:prSet presAssocID="{287B83E5-E67C-4AE4-B987-C0C90B4EBEA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2C76B5F5-E4DC-4E60-B739-EC33987B1D4A}" type="pres">
      <dgm:prSet presAssocID="{E3B7F3A3-39A0-4604-A641-3C9B1B60B361}" presName="childText" presStyleLbl="bgAcc1" presStyleIdx="4" presStyleCnt="6" custScaleX="159004" custLinFactY="33216" custLinFactNeighborX="-2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86E8-F611-4730-BCB8-9724EE3A0C3B}" type="pres">
      <dgm:prSet presAssocID="{3640EF2B-5B11-4121-A7D4-A784956C7A2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E4FABA6-9067-4835-8B0F-9A999AFD5AAA}" type="pres">
      <dgm:prSet presAssocID="{E76D2AEE-772E-4A73-838C-BC8342C22D2C}" presName="childText" presStyleLbl="bgAcc1" presStyleIdx="5" presStyleCnt="6" custScaleX="153070" custScaleY="109040" custLinFactY="-25586" custLinFactNeighborX="-23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8C5F2-58DE-4BEF-B3A6-9A3EDBDDBCC0}" type="presOf" srcId="{E76D2AEE-772E-4A73-838C-BC8342C22D2C}" destId="{4E4FABA6-9067-4835-8B0F-9A999AFD5AAA}" srcOrd="0" destOrd="0" presId="urn:microsoft.com/office/officeart/2005/8/layout/hierarchy3"/>
    <dgm:cxn modelId="{5BA04036-5F33-4088-AF68-F014AE7AC888}" type="presOf" srcId="{43D2EB29-1F3B-4DD4-B0F5-80DA3CBDA732}" destId="{898A0F80-E477-428E-954C-DB7E10A36446}" srcOrd="1" destOrd="0" presId="urn:microsoft.com/office/officeart/2005/8/layout/hierarchy3"/>
    <dgm:cxn modelId="{EE22758F-F146-4F06-BC18-51FE4EFE3EAC}" type="presOf" srcId="{E3B7F3A3-39A0-4604-A641-3C9B1B60B361}" destId="{2C76B5F5-E4DC-4E60-B739-EC33987B1D4A}" srcOrd="0" destOrd="0" presId="urn:microsoft.com/office/officeart/2005/8/layout/hierarchy3"/>
    <dgm:cxn modelId="{D409F402-A8A0-472C-846D-325EEF0418A0}" type="presOf" srcId="{4D2DBAE7-69AF-4669-A30D-887FB8BDE854}" destId="{4B412215-D1DE-487F-9BBA-468C02E3A2BA}" srcOrd="1" destOrd="0" presId="urn:microsoft.com/office/officeart/2005/8/layout/hierarchy3"/>
    <dgm:cxn modelId="{4C4BF90B-3AB2-4EBE-8AB8-073E54C5E13D}" type="presOf" srcId="{4BBC1F2A-D6E1-4CDB-BFD1-E5607263DEF8}" destId="{579C225E-5EA6-4DBE-ADCA-58FCA885CA29}" srcOrd="0" destOrd="0" presId="urn:microsoft.com/office/officeart/2005/8/layout/hierarchy3"/>
    <dgm:cxn modelId="{96C4D14B-2392-4270-997D-085AA4D43965}" type="presOf" srcId="{E85233C1-F7FE-430F-965E-E6FCC15EB98B}" destId="{3B700A11-5CA6-420A-A646-20E8725F484E}" srcOrd="0" destOrd="0" presId="urn:microsoft.com/office/officeart/2005/8/layout/hierarchy3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7C6A12D1-8871-47B2-A39B-FA4AB7F19FE1}" type="presOf" srcId="{59D9D17A-2E9E-4604-BB2E-BD1E79FA258C}" destId="{CE87DE33-B076-4158-825D-8F1779A6024A}" srcOrd="0" destOrd="0" presId="urn:microsoft.com/office/officeart/2005/8/layout/hierarchy3"/>
    <dgm:cxn modelId="{62213E55-8FDA-42E6-8CBD-E9B054FBE10D}" type="presOf" srcId="{ED7D5B3F-A7E2-4DA3-A6A8-D11D30E5BA5C}" destId="{40DABAD6-1EE6-45FF-B7F3-9E89B919DF03}" srcOrd="0" destOrd="0" presId="urn:microsoft.com/office/officeart/2005/8/layout/hierarchy3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4B3C8F5D-2A03-4575-8589-163BFFE1A059}" type="presOf" srcId="{4D2DBAE7-69AF-4669-A30D-887FB8BDE854}" destId="{826757B4-B697-4218-BC79-6B05877410BD}" srcOrd="0" destOrd="0" presId="urn:microsoft.com/office/officeart/2005/8/layout/hierarchy3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CFCAD635-1727-4D03-980B-B6F4DBCB4F67}" type="presOf" srcId="{3640EF2B-5B11-4121-A7D4-A784956C7A27}" destId="{246286E8-F611-4730-BCB8-9724EE3A0C3B}" srcOrd="0" destOrd="0" presId="urn:microsoft.com/office/officeart/2005/8/layout/hierarchy3"/>
    <dgm:cxn modelId="{BDBCC619-271D-49C3-A350-10A8C0784DE3}" type="presOf" srcId="{43D2EB29-1F3B-4DD4-B0F5-80DA3CBDA732}" destId="{E9725B3F-6185-4DDC-9491-7CCEFBDDD16F}" srcOrd="0" destOrd="0" presId="urn:microsoft.com/office/officeart/2005/8/layout/hierarchy3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0A04C048-625B-4489-BE00-5F0C529BBE0D}" type="presOf" srcId="{287B83E5-E67C-4AE4-B987-C0C90B4EBEA8}" destId="{E77E901F-422C-401C-A509-30FE1D3C36AC}" srcOrd="0" destOrd="0" presId="urn:microsoft.com/office/officeart/2005/8/layout/hierarchy3"/>
    <dgm:cxn modelId="{BD239831-AAE8-423F-A5A4-B6A9CBF2D441}" type="presOf" srcId="{D180C69D-13C9-4486-B57E-B05273E7BB4A}" destId="{7DCFCB83-52F8-443E-92D8-D44ED154109F}" srcOrd="0" destOrd="0" presId="urn:microsoft.com/office/officeart/2005/8/layout/hierarchy3"/>
    <dgm:cxn modelId="{0B013E0B-87AC-447E-AD3F-A2B8C4A98A03}" type="presOf" srcId="{AF7757C5-E793-4DEB-BFF3-4E96B04C40DA}" destId="{609FBF8D-2FE5-46A6-B9FF-B79EDA349D51}" srcOrd="0" destOrd="0" presId="urn:microsoft.com/office/officeart/2005/8/layout/hierarchy3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3241F7F-35E4-4CB9-AF67-D696BCE15F51}" type="presOf" srcId="{24D69744-16F8-4447-9CFA-6BA39D1ACD29}" destId="{6DBF184F-5B7C-49F8-ACA3-F160D16C2489}" srcOrd="0" destOrd="0" presId="urn:microsoft.com/office/officeart/2005/8/layout/hierarchy3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B397BFCA-D7E5-4AAE-AB62-996ABBFF2058}" type="presOf" srcId="{16553960-66A4-467D-9873-BCC32494CBB3}" destId="{04DAC4E6-6846-45A7-BC09-2A0B857104CA}" srcOrd="0" destOrd="0" presId="urn:microsoft.com/office/officeart/2005/8/layout/hierarchy3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4E547CC-8E05-4FE6-9ABF-063108466AC3}" type="presOf" srcId="{92DD2166-127A-40D1-8A3E-D54A8F7B2699}" destId="{9A3BA4C1-F4E0-4945-96FA-8DDA88712B16}" srcOrd="0" destOrd="0" presId="urn:microsoft.com/office/officeart/2005/8/layout/hierarchy3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B178A654-610F-447E-B2ED-93F3C74D3D17}" type="presOf" srcId="{9AACAE55-7F8F-425B-8CCD-F2798CB90642}" destId="{F9E250EC-B441-472C-8997-A8D4CD1AF569}" srcOrd="0" destOrd="0" presId="urn:microsoft.com/office/officeart/2005/8/layout/hierarchy3"/>
    <dgm:cxn modelId="{B751960F-0F22-4BB2-813B-7107F35BDE9D}" type="presOf" srcId="{D180C69D-13C9-4486-B57E-B05273E7BB4A}" destId="{E2B38022-BC7D-444C-A5D8-637E36532505}" srcOrd="1" destOrd="0" presId="urn:microsoft.com/office/officeart/2005/8/layout/hierarchy3"/>
    <dgm:cxn modelId="{20ADF1CA-6FB0-4180-A7CD-DE4C226AB675}" type="presParOf" srcId="{609FBF8D-2FE5-46A6-B9FF-B79EDA349D51}" destId="{AA30A76A-00E6-409E-93A9-72D15FA5F197}" srcOrd="0" destOrd="0" presId="urn:microsoft.com/office/officeart/2005/8/layout/hierarchy3"/>
    <dgm:cxn modelId="{E9B121F1-CE1C-411E-A22A-744107E4865E}" type="presParOf" srcId="{AA30A76A-00E6-409E-93A9-72D15FA5F197}" destId="{9B6A6591-00B7-47AF-A740-F285BB625366}" srcOrd="0" destOrd="0" presId="urn:microsoft.com/office/officeart/2005/8/layout/hierarchy3"/>
    <dgm:cxn modelId="{42EA030C-3A73-437A-A9C0-DE2D6F1C368A}" type="presParOf" srcId="{9B6A6591-00B7-47AF-A740-F285BB625366}" destId="{826757B4-B697-4218-BC79-6B05877410BD}" srcOrd="0" destOrd="0" presId="urn:microsoft.com/office/officeart/2005/8/layout/hierarchy3"/>
    <dgm:cxn modelId="{6952BB0D-DAD5-48D0-BF49-4A268B76628B}" type="presParOf" srcId="{9B6A6591-00B7-47AF-A740-F285BB625366}" destId="{4B412215-D1DE-487F-9BBA-468C02E3A2BA}" srcOrd="1" destOrd="0" presId="urn:microsoft.com/office/officeart/2005/8/layout/hierarchy3"/>
    <dgm:cxn modelId="{1CD019C0-C453-4F60-AF55-0D7E6C8216E5}" type="presParOf" srcId="{AA30A76A-00E6-409E-93A9-72D15FA5F197}" destId="{A2945D30-016F-4219-8269-ED38EC7CF956}" srcOrd="1" destOrd="0" presId="urn:microsoft.com/office/officeart/2005/8/layout/hierarchy3"/>
    <dgm:cxn modelId="{CC475F86-ED19-4E9E-A9BB-7D8AF1E8EA00}" type="presParOf" srcId="{A2945D30-016F-4219-8269-ED38EC7CF956}" destId="{04DAC4E6-6846-45A7-BC09-2A0B857104CA}" srcOrd="0" destOrd="0" presId="urn:microsoft.com/office/officeart/2005/8/layout/hierarchy3"/>
    <dgm:cxn modelId="{044EFEEF-646D-4BC1-8E8F-EA84EDFD0286}" type="presParOf" srcId="{A2945D30-016F-4219-8269-ED38EC7CF956}" destId="{6DBF184F-5B7C-49F8-ACA3-F160D16C2489}" srcOrd="1" destOrd="0" presId="urn:microsoft.com/office/officeart/2005/8/layout/hierarchy3"/>
    <dgm:cxn modelId="{1B2D0DE3-4832-4F48-ABB3-8CF6C2F2C085}" type="presParOf" srcId="{A2945D30-016F-4219-8269-ED38EC7CF956}" destId="{40DABAD6-1EE6-45FF-B7F3-9E89B919DF03}" srcOrd="2" destOrd="0" presId="urn:microsoft.com/office/officeart/2005/8/layout/hierarchy3"/>
    <dgm:cxn modelId="{5411FAC3-DFB7-4B77-8846-D81950D504CB}" type="presParOf" srcId="{A2945D30-016F-4219-8269-ED38EC7CF956}" destId="{579C225E-5EA6-4DBE-ADCA-58FCA885CA29}" srcOrd="3" destOrd="0" presId="urn:microsoft.com/office/officeart/2005/8/layout/hierarchy3"/>
    <dgm:cxn modelId="{D390E579-3A1E-45BA-B3F1-CED29E02ABE9}" type="presParOf" srcId="{609FBF8D-2FE5-46A6-B9FF-B79EDA349D51}" destId="{6ED8B448-716B-454B-A302-D8F850DDD0E8}" srcOrd="1" destOrd="0" presId="urn:microsoft.com/office/officeart/2005/8/layout/hierarchy3"/>
    <dgm:cxn modelId="{91ED9AB3-19C1-417F-8E61-F7B6E1B919B8}" type="presParOf" srcId="{6ED8B448-716B-454B-A302-D8F850DDD0E8}" destId="{67B5C76A-7C1D-4055-8720-96FC678D94A9}" srcOrd="0" destOrd="0" presId="urn:microsoft.com/office/officeart/2005/8/layout/hierarchy3"/>
    <dgm:cxn modelId="{85CA3263-061A-4433-AB87-487B1C669314}" type="presParOf" srcId="{67B5C76A-7C1D-4055-8720-96FC678D94A9}" destId="{E9725B3F-6185-4DDC-9491-7CCEFBDDD16F}" srcOrd="0" destOrd="0" presId="urn:microsoft.com/office/officeart/2005/8/layout/hierarchy3"/>
    <dgm:cxn modelId="{CC96DA73-D14E-4C44-9372-B32D9F0D7294}" type="presParOf" srcId="{67B5C76A-7C1D-4055-8720-96FC678D94A9}" destId="{898A0F80-E477-428E-954C-DB7E10A36446}" srcOrd="1" destOrd="0" presId="urn:microsoft.com/office/officeart/2005/8/layout/hierarchy3"/>
    <dgm:cxn modelId="{5414D5DC-B116-4307-9AD1-6D435FD5DBBB}" type="presParOf" srcId="{6ED8B448-716B-454B-A302-D8F850DDD0E8}" destId="{A5171832-5916-407E-900E-A28A0ECB4A5E}" srcOrd="1" destOrd="0" presId="urn:microsoft.com/office/officeart/2005/8/layout/hierarchy3"/>
    <dgm:cxn modelId="{58FF62E8-1C4F-466A-8EB6-00CD8677254A}" type="presParOf" srcId="{A5171832-5916-407E-900E-A28A0ECB4A5E}" destId="{F9E250EC-B441-472C-8997-A8D4CD1AF569}" srcOrd="0" destOrd="0" presId="urn:microsoft.com/office/officeart/2005/8/layout/hierarchy3"/>
    <dgm:cxn modelId="{3A632794-D616-4A91-8FE0-A40D22283065}" type="presParOf" srcId="{A5171832-5916-407E-900E-A28A0ECB4A5E}" destId="{9A3BA4C1-F4E0-4945-96FA-8DDA88712B16}" srcOrd="1" destOrd="0" presId="urn:microsoft.com/office/officeart/2005/8/layout/hierarchy3"/>
    <dgm:cxn modelId="{FD0923EA-CA49-484C-865B-B9E5144E9E77}" type="presParOf" srcId="{A5171832-5916-407E-900E-A28A0ECB4A5E}" destId="{CE87DE33-B076-4158-825D-8F1779A6024A}" srcOrd="2" destOrd="0" presId="urn:microsoft.com/office/officeart/2005/8/layout/hierarchy3"/>
    <dgm:cxn modelId="{E489F205-6413-454A-80FF-6C2B61D65FA7}" type="presParOf" srcId="{A5171832-5916-407E-900E-A28A0ECB4A5E}" destId="{3B700A11-5CA6-420A-A646-20E8725F484E}" srcOrd="3" destOrd="0" presId="urn:microsoft.com/office/officeart/2005/8/layout/hierarchy3"/>
    <dgm:cxn modelId="{DB4E920B-DCB5-4929-B08B-825683D08E84}" type="presParOf" srcId="{609FBF8D-2FE5-46A6-B9FF-B79EDA349D51}" destId="{65BCBDBE-E5CC-4EA9-8268-43A8C2A3914A}" srcOrd="2" destOrd="0" presId="urn:microsoft.com/office/officeart/2005/8/layout/hierarchy3"/>
    <dgm:cxn modelId="{71041931-4757-4990-ABC3-520E81587C13}" type="presParOf" srcId="{65BCBDBE-E5CC-4EA9-8268-43A8C2A3914A}" destId="{57A658AA-FEE3-41C9-B806-225FE645A5DB}" srcOrd="0" destOrd="0" presId="urn:microsoft.com/office/officeart/2005/8/layout/hierarchy3"/>
    <dgm:cxn modelId="{FE4222DB-A764-4D93-8783-EC125755C9B1}" type="presParOf" srcId="{57A658AA-FEE3-41C9-B806-225FE645A5DB}" destId="{7DCFCB83-52F8-443E-92D8-D44ED154109F}" srcOrd="0" destOrd="0" presId="urn:microsoft.com/office/officeart/2005/8/layout/hierarchy3"/>
    <dgm:cxn modelId="{20B9658E-BF29-4263-AA5C-0B3870D91AC5}" type="presParOf" srcId="{57A658AA-FEE3-41C9-B806-225FE645A5DB}" destId="{E2B38022-BC7D-444C-A5D8-637E36532505}" srcOrd="1" destOrd="0" presId="urn:microsoft.com/office/officeart/2005/8/layout/hierarchy3"/>
    <dgm:cxn modelId="{1617B229-81E3-4E09-873B-54DF9491538B}" type="presParOf" srcId="{65BCBDBE-E5CC-4EA9-8268-43A8C2A3914A}" destId="{CCB859EC-0FDA-4FE3-8664-E72FC5C8E51B}" srcOrd="1" destOrd="0" presId="urn:microsoft.com/office/officeart/2005/8/layout/hierarchy3"/>
    <dgm:cxn modelId="{38CC6625-7BD8-4755-B987-AE65ECF9D0E2}" type="presParOf" srcId="{CCB859EC-0FDA-4FE3-8664-E72FC5C8E51B}" destId="{E77E901F-422C-401C-A509-30FE1D3C36AC}" srcOrd="0" destOrd="0" presId="urn:microsoft.com/office/officeart/2005/8/layout/hierarchy3"/>
    <dgm:cxn modelId="{661141FC-15DF-4D81-87BA-271896C8B2B8}" type="presParOf" srcId="{CCB859EC-0FDA-4FE3-8664-E72FC5C8E51B}" destId="{2C76B5F5-E4DC-4E60-B739-EC33987B1D4A}" srcOrd="1" destOrd="0" presId="urn:microsoft.com/office/officeart/2005/8/layout/hierarchy3"/>
    <dgm:cxn modelId="{CE7BBA49-CB5C-4DA4-A130-14385C9CE550}" type="presParOf" srcId="{CCB859EC-0FDA-4FE3-8664-E72FC5C8E51B}" destId="{246286E8-F611-4730-BCB8-9724EE3A0C3B}" srcOrd="2" destOrd="0" presId="urn:microsoft.com/office/officeart/2005/8/layout/hierarchy3"/>
    <dgm:cxn modelId="{8F1B8C26-F053-4344-8A9C-D7CAD3FF9BA0}" type="presParOf" srcId="{CCB859EC-0FDA-4FE3-8664-E72FC5C8E51B}" destId="{4E4FABA6-9067-4835-8B0F-9A999AFD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83C729-CD0E-45E5-ABC4-760CCC8E6B6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20C9BD8-41A0-4A2E-9AF6-23F765C3CFA3}">
      <dgm:prSet phldrT="[Текст]" custT="1"/>
      <dgm:spPr>
        <a:solidFill>
          <a:srgbClr val="CCFF33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Первоначально утвержденный бюджет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72B3FA-0F79-46D1-BB23-C0D35F38FD40}" type="parTrans" cxnId="{89BB1DC6-2ADF-43B6-A977-22479C3AB28E}">
      <dgm:prSet/>
      <dgm:spPr/>
      <dgm:t>
        <a:bodyPr/>
        <a:lstStyle/>
        <a:p>
          <a:endParaRPr lang="ru-RU"/>
        </a:p>
      </dgm:t>
    </dgm:pt>
    <dgm:pt modelId="{931E92FF-0D4A-40D8-B776-0BF4981FFE36}" type="sibTrans" cxnId="{89BB1DC6-2ADF-43B6-A977-22479C3AB28E}">
      <dgm:prSet/>
      <dgm:spPr/>
      <dgm:t>
        <a:bodyPr/>
        <a:lstStyle/>
        <a:p>
          <a:endParaRPr lang="ru-RU"/>
        </a:p>
      </dgm:t>
    </dgm:pt>
    <dgm:pt modelId="{4A5971E6-6253-4885-9A85-966B976B8616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Уточненный 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E120CE-CB4F-4F0E-BC90-DF63E8E4D73C}" type="parTrans" cxnId="{477DA752-36CB-423B-844E-7C70566B602F}">
      <dgm:prSet/>
      <dgm:spPr/>
      <dgm:t>
        <a:bodyPr/>
        <a:lstStyle/>
        <a:p>
          <a:endParaRPr lang="ru-RU"/>
        </a:p>
      </dgm:t>
    </dgm:pt>
    <dgm:pt modelId="{461A0B88-F498-4646-AE14-63A8CB1395CE}" type="sibTrans" cxnId="{477DA752-36CB-423B-844E-7C70566B602F}">
      <dgm:prSet/>
      <dgm:spPr/>
      <dgm:t>
        <a:bodyPr/>
        <a:lstStyle/>
        <a:p>
          <a:endParaRPr lang="ru-RU"/>
        </a:p>
      </dgm:t>
    </dgm:pt>
    <dgm:pt modelId="{9910DE0A-FF15-4FBD-9D20-A04101AD42BE}">
      <dgm:prSet phldrT="[Текст]" custT="1"/>
      <dgm:spPr>
        <a:solidFill>
          <a:srgbClr val="66CCFF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Кассовое исполнение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1F5F9-FDD5-4116-9CAB-03E155A1C0CD}" type="parTrans" cxnId="{D6F3B7BF-A209-46E9-A201-B9F3A215A87F}">
      <dgm:prSet/>
      <dgm:spPr/>
      <dgm:t>
        <a:bodyPr/>
        <a:lstStyle/>
        <a:p>
          <a:endParaRPr lang="ru-RU"/>
        </a:p>
      </dgm:t>
    </dgm:pt>
    <dgm:pt modelId="{770B368C-8705-4F2C-9E61-4AA4542074F9}" type="sibTrans" cxnId="{D6F3B7BF-A209-46E9-A201-B9F3A215A87F}">
      <dgm:prSet/>
      <dgm:spPr/>
      <dgm:t>
        <a:bodyPr/>
        <a:lstStyle/>
        <a:p>
          <a:endParaRPr lang="ru-RU"/>
        </a:p>
      </dgm:t>
    </dgm:pt>
    <dgm:pt modelId="{9B4CAE6C-8669-4303-91B1-3274DED39334}" type="pres">
      <dgm:prSet presAssocID="{1883C729-CD0E-45E5-ABC4-760CCC8E6B6F}" presName="Name0" presStyleCnt="0">
        <dgm:presLayoutVars>
          <dgm:dir/>
          <dgm:animLvl val="lvl"/>
          <dgm:resizeHandles val="exact"/>
        </dgm:presLayoutVars>
      </dgm:prSet>
      <dgm:spPr/>
    </dgm:pt>
    <dgm:pt modelId="{0CA3EFAE-8F9E-4195-AE8F-C682C97D11F4}" type="pres">
      <dgm:prSet presAssocID="{520C9BD8-41A0-4A2E-9AF6-23F765C3CFA3}" presName="parTxOnly" presStyleLbl="node1" presStyleIdx="0" presStyleCnt="3" custScaleX="150277" custScaleY="138234" custLinFactX="-1666" custLinFactNeighborX="-100000" custLinFactNeighborY="250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834BC-50FD-4E23-AF93-93E99AE52C54}" type="pres">
      <dgm:prSet presAssocID="{931E92FF-0D4A-40D8-B776-0BF4981FFE36}" presName="parTxOnlySpace" presStyleCnt="0"/>
      <dgm:spPr/>
    </dgm:pt>
    <dgm:pt modelId="{915D7C75-7DCD-4098-9C55-E60D0DC6F62F}" type="pres">
      <dgm:prSet presAssocID="{4A5971E6-6253-4885-9A85-966B976B8616}" presName="parTxOnly" presStyleLbl="node1" presStyleIdx="1" presStyleCnt="3" custScaleX="132240" custScaleY="145355" custLinFactNeighborX="697" custLinFactNeighborY="209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1AFC6-1860-4395-A9E2-6522F13799A5}" type="pres">
      <dgm:prSet presAssocID="{461A0B88-F498-4646-AE14-63A8CB1395CE}" presName="parTxOnlySpace" presStyleCnt="0"/>
      <dgm:spPr/>
    </dgm:pt>
    <dgm:pt modelId="{EF3B27C9-E601-4A40-A21F-10963EC01721}" type="pres">
      <dgm:prSet presAssocID="{9910DE0A-FF15-4FBD-9D20-A04101AD42BE}" presName="parTxOnly" presStyleLbl="node1" presStyleIdx="2" presStyleCnt="3" custScaleX="136258" custScaleY="147008" custLinFactNeighborX="-61454" custLinFactNeighborY="195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3B7BF-A209-46E9-A201-B9F3A215A87F}" srcId="{1883C729-CD0E-45E5-ABC4-760CCC8E6B6F}" destId="{9910DE0A-FF15-4FBD-9D20-A04101AD42BE}" srcOrd="2" destOrd="0" parTransId="{6651F5F9-FDD5-4116-9CAB-03E155A1C0CD}" sibTransId="{770B368C-8705-4F2C-9E61-4AA4542074F9}"/>
    <dgm:cxn modelId="{EECC07C2-3CF7-48CB-A526-C40C73E6D227}" type="presOf" srcId="{520C9BD8-41A0-4A2E-9AF6-23F765C3CFA3}" destId="{0CA3EFAE-8F9E-4195-AE8F-C682C97D11F4}" srcOrd="0" destOrd="0" presId="urn:microsoft.com/office/officeart/2005/8/layout/chevron1"/>
    <dgm:cxn modelId="{89BB1DC6-2ADF-43B6-A977-22479C3AB28E}" srcId="{1883C729-CD0E-45E5-ABC4-760CCC8E6B6F}" destId="{520C9BD8-41A0-4A2E-9AF6-23F765C3CFA3}" srcOrd="0" destOrd="0" parTransId="{AD72B3FA-0F79-46D1-BB23-C0D35F38FD40}" sibTransId="{931E92FF-0D4A-40D8-B776-0BF4981FFE36}"/>
    <dgm:cxn modelId="{8D2CB11A-B40B-4C87-9497-B3663DDA5BC0}" type="presOf" srcId="{9910DE0A-FF15-4FBD-9D20-A04101AD42BE}" destId="{EF3B27C9-E601-4A40-A21F-10963EC01721}" srcOrd="0" destOrd="0" presId="urn:microsoft.com/office/officeart/2005/8/layout/chevron1"/>
    <dgm:cxn modelId="{477DA752-36CB-423B-844E-7C70566B602F}" srcId="{1883C729-CD0E-45E5-ABC4-760CCC8E6B6F}" destId="{4A5971E6-6253-4885-9A85-966B976B8616}" srcOrd="1" destOrd="0" parTransId="{8DE120CE-CB4F-4F0E-BC90-DF63E8E4D73C}" sibTransId="{461A0B88-F498-4646-AE14-63A8CB1395CE}"/>
    <dgm:cxn modelId="{CCB563EE-6761-4AEA-8F52-B577AB4C6F15}" type="presOf" srcId="{4A5971E6-6253-4885-9A85-966B976B8616}" destId="{915D7C75-7DCD-4098-9C55-E60D0DC6F62F}" srcOrd="0" destOrd="0" presId="urn:microsoft.com/office/officeart/2005/8/layout/chevron1"/>
    <dgm:cxn modelId="{CC9293C4-28EA-467D-9320-89D346FE9DE1}" type="presOf" srcId="{1883C729-CD0E-45E5-ABC4-760CCC8E6B6F}" destId="{9B4CAE6C-8669-4303-91B1-3274DED39334}" srcOrd="0" destOrd="0" presId="urn:microsoft.com/office/officeart/2005/8/layout/chevron1"/>
    <dgm:cxn modelId="{5362C2AD-258E-4198-8F19-958B9F1ED3E7}" type="presParOf" srcId="{9B4CAE6C-8669-4303-91B1-3274DED39334}" destId="{0CA3EFAE-8F9E-4195-AE8F-C682C97D11F4}" srcOrd="0" destOrd="0" presId="urn:microsoft.com/office/officeart/2005/8/layout/chevron1"/>
    <dgm:cxn modelId="{9BB94D1D-A773-44B1-8540-474F78168427}" type="presParOf" srcId="{9B4CAE6C-8669-4303-91B1-3274DED39334}" destId="{508834BC-50FD-4E23-AF93-93E99AE52C54}" srcOrd="1" destOrd="0" presId="urn:microsoft.com/office/officeart/2005/8/layout/chevron1"/>
    <dgm:cxn modelId="{A12079B7-D81B-413D-8F61-8F3AED892659}" type="presParOf" srcId="{9B4CAE6C-8669-4303-91B1-3274DED39334}" destId="{915D7C75-7DCD-4098-9C55-E60D0DC6F62F}" srcOrd="2" destOrd="0" presId="urn:microsoft.com/office/officeart/2005/8/layout/chevron1"/>
    <dgm:cxn modelId="{D59432A3-CB75-4F64-BC95-CBE6490F2B28}" type="presParOf" srcId="{9B4CAE6C-8669-4303-91B1-3274DED39334}" destId="{1651AFC6-1860-4395-A9E2-6522F13799A5}" srcOrd="3" destOrd="0" presId="urn:microsoft.com/office/officeart/2005/8/layout/chevron1"/>
    <dgm:cxn modelId="{4C692A56-C37C-4F18-A5EA-68A6E8D94F3B}" type="presParOf" srcId="{9B4CAE6C-8669-4303-91B1-3274DED39334}" destId="{EF3B27C9-E601-4A40-A21F-10963EC0172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6019-6599-44E0-82ED-13D2C6661461}">
      <dsp:nvSpPr>
        <dsp:cNvPr id="0" name=""/>
        <dsp:cNvSpPr/>
      </dsp:nvSpPr>
      <dsp:spPr>
        <a:xfrm>
          <a:off x="34593" y="0"/>
          <a:ext cx="2676375" cy="107055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4593" y="0"/>
        <a:ext cx="2676375" cy="1070550"/>
      </dsp:txXfrm>
    </dsp:sp>
    <dsp:sp modelId="{83C1E5B4-B8DF-4BF4-AA5C-BF77D40D441D}">
      <dsp:nvSpPr>
        <dsp:cNvPr id="0" name=""/>
        <dsp:cNvSpPr/>
      </dsp:nvSpPr>
      <dsp:spPr>
        <a:xfrm>
          <a:off x="2745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доходы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Единый сельскохозяйственный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Земельный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имущество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Акцизы на нефтепродукты</a:t>
          </a:r>
          <a:endParaRPr lang="ru-RU" sz="1600" kern="1200" dirty="0"/>
        </a:p>
      </dsp:txBody>
      <dsp:txXfrm>
        <a:off x="2745" y="1333812"/>
        <a:ext cx="2676375" cy="3746924"/>
      </dsp:txXfrm>
    </dsp:sp>
    <dsp:sp modelId="{B91F5F3E-477B-46EB-B4C1-7EA346C10338}">
      <dsp:nvSpPr>
        <dsp:cNvPr id="0" name=""/>
        <dsp:cNvSpPr/>
      </dsp:nvSpPr>
      <dsp:spPr>
        <a:xfrm>
          <a:off x="3015995" y="0"/>
          <a:ext cx="2676375" cy="107055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Неналоговые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015995" y="0"/>
        <a:ext cx="2676375" cy="1070550"/>
      </dsp:txXfrm>
    </dsp:sp>
    <dsp:sp modelId="{E46270FA-7B94-4345-AFEB-9F81A42B0640}">
      <dsp:nvSpPr>
        <dsp:cNvPr id="0" name=""/>
        <dsp:cNvSpPr/>
      </dsp:nvSpPr>
      <dsp:spPr>
        <a:xfrm>
          <a:off x="3053812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земельные участки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муниципальное имущество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пользование жилыми помещениями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размещение и эксплуатацию НТО, установку и эксплуатацию рекламных конструкций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негативное воздействие на окружающую среду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Доходы от продажи материальных и нематериальных активов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Прочие доходы ( в </a:t>
          </a:r>
          <a:r>
            <a:rPr lang="ru-RU" sz="1400" kern="1200" dirty="0" err="1" smtClean="0"/>
            <a:t>т.ч</a:t>
          </a:r>
          <a:r>
            <a:rPr lang="ru-RU" sz="1400" kern="1200" dirty="0" smtClean="0"/>
            <a:t>. штрафы)</a:t>
          </a:r>
          <a:endParaRPr lang="ru-RU" sz="1400" kern="1200" dirty="0"/>
        </a:p>
      </dsp:txBody>
      <dsp:txXfrm>
        <a:off x="3053812" y="1333812"/>
        <a:ext cx="2676375" cy="3746924"/>
      </dsp:txXfrm>
    </dsp:sp>
    <dsp:sp modelId="{ACF25AA3-2C9C-46B9-9AD9-E1489BE98D07}">
      <dsp:nvSpPr>
        <dsp:cNvPr id="0" name=""/>
        <dsp:cNvSpPr/>
      </dsp:nvSpPr>
      <dsp:spPr>
        <a:xfrm>
          <a:off x="6107625" y="0"/>
          <a:ext cx="2676375" cy="107055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6107625" y="0"/>
        <a:ext cx="2676375" cy="1070550"/>
      </dsp:txXfrm>
    </dsp:sp>
    <dsp:sp modelId="{8AA1167C-E847-412D-B582-F676F2F579E7}">
      <dsp:nvSpPr>
        <dsp:cNvPr id="0" name=""/>
        <dsp:cNvSpPr/>
      </dsp:nvSpPr>
      <dsp:spPr>
        <a:xfrm>
          <a:off x="6104879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Дотации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Субсидии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Субвенции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Иные межбюджетные трансферты</a:t>
          </a:r>
          <a:endParaRPr lang="ru-RU" sz="1400" kern="1200" dirty="0"/>
        </a:p>
      </dsp:txBody>
      <dsp:txXfrm>
        <a:off x="6104879" y="1333812"/>
        <a:ext cx="2676375" cy="3746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57B4-B697-4218-BC79-6B05877410BD}">
      <dsp:nvSpPr>
        <dsp:cNvPr id="0" name=""/>
        <dsp:cNvSpPr/>
      </dsp:nvSpPr>
      <dsp:spPr>
        <a:xfrm>
          <a:off x="1916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Налоговые доходы</a:t>
          </a:r>
          <a:endParaRPr lang="ru-RU" sz="1800" kern="1200" dirty="0"/>
        </a:p>
      </dsp:txBody>
      <dsp:txXfrm>
        <a:off x="26240" y="143369"/>
        <a:ext cx="1612288" cy="781820"/>
      </dsp:txXfrm>
    </dsp:sp>
    <dsp:sp modelId="{04DAC4E6-6846-45A7-BC09-2A0B857104CA}">
      <dsp:nvSpPr>
        <dsp:cNvPr id="0" name=""/>
        <dsp:cNvSpPr/>
      </dsp:nvSpPr>
      <dsp:spPr>
        <a:xfrm>
          <a:off x="168010" y="949513"/>
          <a:ext cx="290119" cy="1753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3226"/>
              </a:lnTo>
              <a:lnTo>
                <a:pt x="290119" y="175322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F184F-5B7C-49F8-ACA3-F160D16C2489}">
      <dsp:nvSpPr>
        <dsp:cNvPr id="0" name=""/>
        <dsp:cNvSpPr/>
      </dsp:nvSpPr>
      <dsp:spPr>
        <a:xfrm>
          <a:off x="458129" y="2287505"/>
          <a:ext cx="1663474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48,0</a:t>
          </a:r>
          <a:endParaRPr lang="ru-RU" sz="3600" kern="1200" dirty="0"/>
        </a:p>
      </dsp:txBody>
      <dsp:txXfrm>
        <a:off x="482453" y="2311829"/>
        <a:ext cx="1614826" cy="781820"/>
      </dsp:txXfrm>
    </dsp:sp>
    <dsp:sp modelId="{40DABAD6-1EE6-45FF-B7F3-9E89B919DF03}">
      <dsp:nvSpPr>
        <dsp:cNvPr id="0" name=""/>
        <dsp:cNvSpPr/>
      </dsp:nvSpPr>
      <dsp:spPr>
        <a:xfrm>
          <a:off x="168010" y="949513"/>
          <a:ext cx="228544" cy="679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721"/>
              </a:lnTo>
              <a:lnTo>
                <a:pt x="228544" y="67972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C225E-5EA6-4DBE-ADCA-58FCA885CA29}">
      <dsp:nvSpPr>
        <dsp:cNvPr id="0" name=""/>
        <dsp:cNvSpPr/>
      </dsp:nvSpPr>
      <dsp:spPr>
        <a:xfrm>
          <a:off x="396555" y="1175807"/>
          <a:ext cx="2065567" cy="90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124 939 269,18 рублей</a:t>
          </a:r>
          <a:endParaRPr lang="ru-RU" sz="2400" kern="1200" dirty="0"/>
        </a:p>
      </dsp:txBody>
      <dsp:txXfrm>
        <a:off x="423116" y="1202368"/>
        <a:ext cx="2012445" cy="853732"/>
      </dsp:txXfrm>
    </dsp:sp>
    <dsp:sp modelId="{E9725B3F-6185-4DDC-9491-7CCEFBDDD16F}">
      <dsp:nvSpPr>
        <dsp:cNvPr id="0" name=""/>
        <dsp:cNvSpPr/>
      </dsp:nvSpPr>
      <dsp:spPr>
        <a:xfrm>
          <a:off x="2482718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 </a:t>
          </a:r>
          <a:endParaRPr lang="ru-RU" sz="1800" kern="1200" dirty="0"/>
        </a:p>
      </dsp:txBody>
      <dsp:txXfrm>
        <a:off x="2507042" y="143369"/>
        <a:ext cx="1612288" cy="781820"/>
      </dsp:txXfrm>
    </dsp:sp>
    <dsp:sp modelId="{F9E250EC-B441-472C-8997-A8D4CD1AF569}">
      <dsp:nvSpPr>
        <dsp:cNvPr id="0" name=""/>
        <dsp:cNvSpPr/>
      </dsp:nvSpPr>
      <dsp:spPr>
        <a:xfrm>
          <a:off x="2648812" y="949513"/>
          <a:ext cx="253286" cy="1751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1814"/>
              </a:lnTo>
              <a:lnTo>
                <a:pt x="253286" y="175181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BA4C1-F4E0-4945-96FA-8DDA88712B16}">
      <dsp:nvSpPr>
        <dsp:cNvPr id="0" name=""/>
        <dsp:cNvSpPr/>
      </dsp:nvSpPr>
      <dsp:spPr>
        <a:xfrm>
          <a:off x="2902098" y="2286093"/>
          <a:ext cx="1771342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16,6%</a:t>
          </a:r>
          <a:endParaRPr lang="ru-RU" sz="3600" kern="1200" dirty="0"/>
        </a:p>
      </dsp:txBody>
      <dsp:txXfrm>
        <a:off x="2926422" y="2310417"/>
        <a:ext cx="1722694" cy="781820"/>
      </dsp:txXfrm>
    </dsp:sp>
    <dsp:sp modelId="{CE87DE33-B076-4158-825D-8F1779A6024A}">
      <dsp:nvSpPr>
        <dsp:cNvPr id="0" name=""/>
        <dsp:cNvSpPr/>
      </dsp:nvSpPr>
      <dsp:spPr>
        <a:xfrm>
          <a:off x="2648812" y="949513"/>
          <a:ext cx="167661" cy="679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705"/>
              </a:lnTo>
              <a:lnTo>
                <a:pt x="167661" y="67970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00A11-5CA6-420A-A646-20E8725F484E}">
      <dsp:nvSpPr>
        <dsp:cNvPr id="0" name=""/>
        <dsp:cNvSpPr/>
      </dsp:nvSpPr>
      <dsp:spPr>
        <a:xfrm>
          <a:off x="2816473" y="1166273"/>
          <a:ext cx="2033916" cy="9258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43 070 343,93 рублей</a:t>
          </a:r>
          <a:endParaRPr lang="ru-RU" sz="2400" kern="1200" dirty="0"/>
        </a:p>
      </dsp:txBody>
      <dsp:txXfrm>
        <a:off x="2843591" y="1193391"/>
        <a:ext cx="1979680" cy="871653"/>
      </dsp:txXfrm>
    </dsp:sp>
    <dsp:sp modelId="{7DCFCB83-52F8-443E-92D8-D44ED154109F}">
      <dsp:nvSpPr>
        <dsp:cNvPr id="0" name=""/>
        <dsp:cNvSpPr/>
      </dsp:nvSpPr>
      <dsp:spPr>
        <a:xfrm>
          <a:off x="4931869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4956193" y="143369"/>
        <a:ext cx="1612288" cy="781820"/>
      </dsp:txXfrm>
    </dsp:sp>
    <dsp:sp modelId="{E77E901F-422C-401C-A509-30FE1D3C36AC}">
      <dsp:nvSpPr>
        <dsp:cNvPr id="0" name=""/>
        <dsp:cNvSpPr/>
      </dsp:nvSpPr>
      <dsp:spPr>
        <a:xfrm>
          <a:off x="5097962" y="949513"/>
          <a:ext cx="162944" cy="1729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167"/>
              </a:lnTo>
              <a:lnTo>
                <a:pt x="162944" y="172916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6B5F5-E4DC-4E60-B739-EC33987B1D4A}">
      <dsp:nvSpPr>
        <dsp:cNvPr id="0" name=""/>
        <dsp:cNvSpPr/>
      </dsp:nvSpPr>
      <dsp:spPr>
        <a:xfrm>
          <a:off x="5260907" y="2263447"/>
          <a:ext cx="2112764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35,4%</a:t>
          </a:r>
          <a:endParaRPr lang="ru-RU" sz="3600" kern="1200" dirty="0"/>
        </a:p>
      </dsp:txBody>
      <dsp:txXfrm>
        <a:off x="5285231" y="2287771"/>
        <a:ext cx="2064116" cy="781820"/>
      </dsp:txXfrm>
    </dsp:sp>
    <dsp:sp modelId="{246286E8-F611-4730-BCB8-9724EE3A0C3B}">
      <dsp:nvSpPr>
        <dsp:cNvPr id="0" name=""/>
        <dsp:cNvSpPr/>
      </dsp:nvSpPr>
      <dsp:spPr>
        <a:xfrm>
          <a:off x="5097962" y="949513"/>
          <a:ext cx="162944" cy="655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521"/>
              </a:lnTo>
              <a:lnTo>
                <a:pt x="162944" y="65552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ABA6-9067-4835-8B0F-9A999AFD5AAA}">
      <dsp:nvSpPr>
        <dsp:cNvPr id="0" name=""/>
        <dsp:cNvSpPr/>
      </dsp:nvSpPr>
      <dsp:spPr>
        <a:xfrm>
          <a:off x="5260907" y="1152263"/>
          <a:ext cx="2033916" cy="9055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91 974 789,39 рублей</a:t>
          </a:r>
        </a:p>
      </dsp:txBody>
      <dsp:txXfrm>
        <a:off x="5287429" y="1178785"/>
        <a:ext cx="1980872" cy="852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3EFAE-8F9E-4195-AE8F-C682C97D11F4}">
      <dsp:nvSpPr>
        <dsp:cNvPr id="0" name=""/>
        <dsp:cNvSpPr/>
      </dsp:nvSpPr>
      <dsp:spPr>
        <a:xfrm>
          <a:off x="0" y="655606"/>
          <a:ext cx="3279790" cy="1206780"/>
        </a:xfrm>
        <a:prstGeom prst="chevron">
          <a:avLst/>
        </a:prstGeom>
        <a:solidFill>
          <a:srgbClr val="CCF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Первоначально утвержденный бюджет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390" y="655606"/>
        <a:ext cx="2073010" cy="1206780"/>
      </dsp:txXfrm>
    </dsp:sp>
    <dsp:sp modelId="{915D7C75-7DCD-4098-9C55-E60D0DC6F62F}">
      <dsp:nvSpPr>
        <dsp:cNvPr id="0" name=""/>
        <dsp:cNvSpPr/>
      </dsp:nvSpPr>
      <dsp:spPr>
        <a:xfrm>
          <a:off x="3067920" y="588494"/>
          <a:ext cx="2886133" cy="12689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Уточненный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2394" y="588494"/>
        <a:ext cx="1617186" cy="1268947"/>
      </dsp:txXfrm>
    </dsp:sp>
    <dsp:sp modelId="{EF3B27C9-E601-4A40-A21F-10963EC01721}">
      <dsp:nvSpPr>
        <dsp:cNvPr id="0" name=""/>
        <dsp:cNvSpPr/>
      </dsp:nvSpPr>
      <dsp:spPr>
        <a:xfrm>
          <a:off x="5600159" y="568646"/>
          <a:ext cx="2973825" cy="1283377"/>
        </a:xfrm>
        <a:prstGeom prst="chevron">
          <a:avLst/>
        </a:prstGeom>
        <a:solidFill>
          <a:srgbClr val="66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Кассовое исполнение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1848" y="568646"/>
        <a:ext cx="1690448" cy="1283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0.54718</cdr:x>
      <cdr:y>0</cdr:y>
    </cdr:from>
    <cdr:to>
      <cdr:x>0.96753</cdr:x>
      <cdr:y>0.26295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4750" y="0"/>
          <a:ext cx="1263489" cy="700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17 497 803,66 руб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0.43456</cdr:x>
      <cdr:y>0.26437</cdr:y>
    </cdr:from>
    <cdr:to>
      <cdr:x>0.89798</cdr:x>
      <cdr:y>0.34224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2140553" y="1389690"/>
          <a:ext cx="2282678" cy="409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1 479 854,40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0.58911</cdr:x>
      <cdr:y>0.62015</cdr:y>
    </cdr:from>
    <cdr:to>
      <cdr:x>0.95526</cdr:x>
      <cdr:y>0.67357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2901812" y="3259865"/>
          <a:ext cx="1803575" cy="2807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/>
            <a:t>3 040 175,38 руб.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0.64642</cdr:x>
      <cdr:y>0.01967</cdr:y>
    </cdr:from>
    <cdr:to>
      <cdr:x>0.97637</cdr:x>
      <cdr:y>0.91039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61511" y="96475"/>
          <a:ext cx="1613719" cy="4368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6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0.52876</cdr:x>
      <cdr:y>0.68757</cdr:y>
    </cdr:from>
    <cdr:to>
      <cdr:x>0.95089</cdr:x>
      <cdr:y>0.80464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483596" y="2608794"/>
          <a:ext cx="2781100" cy="4441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51 812 979,22 рублей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0.01824</cdr:x>
      <cdr:y>0.77778</cdr:y>
    </cdr:from>
    <cdr:to>
      <cdr:x>0.38854</cdr:x>
      <cdr:y>0.86602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1784" y="4032448"/>
          <a:ext cx="2878120" cy="457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cs typeface="Times New Roman" panose="02020603050405020304" pitchFamily="18" charset="0"/>
            </a:rPr>
            <a:t>205 480 587,09 рублей</a:t>
          </a:r>
          <a:endParaRPr lang="ru-RU" sz="2000" b="1" dirty="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0.69456</cdr:x>
      <cdr:y>0.39706</cdr:y>
    </cdr:from>
    <cdr:to>
      <cdr:x>0.8122</cdr:x>
      <cdr:y>0.5838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836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0.58338</cdr:x>
      <cdr:y>0.13235</cdr:y>
    </cdr:from>
    <cdr:to>
      <cdr:x>0.99074</cdr:x>
      <cdr:y>0.3191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34272" y="648072"/>
          <a:ext cx="31661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0.86132</cdr:x>
      <cdr:y>0.19118</cdr:y>
    </cdr:from>
    <cdr:to>
      <cdr:x>0.97897</cdr:x>
      <cdr:y>0.37792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451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77"/>
            <a:ext cx="794131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553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62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002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465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012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2120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2828-EC75-4303-BE95-472CA374E4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673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D4FD-2374-4789-BA6B-DB469E31C7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54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CAB99-392C-4FAE-9C03-CEE0F91C7D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13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69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CA187-E9AA-4EBC-A226-F3C6FEFC76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819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BC276-C98C-42B4-94F3-617EA3AFE5F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0429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0592B-E9BF-4003-951D-893FD88D154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294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D7FA-1F1E-46B2-A3FA-9F22FF84D4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80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EF17-410D-4D64-8CF2-83E077DB59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1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92B7F-310E-4245-91FF-59152843DA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6458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C8AF6-23AB-4284-B2A7-CEC33EBA77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891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B8014-E27D-450A-A232-98E0A63301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1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40A5F-BBC1-4859-A557-3250535959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6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47706" y="404664"/>
            <a:ext cx="8896161" cy="25853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</a:rPr>
              <a:t>БЮДЖЕТ ДЛЯ ГРАЖДАН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п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о отчету об исполнение </a:t>
            </a: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бюджета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/>
            </a:r>
            <a:b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</a:b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МО «Светогорское </a:t>
            </a: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городское поселение»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за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2024 год</a:t>
            </a:r>
            <a:endParaRPr lang="ru-RU" sz="3600" b="1" dirty="0">
              <a:ln w="10160">
                <a:solidFill>
                  <a:srgbClr val="7030A0"/>
                </a:solidFill>
                <a:prstDash val="solid"/>
              </a:ln>
            </a:endParaRPr>
          </a:p>
        </p:txBody>
      </p:sp>
      <p:pic>
        <p:nvPicPr>
          <p:cNvPr id="7" name="Picture 8" descr="Герб Светогорс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632" cy="15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140968"/>
            <a:ext cx="88310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7030A0"/>
                </a:solidFill>
              </a:rPr>
              <a:t>Уважаемые жители </a:t>
            </a:r>
            <a:r>
              <a:rPr lang="ru-RU" b="1" i="1" dirty="0" err="1" smtClean="0">
                <a:solidFill>
                  <a:srgbClr val="7030A0"/>
                </a:solidFill>
              </a:rPr>
              <a:t>Светогорского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>
                <a:solidFill>
                  <a:srgbClr val="7030A0"/>
                </a:solidFill>
              </a:rPr>
              <a:t>городского поселения</a:t>
            </a:r>
            <a:r>
              <a:rPr lang="ru-RU" b="1" i="1" dirty="0" smtClean="0">
                <a:solidFill>
                  <a:srgbClr val="7030A0"/>
                </a:solidFill>
              </a:rPr>
              <a:t>!</a:t>
            </a: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7030A0"/>
                </a:solidFill>
              </a:rPr>
              <a:t>Брошюра </a:t>
            </a:r>
            <a:r>
              <a:rPr lang="ru-RU" i="1" dirty="0">
                <a:solidFill>
                  <a:srgbClr val="7030A0"/>
                </a:solidFill>
              </a:rPr>
              <a:t>«Бюджет для граждан», созданная для обеспечения публичности бюджетного процесса, подробно рассказывает о том, как выполнялись социальные обязательства перед гражданами – конкретные мероприятия, проекты и программы, которые финансировались в минувшем году в сфере развития на территории поселения культуры, массового спорта, молодежной политики, библиотечного обслуживания, ремонта инженерной инфраструктуры, формирования комфортной городской среды. </a:t>
            </a:r>
            <a:endParaRPr lang="ru-RU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14302" y="808800"/>
            <a:ext cx="53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259 984 402,50 рублей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12669109"/>
              </p:ext>
            </p:extLst>
          </p:nvPr>
        </p:nvGraphicFramePr>
        <p:xfrm>
          <a:off x="1367136" y="1336096"/>
          <a:ext cx="7378738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59" y="4682297"/>
            <a:ext cx="3271693" cy="20723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835696" y="170999"/>
            <a:ext cx="60644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 2024 года</a:t>
            </a:r>
            <a:endParaRPr lang="ru-RU" sz="32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63314705"/>
              </p:ext>
            </p:extLst>
          </p:nvPr>
        </p:nvGraphicFramePr>
        <p:xfrm>
          <a:off x="341275" y="4641876"/>
          <a:ext cx="4446750" cy="2153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0152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97192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</a:t>
            </a:r>
          </a:p>
        </p:txBody>
      </p:sp>
      <p:graphicFrame>
        <p:nvGraphicFramePr>
          <p:cNvPr id="2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961161"/>
              </p:ext>
            </p:extLst>
          </p:nvPr>
        </p:nvGraphicFramePr>
        <p:xfrm>
          <a:off x="395288" y="765175"/>
          <a:ext cx="8424862" cy="590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90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95288" y="135732"/>
            <a:ext cx="8569325" cy="11525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доходов в бюджет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2023 - 2024 годы</a:t>
            </a:r>
          </a:p>
        </p:txBody>
      </p:sp>
      <p:graphicFrame>
        <p:nvGraphicFramePr>
          <p:cNvPr id="2" name="Объект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745102"/>
              </p:ext>
            </p:extLst>
          </p:nvPr>
        </p:nvGraphicFramePr>
        <p:xfrm>
          <a:off x="190945" y="1288257"/>
          <a:ext cx="300584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00251" y="2586772"/>
            <a:ext cx="123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1 443 312,02 руб.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41675" y="1414294"/>
            <a:ext cx="112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2 606 854,65 руб.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8201" y="2709883"/>
            <a:ext cx="114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324 235,22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руб.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5005593" y="3298256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19095114"/>
              </p:ext>
            </p:extLst>
          </p:nvPr>
        </p:nvGraphicFramePr>
        <p:xfrm>
          <a:off x="2303425" y="3356993"/>
          <a:ext cx="3564719" cy="32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50812058"/>
              </p:ext>
            </p:extLst>
          </p:nvPr>
        </p:nvGraphicFramePr>
        <p:xfrm>
          <a:off x="6153408" y="1525232"/>
          <a:ext cx="3051345" cy="247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 flipV="1">
            <a:off x="3740538" y="3233103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555776" y="2005349"/>
            <a:ext cx="0" cy="91959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8537104" y="1937514"/>
            <a:ext cx="9409" cy="59398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5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288" y="115889"/>
            <a:ext cx="8353425" cy="576808"/>
          </a:xfrm>
        </p:spPr>
        <p:txBody>
          <a:bodyPr/>
          <a:lstStyle/>
          <a:p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неналоговых доходов бюджета 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697368"/>
              </p:ext>
            </p:extLst>
          </p:nvPr>
        </p:nvGraphicFramePr>
        <p:xfrm>
          <a:off x="0" y="692697"/>
          <a:ext cx="9144000" cy="628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03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24862" cy="10080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неналоговых доходов в бюджет МО «Светогорское городское поселение» за 2023 - 2024 годы</a:t>
            </a: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895839"/>
              </p:ext>
            </p:extLst>
          </p:nvPr>
        </p:nvGraphicFramePr>
        <p:xfrm>
          <a:off x="4127933" y="1196752"/>
          <a:ext cx="492578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7068897"/>
              </p:ext>
            </p:extLst>
          </p:nvPr>
        </p:nvGraphicFramePr>
        <p:xfrm>
          <a:off x="178987" y="1528764"/>
          <a:ext cx="4104456" cy="348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1899524" y="2657218"/>
            <a:ext cx="16978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1 101 064,79 руб.</a:t>
            </a:r>
            <a:endParaRPr lang="ru-RU" altLang="ru-RU" sz="1600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460098" y="3455652"/>
            <a:ext cx="18001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1 873 188,92 руб.</a:t>
            </a:r>
            <a:endParaRPr lang="ru-RU" altLang="ru-RU" sz="16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143927" y="1999035"/>
            <a:ext cx="50405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989913" y="3691185"/>
            <a:ext cx="1425213" cy="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638797" y="2780928"/>
            <a:ext cx="1008112" cy="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1"/>
          <p:cNvSpPr txBox="1"/>
          <p:nvPr/>
        </p:nvSpPr>
        <p:spPr>
          <a:xfrm>
            <a:off x="1935118" y="4515003"/>
            <a:ext cx="1707625" cy="6311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150 740,40 руб.</a:t>
            </a:r>
            <a:endParaRPr lang="ru-RU" sz="1600" b="1" dirty="0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582608740"/>
              </p:ext>
            </p:extLst>
          </p:nvPr>
        </p:nvGraphicFramePr>
        <p:xfrm>
          <a:off x="104446" y="4370385"/>
          <a:ext cx="2414276" cy="18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0" name="Прямая со стрелкой 29"/>
          <p:cNvCxnSpPr/>
          <p:nvPr/>
        </p:nvCxnSpPr>
        <p:spPr>
          <a:xfrm>
            <a:off x="1395955" y="4725144"/>
            <a:ext cx="373393" cy="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638797" y="1786486"/>
            <a:ext cx="1692325" cy="569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"/>
          <p:cNvSpPr txBox="1"/>
          <p:nvPr/>
        </p:nvSpPr>
        <p:spPr>
          <a:xfrm>
            <a:off x="7331122" y="1626398"/>
            <a:ext cx="1690244" cy="51778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2 764 408,43 руб.</a:t>
            </a:r>
            <a:endParaRPr lang="ru-RU" sz="1600" b="1" dirty="0"/>
          </a:p>
        </p:txBody>
      </p:sp>
      <p:sp>
        <p:nvSpPr>
          <p:cNvPr id="22" name="TextBox 1"/>
          <p:cNvSpPr txBox="1"/>
          <p:nvPr/>
        </p:nvSpPr>
        <p:spPr>
          <a:xfrm>
            <a:off x="5951278" y="3540658"/>
            <a:ext cx="1915073" cy="4370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261 290,56 руб.</a:t>
            </a:r>
            <a:endParaRPr lang="ru-RU" sz="1600" b="1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5638797" y="4653136"/>
            <a:ext cx="1525491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513659" y="3691185"/>
            <a:ext cx="570509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1"/>
          <p:cNvSpPr txBox="1"/>
          <p:nvPr/>
        </p:nvSpPr>
        <p:spPr>
          <a:xfrm>
            <a:off x="1758084" y="5317979"/>
            <a:ext cx="1697809" cy="6311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51 021,19 руб.</a:t>
            </a:r>
            <a:endParaRPr lang="ru-RU" sz="1600" b="1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1209259" y="5517232"/>
            <a:ext cx="373393" cy="0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1"/>
          <p:cNvSpPr txBox="1"/>
          <p:nvPr/>
        </p:nvSpPr>
        <p:spPr>
          <a:xfrm>
            <a:off x="1694790" y="1792177"/>
            <a:ext cx="1684462" cy="4153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3 424 011,58 руб.</a:t>
            </a:r>
            <a:endParaRPr lang="ru-RU" sz="1600" b="1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048217" y="2826495"/>
            <a:ext cx="606081" cy="8354"/>
          </a:xfrm>
          <a:prstGeom prst="straightConnector1">
            <a:avLst/>
          </a:prstGeom>
          <a:ln w="50800">
            <a:tailEnd type="triangle"/>
          </a:ln>
          <a:scene3d>
            <a:camera prst="orthographicFront">
              <a:rot lat="0" lon="114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3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70" y="404664"/>
            <a:ext cx="8477121" cy="2315344"/>
          </a:xfrm>
        </p:spPr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Работа Комиссии по сокращению задолженности по налоговым платежам в бюджет МО «Светогорское городское поселение» </a:t>
            </a:r>
            <a:endParaRPr lang="ru-RU" sz="32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164705"/>
              </p:ext>
            </p:extLst>
          </p:nvPr>
        </p:nvGraphicFramePr>
        <p:xfrm>
          <a:off x="704506" y="3068960"/>
          <a:ext cx="7918648" cy="15974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69976">
                  <a:extLst>
                    <a:ext uri="{9D8B030D-6E8A-4147-A177-3AD203B41FA5}">
                      <a16:colId xmlns:a16="http://schemas.microsoft.com/office/drawing/2014/main" val="2963962802"/>
                    </a:ext>
                  </a:extLst>
                </a:gridCol>
                <a:gridCol w="1709486">
                  <a:extLst>
                    <a:ext uri="{9D8B030D-6E8A-4147-A177-3AD203B41FA5}">
                      <a16:colId xmlns:a16="http://schemas.microsoft.com/office/drawing/2014/main" val="940398848"/>
                    </a:ext>
                  </a:extLst>
                </a:gridCol>
                <a:gridCol w="2359524">
                  <a:extLst>
                    <a:ext uri="{9D8B030D-6E8A-4147-A177-3AD203B41FA5}">
                      <a16:colId xmlns:a16="http://schemas.microsoft.com/office/drawing/2014/main" val="1033384497"/>
                    </a:ext>
                  </a:extLst>
                </a:gridCol>
                <a:gridCol w="1979662">
                  <a:extLst>
                    <a:ext uri="{9D8B030D-6E8A-4147-A177-3AD203B41FA5}">
                      <a16:colId xmlns:a16="http://schemas.microsoft.com/office/drawing/2014/main" val="404611309"/>
                    </a:ext>
                  </a:extLst>
                </a:gridCol>
              </a:tblGrid>
              <a:tr h="68436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направленных писем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проведенных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заседаний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Результаты погашения задолженности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497"/>
                  </a:ext>
                </a:extLst>
              </a:tr>
              <a:tr h="230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писем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 (рублей)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68090"/>
                  </a:ext>
                </a:extLst>
              </a:tr>
              <a:tr h="6158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146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3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22 910,30 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26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4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67655" y="188640"/>
            <a:ext cx="7989888" cy="1081088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 2024 года</a:t>
            </a:r>
            <a:b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91 974 789,39 рублей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458368"/>
            <a:ext cx="4771120" cy="4483279"/>
          </a:xfr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дотации на выравнивание бюджетной обеспеченности </a:t>
            </a:r>
            <a:r>
              <a:rPr lang="ru-RU" sz="2000" dirty="0" smtClean="0"/>
              <a:t>– </a:t>
            </a:r>
            <a:r>
              <a:rPr lang="ru-RU" sz="2000" b="1" dirty="0" smtClean="0"/>
              <a:t>43 162 500,00 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субсидии бюджету поселения </a:t>
            </a:r>
            <a:r>
              <a:rPr lang="ru-RU" sz="2000" dirty="0" smtClean="0"/>
              <a:t>– </a:t>
            </a:r>
            <a:r>
              <a:rPr lang="ru-RU" sz="2000" b="1" dirty="0" smtClean="0"/>
              <a:t>39 277 886,50 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суб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вен</a:t>
            </a:r>
            <a:r>
              <a:rPr lang="ru-RU" sz="2000" b="1" dirty="0" smtClean="0">
                <a:solidFill>
                  <a:srgbClr val="660033"/>
                </a:solidFill>
              </a:rPr>
              <a:t>ции</a:t>
            </a:r>
            <a:r>
              <a:rPr lang="ru-RU" sz="2000" dirty="0" smtClean="0"/>
              <a:t>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бюджетам  субъектов РФ и МО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ru-RU" sz="2000" b="1" dirty="0" smtClean="0"/>
              <a:t>3 754 140,00 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иные межбюджетные трансферты </a:t>
            </a:r>
            <a:r>
              <a:rPr lang="ru-RU" sz="2000" dirty="0" smtClean="0"/>
              <a:t>–  </a:t>
            </a:r>
            <a:r>
              <a:rPr lang="ru-RU" sz="2000" b="1" dirty="0" smtClean="0"/>
              <a:t>13 017 177,00 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доходы бюджетов городских поселений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-  </a:t>
            </a:r>
            <a:r>
              <a:rPr lang="ru-RU" sz="2000" b="1" dirty="0" smtClean="0"/>
              <a:t>76 286,64 рублей;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осуществлен возврат остатков </a:t>
            </a:r>
            <a:r>
              <a:rPr lang="ru-RU" sz="2000" b="1" dirty="0" smtClean="0"/>
              <a:t>субсидий в </a:t>
            </a:r>
            <a:r>
              <a:rPr lang="ru-RU" sz="2000" b="1" dirty="0"/>
              <a:t>Комитет по жилищно-коммунальному хозяйству ЛО - 7 313 200,75 рублей</a:t>
            </a:r>
            <a:endParaRPr lang="ru-RU" sz="2000" b="1" dirty="0" smtClean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13623052"/>
              </p:ext>
            </p:extLst>
          </p:nvPr>
        </p:nvGraphicFramePr>
        <p:xfrm>
          <a:off x="4644008" y="1851360"/>
          <a:ext cx="4499992" cy="352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48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264" y="166159"/>
            <a:ext cx="86409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бюджета МО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«Светогорское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поселение» за 2024 год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111913"/>
              </p:ext>
            </p:extLst>
          </p:nvPr>
        </p:nvGraphicFramePr>
        <p:xfrm>
          <a:off x="363608" y="2854408"/>
          <a:ext cx="8712968" cy="2080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91009" y="1916832"/>
            <a:ext cx="2920300" cy="1240527"/>
          </a:xfrm>
          <a:prstGeom prst="ellipse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99031" y="2184973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169 658 400,00 рублей</a:t>
            </a:r>
            <a:endParaRPr lang="ru-RU" sz="2000" b="1" dirty="0"/>
          </a:p>
        </p:txBody>
      </p:sp>
      <p:sp>
        <p:nvSpPr>
          <p:cNvPr id="13" name="Овал 12"/>
          <p:cNvSpPr/>
          <p:nvPr/>
        </p:nvSpPr>
        <p:spPr>
          <a:xfrm>
            <a:off x="3157354" y="1916832"/>
            <a:ext cx="2920300" cy="115683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567964" y="2161157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261 591 584,24 рублей</a:t>
            </a:r>
            <a:endParaRPr lang="ru-RU" sz="2000" b="1" dirty="0"/>
          </a:p>
        </p:txBody>
      </p:sp>
      <p:sp>
        <p:nvSpPr>
          <p:cNvPr id="15" name="Овал 14"/>
          <p:cNvSpPr/>
          <p:nvPr/>
        </p:nvSpPr>
        <p:spPr>
          <a:xfrm>
            <a:off x="6233099" y="1853540"/>
            <a:ext cx="2920300" cy="1229282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531722" y="217753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257 293 566,31 рублей</a:t>
            </a:r>
            <a:endParaRPr lang="ru-RU" sz="2000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547664" y="3157359"/>
            <a:ext cx="0" cy="343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644008" y="3073664"/>
            <a:ext cx="0" cy="343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668344" y="3073664"/>
            <a:ext cx="0" cy="343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5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9774" y="188640"/>
            <a:ext cx="7956376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Исполнение расходов за 2024 </a:t>
            </a: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год</a:t>
            </a:r>
            <a:endParaRPr lang="ru-RU" altLang="ru-RU" sz="28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22498"/>
              </p:ext>
            </p:extLst>
          </p:nvPr>
        </p:nvGraphicFramePr>
        <p:xfrm>
          <a:off x="179512" y="620690"/>
          <a:ext cx="8826637" cy="6110061"/>
        </p:xfrm>
        <a:graphic>
          <a:graphicData uri="http://schemas.openxmlformats.org/drawingml/2006/table">
            <a:tbl>
              <a:tblPr/>
              <a:tblGrid>
                <a:gridCol w="3830443">
                  <a:extLst>
                    <a:ext uri="{9D8B030D-6E8A-4147-A177-3AD203B41FA5}">
                      <a16:colId xmlns:a16="http://schemas.microsoft.com/office/drawing/2014/main" val="2988557396"/>
                    </a:ext>
                  </a:extLst>
                </a:gridCol>
                <a:gridCol w="525574">
                  <a:extLst>
                    <a:ext uri="{9D8B030D-6E8A-4147-A177-3AD203B41FA5}">
                      <a16:colId xmlns:a16="http://schemas.microsoft.com/office/drawing/2014/main" val="1290998768"/>
                    </a:ext>
                  </a:extLst>
                </a:gridCol>
                <a:gridCol w="1016404">
                  <a:extLst>
                    <a:ext uri="{9D8B030D-6E8A-4147-A177-3AD203B41FA5}">
                      <a16:colId xmlns:a16="http://schemas.microsoft.com/office/drawing/2014/main" val="36599102"/>
                    </a:ext>
                  </a:extLst>
                </a:gridCol>
                <a:gridCol w="943804">
                  <a:extLst>
                    <a:ext uri="{9D8B030D-6E8A-4147-A177-3AD203B41FA5}">
                      <a16:colId xmlns:a16="http://schemas.microsoft.com/office/drawing/2014/main" val="933442487"/>
                    </a:ext>
                  </a:extLst>
                </a:gridCol>
                <a:gridCol w="653402">
                  <a:extLst>
                    <a:ext uri="{9D8B030D-6E8A-4147-A177-3AD203B41FA5}">
                      <a16:colId xmlns:a16="http://schemas.microsoft.com/office/drawing/2014/main" val="995394083"/>
                    </a:ext>
                  </a:extLst>
                </a:gridCol>
                <a:gridCol w="871203">
                  <a:extLst>
                    <a:ext uri="{9D8B030D-6E8A-4147-A177-3AD203B41FA5}">
                      <a16:colId xmlns:a16="http://schemas.microsoft.com/office/drawing/2014/main" val="4092621074"/>
                    </a:ext>
                  </a:extLst>
                </a:gridCol>
                <a:gridCol w="985807">
                  <a:extLst>
                    <a:ext uri="{9D8B030D-6E8A-4147-A177-3AD203B41FA5}">
                      <a16:colId xmlns:a16="http://schemas.microsoft.com/office/drawing/2014/main" val="3569953516"/>
                    </a:ext>
                  </a:extLst>
                </a:gridCol>
              </a:tblGrid>
              <a:tr h="565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КФСР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905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</a:p>
                    <a:p>
                      <a:pPr indent="-1905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 года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(рублей)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Фактическое исполнение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01.01.2025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года (рублей)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1755" indent="-63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исполнения годового плана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Фактическое исполнение на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01.01.2024 года (рублей)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1755" indent="-63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Соотношение фактического исполнения бюджета, %</a:t>
                      </a:r>
                    </a:p>
                    <a:p>
                      <a:pPr marR="71755" indent="-1905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 г. к  2023 г.)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386729"/>
                  </a:ext>
                </a:extLst>
              </a:tr>
              <a:tr h="10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49 787 268,70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49 387 268,70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57 766 503,66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199356"/>
                  </a:ext>
                </a:extLst>
              </a:tr>
              <a:tr h="289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2 903 848,13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2 903 848,13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2 611 531,09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111,2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68800"/>
                  </a:ext>
                </a:extLst>
              </a:tr>
              <a:tr h="343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27 588,80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27 588,80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21 900,00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92619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 местных администраций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35 555 260,57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35 555 260,57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694 925,66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115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853814"/>
                  </a:ext>
                </a:extLst>
              </a:tr>
              <a:tr h="289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848 100,00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848 100,00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708 400,00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119,7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832150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1 396 882,00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1 396 882,00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461187"/>
                  </a:ext>
                </a:extLst>
              </a:tr>
              <a:tr h="10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0111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400 000,00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191824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0113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8 655 589,20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8 655 589,20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23 729 746,91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36,5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085240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ОБОРОНА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1 039 200,00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1 039 200,00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943 700,00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110,1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885685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0203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1 039 200,00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1 039 200,00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943 700,00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110,1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69085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9 735 656,37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9 424 079,15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5 104 210,22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184,6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55650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Гражданская оборона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0309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4 028 460,33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4 028 460,33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309 000,00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Свыше 200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44536"/>
                  </a:ext>
                </a:extLst>
              </a:tr>
              <a:tr h="289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2 063 442,74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2 063 442,74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1 644 043,22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125,5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415286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0314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3 643 753,30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3 332 176,08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91,4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3 151 167,00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105,7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239538"/>
                  </a:ext>
                </a:extLst>
              </a:tr>
              <a:tr h="10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0400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39 617 819,37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37 642 013,87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9 002 538,92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Свыше 200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155133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0408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6 496 576,74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6 496 576,74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4 973 355,75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130,6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6253"/>
                  </a:ext>
                </a:extLst>
              </a:tr>
              <a:tr h="10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0409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30 231 977,34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28 256 171,84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2 015 233,08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Свыше 200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425045"/>
                  </a:ext>
                </a:extLst>
              </a:tr>
              <a:tr h="10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0412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2 889 265,29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2 889 265,29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2 013 950,09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143,5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945057"/>
                  </a:ext>
                </a:extLst>
              </a:tr>
              <a:tr h="10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0500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85 209 194,94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83 598 559,73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84 015 945,88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519211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0501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10 229 661,03</a:t>
                      </a: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10 229 661,03</a:t>
                      </a: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7 144 611,84</a:t>
                      </a: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143,2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636812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0502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26 851 464,80</a:t>
                      </a: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26 851 464,80</a:t>
                      </a: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1 272 450,65</a:t>
                      </a: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Свыше 200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086818"/>
                  </a:ext>
                </a:extLst>
              </a:tr>
              <a:tr h="10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0503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48 128 069,11</a:t>
                      </a: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46 517 433,90</a:t>
                      </a: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96,7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75 598 883,39</a:t>
                      </a:r>
                    </a:p>
                  </a:txBody>
                  <a:tcPr marL="8844" marR="33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61,5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210976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0700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1 278 435,00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1 278 435,00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1 213 068,00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105,4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191980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0707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1 278 435,00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1 278 435,00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1 213 068,00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105,4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284840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0800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59 520 545,71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59 520 545,71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39 809 667,00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149,5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145340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0801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59 520 545,71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59 520 545,71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39 809 667,00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149,5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447974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4 376 400,00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4 376 400,00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3 805 053,00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115,0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764989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4 376 400,00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4 376 400,00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3 805 053,00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115,0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096932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11 027 064,15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11 027 064,15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9 637 900,00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114,4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149126"/>
                  </a:ext>
                </a:extLst>
              </a:tr>
              <a:tr h="192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11 027 064,15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11 027 064,15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9 637 900,00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114,4</a:t>
                      </a: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005665"/>
                  </a:ext>
                </a:extLst>
              </a:tr>
              <a:tr h="154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РАСХОДОВ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261 591 584,24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257 293 566,31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211 298 586,68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121,8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44" marR="333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1098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2248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2024 год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825764"/>
              </p:ext>
            </p:extLst>
          </p:nvPr>
        </p:nvGraphicFramePr>
        <p:xfrm>
          <a:off x="2699792" y="2884890"/>
          <a:ext cx="6588224" cy="379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5175871"/>
              </p:ext>
            </p:extLst>
          </p:nvPr>
        </p:nvGraphicFramePr>
        <p:xfrm>
          <a:off x="35496" y="1376545"/>
          <a:ext cx="5256584" cy="3016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31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000" y="212843"/>
            <a:ext cx="7801744" cy="1436277"/>
          </a:xfrm>
        </p:spPr>
        <p:txBody>
          <a:bodyPr>
            <a:noAutofit/>
          </a:bodyPr>
          <a:lstStyle/>
          <a:p>
            <a:pPr marL="0" indent="0"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 образование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«Светогорское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городское поселение»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Выборгского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Ленинградской области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22" y="1813534"/>
            <a:ext cx="4263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Площадь территории </a:t>
            </a:r>
            <a:r>
              <a:rPr lang="ru-RU" sz="2000" i="1" dirty="0" smtClean="0"/>
              <a:t> - </a:t>
            </a:r>
            <a:r>
              <a:rPr lang="ru-RU" sz="2000" i="1" dirty="0" smtClean="0">
                <a:cs typeface="Times New Roman" panose="02020603050405020304" pitchFamily="18" charset="0"/>
              </a:rPr>
              <a:t>42 528,67 </a:t>
            </a:r>
            <a:r>
              <a:rPr lang="ru-RU" sz="2000" i="1" dirty="0" smtClean="0"/>
              <a:t>га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7811" y="4505478"/>
            <a:ext cx="3560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Население - </a:t>
            </a:r>
            <a:r>
              <a:rPr lang="ru-RU" sz="2000" i="1" dirty="0" smtClean="0">
                <a:cs typeface="Times New Roman" panose="02020603050405020304" pitchFamily="18" charset="0"/>
              </a:rPr>
              <a:t>18,6 </a:t>
            </a:r>
            <a:r>
              <a:rPr lang="ru-RU" sz="2000" i="1" dirty="0" smtClean="0"/>
              <a:t>тыс. человек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2196" y="5193149"/>
            <a:ext cx="36417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Численность </a:t>
            </a:r>
            <a:r>
              <a:rPr lang="ru-RU" sz="2000" i="1" dirty="0"/>
              <a:t>экономически активного населения </a:t>
            </a:r>
            <a:r>
              <a:rPr lang="ru-RU" sz="2000" i="1" dirty="0" smtClean="0"/>
              <a:t>составляет </a:t>
            </a:r>
            <a:r>
              <a:rPr lang="ru-RU" sz="2000" i="1" dirty="0"/>
              <a:t>7000 </a:t>
            </a:r>
            <a:r>
              <a:rPr lang="ru-RU" sz="2000" i="1" dirty="0" smtClean="0"/>
              <a:t>человек</a:t>
            </a:r>
            <a:endParaRPr lang="ru-RU" sz="20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7811" y="2278926"/>
            <a:ext cx="40864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На </a:t>
            </a:r>
            <a:r>
              <a:rPr lang="ru-RU" sz="2000" i="1" dirty="0"/>
              <a:t>территории поселения находится </a:t>
            </a:r>
            <a:r>
              <a:rPr lang="ru-RU" sz="2000" dirty="0"/>
              <a:t> 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r>
              <a:rPr lang="ru-RU" sz="2000" i="1" dirty="0" smtClean="0"/>
              <a:t>город Светогорск</a:t>
            </a:r>
          </a:p>
          <a:p>
            <a:pPr marL="285750" indent="-285750">
              <a:buFontTx/>
              <a:buChar char="-"/>
            </a:pPr>
            <a:r>
              <a:rPr lang="ru-RU" sz="2000" i="1" dirty="0"/>
              <a:t>г</a:t>
            </a:r>
            <a:r>
              <a:rPr lang="ru-RU" sz="2000" i="1" dirty="0" smtClean="0"/>
              <a:t>ородской  поселок  Лесогорский</a:t>
            </a:r>
          </a:p>
          <a:p>
            <a:pPr marL="285750" indent="-285750">
              <a:buFontTx/>
              <a:buChar char="-"/>
            </a:pPr>
            <a:r>
              <a:rPr lang="ru-RU" sz="2000" i="1" dirty="0" smtClean="0"/>
              <a:t>деревня </a:t>
            </a:r>
            <a:r>
              <a:rPr lang="ru-RU" sz="2000" i="1" dirty="0" err="1" smtClean="0"/>
              <a:t>Лосево</a:t>
            </a:r>
            <a:endParaRPr lang="ru-RU" sz="2000" i="1" dirty="0" smtClean="0"/>
          </a:p>
          <a:p>
            <a:pPr marL="285750" indent="-285750">
              <a:buFontTx/>
              <a:buChar char="-"/>
            </a:pPr>
            <a:r>
              <a:rPr lang="ru-RU" sz="2000" i="1" dirty="0" smtClean="0"/>
              <a:t>поселок </a:t>
            </a:r>
            <a:r>
              <a:rPr lang="ru-RU" sz="2000" i="1" dirty="0" err="1" smtClean="0"/>
              <a:t>Правдино</a:t>
            </a:r>
            <a:endParaRPr lang="ru-RU" sz="2000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19" y="1696484"/>
            <a:ext cx="493328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67800"/>
      </p:ext>
    </p:extLst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6" name="Group 1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6562962"/>
              </p:ext>
            </p:extLst>
          </p:nvPr>
        </p:nvGraphicFramePr>
        <p:xfrm>
          <a:off x="32049" y="0"/>
          <a:ext cx="9111951" cy="6857999"/>
        </p:xfrm>
        <a:graphic>
          <a:graphicData uri="http://schemas.openxmlformats.org/drawingml/2006/table">
            <a:tbl>
              <a:tblPr/>
              <a:tblGrid>
                <a:gridCol w="762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 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94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2 903 848,13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0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27 588,80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410204"/>
                  </a:ext>
                </a:extLst>
              </a:tr>
              <a:tr h="6187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  <a:endParaRPr lang="ru-RU" sz="1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34 456 260,57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27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848 100,00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57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6 431 469,20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4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1 039 200,00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2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578 042,74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425 569,78</a:t>
                      </a:r>
                    </a:p>
                  </a:txBody>
                  <a:tcPr marL="19050" marR="717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657563"/>
                  </a:ext>
                </a:extLst>
              </a:tr>
              <a:tr h="3274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214 500,00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121672"/>
                  </a:ext>
                </a:extLst>
              </a:tr>
              <a:tr h="3972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512 000,00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95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4 376 400,00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65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51 812 979,22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9774" y="188640"/>
            <a:ext cx="795637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Структура расходов бюджета </a:t>
            </a:r>
            <a:b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 «Светогорское городское поселение» </a:t>
            </a:r>
            <a:b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2024 </a:t>
            </a: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год</a:t>
            </a:r>
            <a:endParaRPr lang="ru-RU" altLang="ru-RU" sz="28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744802"/>
              </p:ext>
            </p:extLst>
          </p:nvPr>
        </p:nvGraphicFramePr>
        <p:xfrm>
          <a:off x="685800" y="1196752"/>
          <a:ext cx="77724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270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647693"/>
              </p:ext>
            </p:extLst>
          </p:nvPr>
        </p:nvGraphicFramePr>
        <p:xfrm>
          <a:off x="0" y="0"/>
          <a:ext cx="9144000" cy="67413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8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0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бюджетной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росписью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«Основные направления осуществления управленческой деятельности и развитие муниципальной службы в муниципальном образовании «Светогорское городское поселение»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1 139 000,00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1 139 000,00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форм местного самоуправления и социальной активности населения на территории 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6 092 300,00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6 092 300,00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</a:t>
                      </a:r>
                      <a:b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8 420 466,63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8 420 466,63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малого, среднего предпринимательства и потребительского рынка в</a:t>
                      </a:r>
                    </a:p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2 640,00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2 640,00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«Формирование городской среды и обеспечение качественным жильём граждан на территории МО «Светогорское городское поселение»»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118 804 984,02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115 218 543,31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культуры, физической культуры и массового спорта, молодёжной политики 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71 721 011,86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71 721 011,86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9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«Управление и распоряжение </a:t>
                      </a:r>
                    </a:p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 имуществом МО «Светогорское городское поселение»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2 886 625,29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2886 625,29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212242"/>
                  </a:ext>
                </a:extLst>
              </a:tr>
              <a:tr h="696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муниципальным программам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209 067 027,80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205 480 587,09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5472" name="Rectangle 82"/>
          <p:cNvSpPr>
            <a:spLocks noChangeArrowheads="1"/>
          </p:cNvSpPr>
          <p:nvPr/>
        </p:nvSpPr>
        <p:spPr bwMode="auto">
          <a:xfrm>
            <a:off x="3651250" y="14938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5095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48"/>
          <p:cNvSpPr>
            <a:spLocks noGrp="1" noChangeArrowheads="1"/>
          </p:cNvSpPr>
          <p:nvPr>
            <p:ph type="title"/>
          </p:nvPr>
        </p:nvSpPr>
        <p:spPr>
          <a:xfrm>
            <a:off x="323528" y="271794"/>
            <a:ext cx="8712968" cy="12142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«Основные направления осуществления управленческой деятельности и развитие муниципальной службы в муниципальном образовании</a:t>
            </a:r>
            <a:b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«Светогорское городское поселение» Выборгского района Ленинградской области»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99675" y="1635861"/>
            <a:ext cx="4680520" cy="39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1 139 000,00 рублей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95519" y="2182512"/>
            <a:ext cx="74888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услуги по сервисному обслуживанию компьютерной техники, оборудования, офисной техники, АТС – </a:t>
            </a:r>
            <a:r>
              <a:rPr lang="ru-RU" sz="1600" b="1" dirty="0" smtClean="0"/>
              <a:t>321 737,75 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оказание услуг по комплексному обслуживанию информационной системы 1С Бухгалтерия-8, СПС «Консультант Плюс», «Система Кадры», справочная система «Госфинансы», программный продукт «Касперский», оказание образовательных услуг, обслуживание и сопровождение сайтов и </a:t>
            </a:r>
            <a:r>
              <a:rPr lang="ru-RU" sz="1600" dirty="0" smtClean="0"/>
              <a:t>блогов </a:t>
            </a:r>
            <a:r>
              <a:rPr lang="ru-RU" sz="1600" dirty="0"/>
              <a:t>– </a:t>
            </a:r>
            <a:r>
              <a:rPr lang="ru-RU" sz="1600" b="1" dirty="0" smtClean="0"/>
              <a:t>587 722,00 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приобретение товаров </a:t>
            </a:r>
            <a:r>
              <a:rPr lang="ru-RU" sz="1600" dirty="0"/>
              <a:t>(карта флэш </a:t>
            </a:r>
            <a:r>
              <a:rPr lang="ru-RU" sz="1600" dirty="0" smtClean="0"/>
              <a:t>памяти, планшет, </a:t>
            </a:r>
            <a:r>
              <a:rPr lang="ru-RU" sz="1600" dirty="0"/>
              <a:t>накопитель данных, </a:t>
            </a:r>
            <a:r>
              <a:rPr lang="ru-RU" sz="1600" dirty="0" smtClean="0"/>
              <a:t>картриджи, </a:t>
            </a:r>
            <a:r>
              <a:rPr lang="ru-RU" sz="1600" dirty="0" err="1"/>
              <a:t>фотобарабан</a:t>
            </a:r>
            <a:r>
              <a:rPr lang="ru-RU" sz="1600" dirty="0"/>
              <a:t>) </a:t>
            </a:r>
            <a:r>
              <a:rPr lang="ru-RU" sz="1600" dirty="0" smtClean="0"/>
              <a:t>– </a:t>
            </a:r>
            <a:r>
              <a:rPr lang="ru-RU" sz="1600" b="1" dirty="0" smtClean="0"/>
              <a:t>191 840,25 рублей</a:t>
            </a:r>
            <a:r>
              <a:rPr lang="ru-RU" sz="1600" dirty="0" smtClean="0"/>
              <a:t>;</a:t>
            </a:r>
            <a:endParaRPr lang="ru-RU" sz="16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образовательные </a:t>
            </a:r>
            <a:r>
              <a:rPr lang="ru-RU" sz="1600" dirty="0"/>
              <a:t>услуги по программе повышения квалификации и профессиональной </a:t>
            </a:r>
            <a:r>
              <a:rPr lang="ru-RU" sz="1600" dirty="0" smtClean="0"/>
              <a:t>переподготовки – </a:t>
            </a:r>
            <a:r>
              <a:rPr lang="ru-RU" sz="1600" b="1" dirty="0" smtClean="0"/>
              <a:t>37 700,00 рублей.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8" y="1862854"/>
            <a:ext cx="1319547" cy="1319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" y="3559218"/>
            <a:ext cx="1424061" cy="14240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5720423"/>
            <a:ext cx="2088232" cy="9651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730" y="5301208"/>
            <a:ext cx="1728192" cy="11650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913" y="5720423"/>
            <a:ext cx="2623438" cy="96512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5" y="148650"/>
            <a:ext cx="9162384" cy="105173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форм местного самоуправления </a:t>
            </a:r>
            <a:b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социальной активности населения на территории </a:t>
            </a:r>
            <a:b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9237" name="Прямоугольник 3"/>
          <p:cNvSpPr>
            <a:spLocks noChangeArrowheads="1"/>
          </p:cNvSpPr>
          <p:nvPr/>
        </p:nvSpPr>
        <p:spPr bwMode="auto">
          <a:xfrm>
            <a:off x="2071688" y="2857500"/>
            <a:ext cx="754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27784" y="1187382"/>
            <a:ext cx="4680520" cy="4694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6 092 300,00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241" y="1664485"/>
            <a:ext cx="7157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/>
              <a:t>публикацию информации о деятельности органов местного самоуправления МО «Светогорское городское поселение» (опубликование муниципальных нормативных правовых актов и иных официальных документов, в официальном печатном издании газете «</a:t>
            </a:r>
            <a:r>
              <a:rPr lang="ru-RU" sz="1400" dirty="0" err="1"/>
              <a:t>Вуокса</a:t>
            </a:r>
            <a:r>
              <a:rPr lang="ru-RU" sz="1400" dirty="0"/>
              <a:t>») – </a:t>
            </a:r>
            <a:r>
              <a:rPr lang="ru-RU" sz="1400" b="1" dirty="0" smtClean="0"/>
              <a:t>2 180 000,00 рублей</a:t>
            </a:r>
            <a:endParaRPr lang="ru-RU" sz="14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/>
              <a:t>поставка канцелярских товаров, монтаж/демонтаж информационных материалов (баннеров), услуги по перевозке пассажиров транспортом – </a:t>
            </a:r>
            <a:r>
              <a:rPr lang="ru-RU" sz="1400" b="1" dirty="0" smtClean="0"/>
              <a:t>109 153,00 рублей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65420"/>
            <a:ext cx="1740249" cy="15611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5963" y="3083036"/>
            <a:ext cx="49130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/>
              <a:t>мероприятия по подготовке и проведению выборов депутатов совета депутатов МО "Светогорское городское поселение" согласно Распоряжения № 46 от 25.06.2024 года </a:t>
            </a:r>
            <a:r>
              <a:rPr lang="ru-RU" sz="1400" dirty="0" smtClean="0"/>
              <a:t>- </a:t>
            </a:r>
            <a:r>
              <a:rPr lang="ru-RU" sz="1400" b="1" dirty="0" smtClean="0"/>
              <a:t>1 </a:t>
            </a:r>
            <a:r>
              <a:rPr lang="ru-RU" sz="1400" b="1" dirty="0"/>
              <a:t>396 882,00</a:t>
            </a:r>
            <a:r>
              <a:rPr lang="ru-RU" sz="1400" dirty="0"/>
              <a:t> 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мероприятия </a:t>
            </a:r>
            <a:r>
              <a:rPr lang="ru-RU" sz="1400" dirty="0"/>
              <a:t>по обустройству линии электропередачи наружного уличного освещения д. Лосево, ул. Заречная </a:t>
            </a:r>
            <a:r>
              <a:rPr lang="ru-RU" sz="1400" dirty="0" smtClean="0"/>
              <a:t>- </a:t>
            </a:r>
            <a:r>
              <a:rPr lang="ru-RU" sz="1400" b="1" smtClean="0"/>
              <a:t>163 517,00 </a:t>
            </a:r>
            <a:r>
              <a:rPr lang="ru-RU" sz="1400" b="1" dirty="0" smtClean="0"/>
              <a:t>рублей;</a:t>
            </a:r>
            <a:endParaRPr lang="ru-RU" sz="14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/>
              <a:t>мероприятия по благоустройству участка № 1 Северный г. Светогорска ул. Победы, ул. Пограничная обустройство уличного освещения и установка скамеек (диваны парковые) и урн у д. 27 по ул. Победы </a:t>
            </a:r>
            <a:r>
              <a:rPr lang="ru-RU" sz="1400" dirty="0" smtClean="0"/>
              <a:t>- </a:t>
            </a:r>
            <a:r>
              <a:rPr lang="ru-RU" sz="1400" b="1" dirty="0" smtClean="0"/>
              <a:t>1 </a:t>
            </a:r>
            <a:r>
              <a:rPr lang="ru-RU" sz="1400" b="1" dirty="0"/>
              <a:t>854 752,60 рублей</a:t>
            </a:r>
            <a:r>
              <a:rPr lang="ru-RU" sz="14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/>
              <a:t>- мероприятия по благоустройству пешеходной дорожки между игровой и спортивной площадками в </a:t>
            </a:r>
            <a:r>
              <a:rPr lang="ru-RU" sz="1400" dirty="0" err="1"/>
              <a:t>гп</a:t>
            </a:r>
            <a:r>
              <a:rPr lang="ru-RU" sz="1400" dirty="0"/>
              <a:t>. Лесогорский, (район дома 7 ул. Советов) 2 этап </a:t>
            </a:r>
            <a:r>
              <a:rPr lang="ru-RU" sz="1400" dirty="0" smtClean="0"/>
              <a:t>- </a:t>
            </a:r>
            <a:r>
              <a:rPr lang="ru-RU" sz="1400" b="1" dirty="0" smtClean="0"/>
              <a:t>387 </a:t>
            </a:r>
            <a:r>
              <a:rPr lang="ru-RU" sz="1400" b="1" dirty="0"/>
              <a:t>995,40 рублей</a:t>
            </a:r>
            <a:r>
              <a:rPr lang="ru-RU" sz="14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17" y="2966922"/>
            <a:ext cx="1813991" cy="23386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64" y="3437202"/>
            <a:ext cx="2320840" cy="14718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76" y="5061839"/>
            <a:ext cx="2253928" cy="15606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17" y="4852751"/>
            <a:ext cx="1816132" cy="200524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46683" y="132623"/>
            <a:ext cx="8817805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«Безопасность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38347" y="783354"/>
            <a:ext cx="4680520" cy="3506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8 420 466,63 рублей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4001294"/>
            <a:ext cx="1731452" cy="133188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2062778" y="1143290"/>
            <a:ext cx="67976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построение </a:t>
            </a:r>
            <a:r>
              <a:rPr lang="ru-RU" sz="1500" dirty="0"/>
              <a:t>муниципальной системы оповещения МО "СГП" и подключение ее к РАСЦО ЛО, 1 этап, 2 этап – </a:t>
            </a:r>
            <a:r>
              <a:rPr lang="ru-RU" sz="1500" b="1" dirty="0"/>
              <a:t>3 770 942,75 рублей</a:t>
            </a:r>
            <a:r>
              <a:rPr lang="ru-RU" sz="15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обеспечение </a:t>
            </a:r>
            <a:r>
              <a:rPr lang="ru-RU" sz="1500" dirty="0"/>
              <a:t>готовности к оперативному реагированию на чрезвычайные ситуации и проведению работ по их ликвидации – </a:t>
            </a:r>
            <a:r>
              <a:rPr lang="ru-RU" sz="1500" b="1" dirty="0"/>
              <a:t>257 </a:t>
            </a:r>
            <a:r>
              <a:rPr lang="ru-RU" sz="1500" b="1" dirty="0" smtClean="0"/>
              <a:t>517,58 </a:t>
            </a:r>
            <a:r>
              <a:rPr lang="ru-RU" sz="1500" b="1" dirty="0"/>
              <a:t>рублей</a:t>
            </a:r>
            <a:r>
              <a:rPr lang="ru-RU" sz="15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создание </a:t>
            </a:r>
            <a:r>
              <a:rPr lang="ru-RU" sz="1500" dirty="0"/>
              <a:t>специализированного мобильного подразделения водных спасателей для патрулирования </a:t>
            </a:r>
            <a:r>
              <a:rPr lang="ru-RU" sz="1500" dirty="0" smtClean="0"/>
              <a:t>– </a:t>
            </a:r>
            <a:r>
              <a:rPr lang="ru-RU" sz="1500" b="1" dirty="0" smtClean="0"/>
              <a:t>200 000,00 рублей;</a:t>
            </a:r>
            <a:endParaRPr lang="ru-RU" sz="15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/>
              <a:t>создание противопожарной минерализованной полосы у населенных пунктов </a:t>
            </a:r>
            <a:r>
              <a:rPr lang="ru-RU" sz="1500" b="1" dirty="0"/>
              <a:t>– 230 000,00 рублей</a:t>
            </a:r>
            <a:r>
              <a:rPr lang="ru-RU" sz="1500" dirty="0"/>
              <a:t>; </a:t>
            </a:r>
            <a:endParaRPr lang="ru-RU" sz="1500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оказание </a:t>
            </a:r>
            <a:r>
              <a:rPr lang="ru-RU" sz="1500" dirty="0"/>
              <a:t>услуг по обслуживанию и проверке на водоотдачу кранов внутреннего противопожарного водоснабжения и гидрантов наружного противопожарного водоснабжения – </a:t>
            </a:r>
            <a:r>
              <a:rPr lang="ru-RU" sz="1500" b="1" dirty="0"/>
              <a:t>99 500,00 </a:t>
            </a:r>
            <a:r>
              <a:rPr lang="ru-RU" sz="1500" b="1" dirty="0" smtClean="0"/>
              <a:t>рублей;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изготовление </a:t>
            </a:r>
            <a:r>
              <a:rPr lang="ru-RU" sz="1500" dirty="0"/>
              <a:t>и установка пожарных ящиков </a:t>
            </a:r>
            <a:r>
              <a:rPr lang="ru-RU" sz="1500" b="1" dirty="0"/>
              <a:t>– 31 358,70 рублей; </a:t>
            </a:r>
            <a:endParaRPr lang="ru-RU" sz="1500" b="1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/>
              <a:t>строительство пожарных резервуаров </a:t>
            </a:r>
            <a:r>
              <a:rPr lang="ru-RU" sz="1500" b="1" dirty="0"/>
              <a:t>– 888 641,30 рублей;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5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13" y="5333179"/>
            <a:ext cx="1702043" cy="156791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127617" y="4135523"/>
            <a:ext cx="69505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проверка </a:t>
            </a:r>
            <a:r>
              <a:rPr lang="ru-RU" sz="1500" dirty="0"/>
              <a:t>и корректировка сметной документации с получением положительного заключения экспертизы – </a:t>
            </a:r>
            <a:r>
              <a:rPr lang="ru-RU" sz="1500" b="1" dirty="0"/>
              <a:t>35 900,00 рублей</a:t>
            </a:r>
            <a:r>
              <a:rPr lang="ru-RU" sz="15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обслуживание </a:t>
            </a:r>
            <a:r>
              <a:rPr lang="ru-RU" sz="1500" dirty="0"/>
              <a:t>аппаратно-программного комплекса автоматизированной информационной системы «Безопасный город» - </a:t>
            </a:r>
            <a:r>
              <a:rPr lang="ru-RU" sz="1500" b="1" dirty="0"/>
              <a:t>191 666,30 </a:t>
            </a:r>
            <a:r>
              <a:rPr lang="ru-RU" sz="1500" b="1" dirty="0" smtClean="0"/>
              <a:t>рублей</a:t>
            </a:r>
            <a:r>
              <a:rPr lang="ru-RU" sz="1500" dirty="0" smtClean="0"/>
              <a:t>; </a:t>
            </a:r>
            <a:endParaRPr lang="ru-RU" sz="15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на </a:t>
            </a:r>
            <a:r>
              <a:rPr lang="ru-RU" sz="1500" dirty="0"/>
              <a:t>содержание работников по обеспечению деятельности комиссии и делам несовершеннолетних и защите их прав </a:t>
            </a:r>
            <a:r>
              <a:rPr lang="ru-RU" sz="1500" dirty="0" smtClean="0"/>
              <a:t>в </a:t>
            </a:r>
            <a:r>
              <a:rPr lang="ru-RU" sz="1500" dirty="0"/>
              <a:t>сфере безнадзорности </a:t>
            </a:r>
            <a:r>
              <a:rPr lang="ru-RU" sz="1500" dirty="0" smtClean="0"/>
              <a:t>и административных </a:t>
            </a:r>
            <a:r>
              <a:rPr lang="ru-RU" sz="1500" dirty="0"/>
              <a:t>правоотношений – </a:t>
            </a:r>
            <a:r>
              <a:rPr lang="ru-RU" sz="1500" b="1" dirty="0"/>
              <a:t>2 </a:t>
            </a:r>
            <a:r>
              <a:rPr lang="ru-RU" sz="1500" b="1" dirty="0" smtClean="0"/>
              <a:t>714 940,00 рублей.</a:t>
            </a:r>
            <a:endParaRPr lang="ru-RU" sz="15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17" y="2132856"/>
            <a:ext cx="1927859" cy="20023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65684" y="421914"/>
            <a:ext cx="1223496" cy="19463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100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467544" y="273966"/>
            <a:ext cx="8339442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малого, среднего предпринимательства и потребительского рынка</a:t>
            </a:r>
            <a:r>
              <a:rPr lang="ru-RU" altLang="ru-RU" sz="22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2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65057" y="1425823"/>
            <a:ext cx="3744416" cy="5176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2 640,00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2085" y="2259057"/>
            <a:ext cx="738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800" dirty="0" smtClean="0"/>
              <a:t>Услуги по изготовлению дипломов, </a:t>
            </a:r>
            <a:r>
              <a:rPr lang="ru-RU" altLang="ru-RU" sz="1800" dirty="0"/>
              <a:t>посвященных награждению субъектов малого, среднего предпринимательства, самозанятых граждан, потребительского рынка, достигших наибольших результатов по итогам работы за </a:t>
            </a:r>
            <a:r>
              <a:rPr lang="ru-RU" altLang="ru-RU" sz="1800" dirty="0" smtClean="0"/>
              <a:t>год.</a:t>
            </a:r>
            <a:endParaRPr lang="ru-RU" sz="1800" b="1" i="1" dirty="0" smtClean="0"/>
          </a:p>
        </p:txBody>
      </p:sp>
      <p:pic>
        <p:nvPicPr>
          <p:cNvPr id="1028" name="Picture 4" descr="https://ourreg.ru/wp-content/uploads/2020/04/podderzhka-bizne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82416"/>
            <a:ext cx="2849263" cy="16561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77072"/>
            <a:ext cx="2482037" cy="1861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10" y="4129903"/>
            <a:ext cx="2341154" cy="1755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74810" y="1"/>
            <a:ext cx="9029364" cy="747089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15816" y="793430"/>
            <a:ext cx="4680520" cy="40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115 218 543,31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8999" y="1196988"/>
            <a:ext cx="7210896" cy="414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дворовых территорий по адресу: </a:t>
            </a:r>
            <a:r>
              <a:rPr lang="ru-RU" sz="155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ул. Труда д. 7 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364 918,77 рублей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мероприятия по созданию мест (площадок) накопления твердых коммунальных отходов по адресу: г. Светогорск, Красноармейская д.2, ул. </a:t>
            </a:r>
            <a:r>
              <a:rPr lang="ru-RU" sz="155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Гарькавого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д. 16, ул. Лесная д.1 –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662 467,88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технологическое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присоединение к сетям и поставку электрической </a:t>
            </a:r>
            <a:r>
              <a:rPr lang="ru-RU" sz="1550" dirty="0" err="1">
                <a:ea typeface="Calibri" panose="020F0502020204030204" pitchFamily="34" charset="0"/>
                <a:cs typeface="Times New Roman" panose="02020603050405020304" pitchFamily="18" charset="0"/>
              </a:rPr>
              <a:t>блоко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-модульной котельной (БКУ-350) по адресу: </a:t>
            </a:r>
            <a:r>
              <a:rPr lang="ru-RU" sz="155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ул. Советов д.8А (1 этап) 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985 087,14 рублей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15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ремонт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автомобильной дороги по адресу: </a:t>
            </a:r>
            <a:r>
              <a:rPr lang="ru-RU" sz="155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ул. Советов </a:t>
            </a:r>
            <a:r>
              <a:rPr lang="en-US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100 009,75 рублей; </a:t>
            </a:r>
            <a:endParaRPr lang="ru-RU" sz="155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оказание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услуг по осуществлению регулярных перевозок пассажиров и багажа автотранспортом общего пользования –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6 496 576,74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оказание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услуг по </a:t>
            </a: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ямочному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ремонту дорог территорий МО –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2 685 171,31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механизированную уборку дорог, общественных территорий (содержание парка, детских площадок, мемориалов и т.д.) –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22 256 490,78 рублей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550" b="1" dirty="0" smtClean="0"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" y="1161524"/>
            <a:ext cx="1699339" cy="12741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" y="2636912"/>
            <a:ext cx="1684696" cy="21924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0591"/>
            <a:ext cx="2267744" cy="17008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https://sun9-79.userapi.com/impg/JWpkq936voOjGeWUSMPQO38CMh7P7SId79CTiA/9ovwyrK3sEE.jpg?size=2560x1366&amp;quality=95&amp;sign=4b35a96be65714730dac0b7048a2f87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25745"/>
            <a:ext cx="3024336" cy="16137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3.userapi.com/impg/tiR2wC2rSWKvdy0bZKiJuXW9QOcLTLXzdRdTKQ/ZPIDPjX8ee8.jpg?size=1280x749&amp;quality=95&amp;sign=6637b1e3436159245bc4be40a34156a7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22" y="5177004"/>
            <a:ext cx="2670242" cy="15625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35421" y="57354"/>
            <a:ext cx="8916592" cy="977887"/>
          </a:xfrm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4" y="1003681"/>
            <a:ext cx="3672408" cy="4090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115 218 543,31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6887" y="1412776"/>
            <a:ext cx="55035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уличное освещение –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11 729 078,02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услуги по благоустройству и ландшафтной архитектуре (покос газонов, высадка цветов, кустарников, деревьев, спил, кронирование, формовочная обрезка зеленых насаждений) –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7 600 000,00 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оказание услуг по содержанию кладбищ на территории МО «Светогорское городское поселение» –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460 000,00 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услуги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по осуществлению строительного контроля по объектам, проверка и корректировка сметной документации г. Светогорск ул. Красноармейская 14, 22, 24, изготовлению информационных табличек (досок), монтаж/демонтаж, проверка, подготовка праздничной атрибутики, мероприятия по борьбе с борщевиком Сосновского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3 399 798,23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общественной территории по адресу: г. Светогорск, ул. Красноармейская д.14, 22, 24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3 737 010,00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установка детского игрового и спортивного комплекса по адресу: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ул. Школьный пер. д.2 и Гагарина д.13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3 157 896,00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0" y="1003681"/>
            <a:ext cx="1332935" cy="17772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4" y="2836712"/>
            <a:ext cx="1368153" cy="18242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0" y="4716700"/>
            <a:ext cx="1327623" cy="17701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48" y="5601782"/>
            <a:ext cx="1952339" cy="12174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49" y="4167633"/>
            <a:ext cx="1943640" cy="13666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2" descr="https://sun9-15.userapi.com/impg/4mJrKvkptivTs-Tf2Fkn-F0ZypUppYSi1GvhoA/s45QmJ0mAcM.jpg?size=2560x1707&amp;quality=95&amp;sign=f609c3c9d5edc00b9d8d116d0d57408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448" y="2762209"/>
            <a:ext cx="1911565" cy="12746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11.userapi.com/impg/zON4JhLulXsiIGynICTjvqmCnOyQU963RgpYGQ/VpkZYITQK6U.jpg?size=1200x1600&amp;quality=95&amp;sign=722bc5ca68cda224cfd992f52a09172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29" y="1029232"/>
            <a:ext cx="1605752" cy="16312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1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4" y="117092"/>
            <a:ext cx="8916592" cy="977887"/>
          </a:xfrm>
          <a:effectLst>
            <a:reflection endPos="0" dist="508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848" y="1256545"/>
            <a:ext cx="4104456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115 218 543,31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36" y="1988840"/>
            <a:ext cx="6828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услуги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 расчету и учету платы за наем жилого помещения – </a:t>
            </a: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170 000,00 рублей;</a:t>
            </a:r>
          </a:p>
          <a:p>
            <a:pPr marL="285750" indent="-285750">
              <a:buFontTx/>
              <a:buChar char="-"/>
            </a:pP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взыскание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задолженности за содержание общественного имущества и коммунальные услуги по Исполнительному листу ФС № 041099835 от 15.05.2024г. по Делу № А56-111851/2022 от 18.03.2024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– 967 425,90 рублей</a:t>
            </a: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выполнение работ по ремонту муниципального жилищного фонда по адресу: г. Светогорск ул. </a:t>
            </a:r>
            <a:r>
              <a:rPr lang="ru-RU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Гарькавого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 д.10, кв. 70.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– 772 895,59 рублей;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взносы на капитальный ремонт за муниципальные жилые помещения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8 042 359,54 рублей;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разработка проектов на снос аварийного жилья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124 100,00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услуги по обследованию технического состояния МКД –</a:t>
            </a: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152 880,00 рублей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услуги по промывке и обслуживание сетей ливневой канализации и </a:t>
            </a:r>
            <a:r>
              <a:rPr lang="ru-RU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ливнеприёмных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 колодцев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493 329,16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ремонт магистрального участка теплосети от блок-модульной котельной по ул. Садовой, </a:t>
            </a:r>
            <a:r>
              <a:rPr lang="ru-RU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. Лесогорский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15 045 215,18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услуги по поставке и монтажу циркуляционного насоса и проверке оборудования тепловых </a:t>
            </a: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пунктов </a:t>
            </a:r>
            <a:r>
              <a:rPr lang="ru-RU" sz="15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117 500,00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актуализация схем тепло-водоснабжения, водоотведения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2 083 333,32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7152"/>
            <a:ext cx="1660529" cy="1660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9" y="5229200"/>
            <a:ext cx="1746690" cy="14261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717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bs.twimg.com/media/DdUmQ8JX4AAJZg_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52" y="2360459"/>
            <a:ext cx="3367651" cy="21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397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такое бюджет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2951" y="2046929"/>
            <a:ext cx="2361601" cy="597768"/>
          </a:xfrm>
        </p:spPr>
        <p:txBody>
          <a:bodyPr/>
          <a:lstStyle/>
          <a:p>
            <a:pPr algn="ctr"/>
            <a:r>
              <a:rPr lang="ru-RU" sz="3000" dirty="0" smtClean="0"/>
              <a:t>Доходы</a:t>
            </a:r>
            <a:endParaRPr lang="ru-RU" sz="3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059703" y="2163153"/>
            <a:ext cx="3034680" cy="633139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Расходы</a:t>
            </a:r>
            <a:endParaRPr lang="ru-RU" sz="3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86264" y="2733271"/>
            <a:ext cx="2063826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это поступающие в бюджет денежные средства</a:t>
            </a: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4979" y="2760390"/>
            <a:ext cx="286995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это выплачиваемые из бюджета денежные средства </a:t>
            </a:r>
            <a:endParaRPr lang="ru-RU" sz="1800" dirty="0"/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1055652" y="1132507"/>
            <a:ext cx="7989278" cy="1080120"/>
          </a:xfrm>
          <a:prstGeom prst="rect">
            <a:avLst/>
          </a:prstGeom>
        </p:spPr>
        <p:txBody>
          <a:bodyPr vert="horz" tIns="0">
            <a:normAutofit fontScale="4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800" dirty="0"/>
              <a:t>Бюджет </a:t>
            </a:r>
            <a:r>
              <a:rPr lang="ru-RU" sz="4800" dirty="0" smtClean="0"/>
              <a:t>– форма </a:t>
            </a:r>
            <a:r>
              <a:rPr lang="ru-RU" sz="4800" dirty="0"/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dirty="0"/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362929" y="5108630"/>
            <a:ext cx="3031912" cy="1224661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Превышение </a:t>
            </a:r>
            <a:r>
              <a:rPr lang="ru-RU" sz="1800" dirty="0"/>
              <a:t>доходов над </a:t>
            </a:r>
            <a:r>
              <a:rPr lang="ru-RU" sz="1800" dirty="0" smtClean="0"/>
              <a:t>расходами образует положительный остаток </a:t>
            </a:r>
            <a:r>
              <a:rPr lang="ru-RU" sz="1800" b="1" dirty="0">
                <a:solidFill>
                  <a:schemeClr val="tx2"/>
                </a:solidFill>
              </a:rPr>
              <a:t>ПРОФИЦИТ</a:t>
            </a:r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5508104" y="5123488"/>
            <a:ext cx="3384376" cy="1185831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Если расходная часть бюджета превышает доходную, то бюджет формируется с </a:t>
            </a:r>
            <a:r>
              <a:rPr lang="ru-RU" sz="1800" b="1" dirty="0">
                <a:solidFill>
                  <a:schemeClr val="tx2"/>
                </a:solidFill>
              </a:rPr>
              <a:t>ДЕФИЦИТОМ</a:t>
            </a:r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6238831" y="4013805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5400000">
            <a:off x="1795691" y="3880918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45383"/>
      </p:ext>
    </p:extLst>
  </p:cSld>
  <p:clrMapOvr>
    <a:masterClrMapping/>
  </p:clrMapOvr>
  <p:transition spd="slow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52730" y="219532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55155" y="1367927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71 721 011,86 рублей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0063" y="1909634"/>
            <a:ext cx="72388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выполнение муниципального задания МБУ «КСК г. Светогорска» по организации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жизни – </a:t>
            </a:r>
            <a:r>
              <a:rPr lang="ru-RU" sz="1400" b="1" dirty="0" smtClean="0">
                <a:cs typeface="Times New Roman" panose="02020603050405020304" pitchFamily="18" charset="0"/>
              </a:rPr>
              <a:t>778 000,00 рублей:</a:t>
            </a:r>
          </a:p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    - количество </a:t>
            </a:r>
            <a:r>
              <a:rPr lang="ru-RU" sz="1400" dirty="0">
                <a:cs typeface="Times New Roman" panose="02020603050405020304" pitchFamily="18" charset="0"/>
              </a:rPr>
              <a:t>проведенных мероприятий – 52 </a:t>
            </a:r>
            <a:r>
              <a:rPr lang="ru-RU" sz="1400" dirty="0" smtClean="0">
                <a:cs typeface="Times New Roman" panose="02020603050405020304" pitchFamily="18" charset="0"/>
              </a:rPr>
              <a:t>ед.</a:t>
            </a:r>
          </a:p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    - количество участников мероприятий в возрасте от 14 до 30 лет – 2695 чел.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иные цели мероприятия по организации летней занятости несовершеннолетних (было трудоустроено </a:t>
            </a:r>
            <a:r>
              <a:rPr lang="ru-RU" sz="1400" dirty="0" smtClean="0">
                <a:cs typeface="Times New Roman" panose="02020603050405020304" pitchFamily="18" charset="0"/>
              </a:rPr>
              <a:t>27 </a:t>
            </a:r>
            <a:r>
              <a:rPr lang="ru-RU" sz="1400" dirty="0">
                <a:cs typeface="Times New Roman" panose="02020603050405020304" pitchFamily="18" charset="0"/>
              </a:rPr>
              <a:t>подростков в возрасте от 14 до 17 лет) – </a:t>
            </a:r>
            <a:r>
              <a:rPr lang="ru-RU" sz="1400" b="1" dirty="0" smtClean="0">
                <a:cs typeface="Times New Roman" panose="02020603050405020304" pitchFamily="18" charset="0"/>
              </a:rPr>
              <a:t>300 000,00 рублей;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>
                <a:cs typeface="Times New Roman" panose="02020603050405020304" pitchFamily="18" charset="0"/>
              </a:rPr>
              <a:t>мероприятия по поддержке содействия трудовой адаптации и занятости молодежи проведение тренингов «</a:t>
            </a:r>
            <a:r>
              <a:rPr lang="ru-RU" sz="1400" dirty="0" err="1">
                <a:cs typeface="Times New Roman" panose="02020603050405020304" pitchFamily="18" charset="0"/>
              </a:rPr>
              <a:t>Командообразование</a:t>
            </a:r>
            <a:r>
              <a:rPr lang="ru-RU" sz="1400" dirty="0">
                <a:cs typeface="Times New Roman" panose="02020603050405020304" pitchFamily="18" charset="0"/>
              </a:rPr>
              <a:t>», «От идеи до реализации», мастер-классов «Фитнес для всех», «</a:t>
            </a:r>
            <a:r>
              <a:rPr lang="ru-RU" sz="1400" dirty="0" err="1">
                <a:cs typeface="Times New Roman" panose="02020603050405020304" pitchFamily="18" charset="0"/>
              </a:rPr>
              <a:t>Диджеингг</a:t>
            </a:r>
            <a:r>
              <a:rPr lang="ru-RU" sz="1400" dirty="0">
                <a:cs typeface="Times New Roman" panose="02020603050405020304" pitchFamily="18" charset="0"/>
              </a:rPr>
              <a:t>», экскурсии по музею-заповеднику «Парк </a:t>
            </a:r>
            <a:r>
              <a:rPr lang="ru-RU" sz="1400" dirty="0" err="1">
                <a:cs typeface="Times New Roman" panose="02020603050405020304" pitchFamily="18" charset="0"/>
              </a:rPr>
              <a:t>Монрепо</a:t>
            </a:r>
            <a:r>
              <a:rPr lang="ru-RU" sz="1400" dirty="0">
                <a:cs typeface="Times New Roman" panose="02020603050405020304" pitchFamily="18" charset="0"/>
              </a:rPr>
              <a:t>», транспортных услуг для поездки в г. Выборг, поставка наградной продукции, канцтовары, </a:t>
            </a:r>
            <a:r>
              <a:rPr lang="ru-RU" sz="1400" dirty="0" err="1">
                <a:cs typeface="Times New Roman" panose="02020603050405020304" pitchFamily="18" charset="0"/>
              </a:rPr>
              <a:t>хозтовары</a:t>
            </a:r>
            <a:r>
              <a:rPr lang="ru-RU" sz="1400" dirty="0">
                <a:cs typeface="Times New Roman" panose="02020603050405020304" pitchFamily="18" charset="0"/>
              </a:rPr>
              <a:t> для участников проекта "Губернаторский молодежный трудовой отряд"– </a:t>
            </a:r>
            <a:r>
              <a:rPr lang="ru-RU" sz="1400" b="1" dirty="0">
                <a:cs typeface="Times New Roman" panose="02020603050405020304" pitchFamily="18" charset="0"/>
              </a:rPr>
              <a:t>160 368,14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рублей;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поставка </a:t>
            </a:r>
            <a:r>
              <a:rPr lang="ru-RU" sz="1400" dirty="0">
                <a:cs typeface="Times New Roman" panose="02020603050405020304" pitchFamily="18" charset="0"/>
              </a:rPr>
              <a:t>наградной и сувенирной продукции для молодежных мероприятий – </a:t>
            </a:r>
            <a:r>
              <a:rPr lang="ru-RU" sz="1400" b="1" dirty="0" smtClean="0">
                <a:cs typeface="Times New Roman" panose="02020603050405020304" pitchFamily="18" charset="0"/>
              </a:rPr>
              <a:t>40 066,86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cs typeface="Times New Roman" panose="02020603050405020304" pitchFamily="18" charset="0"/>
              </a:rPr>
              <a:t> рублей.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" y="785330"/>
            <a:ext cx="1603453" cy="16034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" y="2532721"/>
            <a:ext cx="1594282" cy="11952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" y="3877655"/>
            <a:ext cx="1656246" cy="11043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" y="5131751"/>
            <a:ext cx="1601892" cy="14667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606810"/>
            <a:ext cx="2222794" cy="12511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24" y="5609618"/>
            <a:ext cx="1872208" cy="12483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43" y="5606810"/>
            <a:ext cx="1503647" cy="11982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773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5212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молодёжной политики МО «Светогорское городское поселение»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5736" y="1566344"/>
            <a:ext cx="6858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600" dirty="0">
                <a:solidFill>
                  <a:prstClr val="black"/>
                </a:solidFill>
              </a:rPr>
              <a:t>субсидии на выполнение муниципального задания МБУ «КСК г. Светогорска» на организацию деятельности клубных формирований и формирований самодеятельного народного творчества </a:t>
            </a:r>
            <a:r>
              <a:rPr lang="ru-RU" sz="1600" b="1" dirty="0">
                <a:solidFill>
                  <a:prstClr val="black"/>
                </a:solidFill>
              </a:rPr>
              <a:t>– 12 985 654,25 рублей: 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количество клубных формирований – </a:t>
            </a:r>
            <a:r>
              <a:rPr lang="ru-RU" sz="1600" dirty="0" smtClean="0">
                <a:solidFill>
                  <a:prstClr val="black"/>
                </a:solidFill>
              </a:rPr>
              <a:t>32 </a:t>
            </a:r>
            <a:r>
              <a:rPr lang="ru-RU" sz="1600" dirty="0">
                <a:solidFill>
                  <a:prstClr val="black"/>
                </a:solidFill>
              </a:rPr>
              <a:t>ед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число участников клубных формирований – </a:t>
            </a:r>
            <a:r>
              <a:rPr lang="ru-RU" sz="1600" dirty="0" smtClean="0">
                <a:solidFill>
                  <a:prstClr val="black"/>
                </a:solidFill>
              </a:rPr>
              <a:t>732 </a:t>
            </a:r>
            <a:r>
              <a:rPr lang="ru-RU" sz="1600" dirty="0">
                <a:solidFill>
                  <a:prstClr val="black"/>
                </a:solidFill>
              </a:rPr>
              <a:t>чел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количество организованных и массовых мероприятий – </a:t>
            </a:r>
            <a:r>
              <a:rPr lang="ru-RU" sz="1600" dirty="0" smtClean="0">
                <a:solidFill>
                  <a:prstClr val="black"/>
                </a:solidFill>
              </a:rPr>
              <a:t>487 </a:t>
            </a:r>
            <a:r>
              <a:rPr lang="ru-RU" sz="1600" dirty="0">
                <a:solidFill>
                  <a:prstClr val="black"/>
                </a:solidFill>
              </a:rPr>
              <a:t>ед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количество зрителей массовых мероприятий – </a:t>
            </a:r>
            <a:r>
              <a:rPr lang="ru-RU" sz="1600" dirty="0" smtClean="0">
                <a:solidFill>
                  <a:prstClr val="black"/>
                </a:solidFill>
              </a:rPr>
              <a:t>117 549чел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600" dirty="0">
                <a:solidFill>
                  <a:prstClr val="black"/>
                </a:solidFill>
              </a:rPr>
              <a:t>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</a:t>
            </a:r>
            <a:r>
              <a:rPr lang="ru-RU" sz="1600" dirty="0" smtClean="0">
                <a:solidFill>
                  <a:prstClr val="black"/>
                </a:solidFill>
              </a:rPr>
              <a:t>– </a:t>
            </a:r>
            <a:r>
              <a:rPr lang="ru-RU" sz="1600" b="1" dirty="0">
                <a:solidFill>
                  <a:prstClr val="black"/>
                </a:solidFill>
              </a:rPr>
              <a:t>12 997 540,00 рублей</a:t>
            </a:r>
            <a:r>
              <a:rPr lang="ru-RU" sz="1600" b="1" dirty="0" smtClean="0">
                <a:solidFill>
                  <a:prstClr val="black"/>
                </a:solidFill>
              </a:rPr>
              <a:t>;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67195" y="1139208"/>
            <a:ext cx="4635326" cy="4271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71 721 011,86 рублей</a:t>
            </a:r>
          </a:p>
        </p:txBody>
      </p:sp>
      <p:pic>
        <p:nvPicPr>
          <p:cNvPr id="4098" name="Picture 2" descr="ДЕТСКИЙ АНСАМБЛЬ ТАНЦА «РАДУГА», изображение №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351996"/>
            <a:ext cx="2156214" cy="1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5.userapi.com/impg/ezxBamqlCtktPWbofPgGJ_aRlRDx8IFyf0w7LQ/3C0FwGnu4g8.jpg?size=2560x1707&amp;quality=95&amp;sign=d4ff3d94bad3350713d19eb5981d7ed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6" y="5137282"/>
            <a:ext cx="2436402" cy="15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62.userapi.com/impg/AqvP7JwScZYGeFhf6Psx6uWxF3sRLLv33ivbPQ/dIevYzQhdWE.jpg?size=2560x1707&amp;quality=95&amp;sign=fd893fcbfb841587c4660e4be49aca6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47" y="5312657"/>
            <a:ext cx="2257074" cy="140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1.userapi.com/impg/PG9U5OUYoL0_ky91KuagtmNO9twD-KD6LZbtyA/QuDNmmc_9xI.jpg?size=2560x1707&amp;quality=95&amp;sign=a937d31bfec1ae2c928a5f33e47a271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3" y="1844824"/>
            <a:ext cx="205182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64.userapi.com/impg/XEUFWlsx5O7V0k59KYQUXpZ13AaWsbBBbkEmLw/jJAVjKaO41A.jpg?size=1280x1096&amp;quality=95&amp;sign=8f5de6d1fc13c8737f41012bcf24bf3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3" y="3394150"/>
            <a:ext cx="2019933" cy="14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5212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молодёжной политики МО «Светогорское городское поселение»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5173" y="1666233"/>
            <a:ext cx="66967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</a:rPr>
              <a:t>- предоставление субсидии МБУ «КСК г. Светогорска» на иные цели: 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- на </a:t>
            </a:r>
            <a:r>
              <a:rPr lang="ru-RU" sz="1600" dirty="0">
                <a:solidFill>
                  <a:prstClr val="black"/>
                </a:solidFill>
              </a:rPr>
              <a:t>капитальный ремонт здания в части кровли и фасада объекта капитального строительства - Дома Культуры, расположенного по адресу: г. Светогорск, ул. Победы, д.37 – </a:t>
            </a:r>
            <a:r>
              <a:rPr lang="ru-RU" sz="1600" b="1" dirty="0">
                <a:solidFill>
                  <a:prstClr val="black"/>
                </a:solidFill>
              </a:rPr>
              <a:t>10 378 534,57 </a:t>
            </a:r>
            <a:r>
              <a:rPr lang="ru-RU" sz="1600" b="1" dirty="0" smtClean="0">
                <a:solidFill>
                  <a:prstClr val="black"/>
                </a:solidFill>
              </a:rPr>
              <a:t>рублей;</a:t>
            </a:r>
            <a:endParaRPr lang="ru-RU" sz="1600" b="1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- на </a:t>
            </a:r>
            <a:r>
              <a:rPr lang="ru-RU" sz="1600" dirty="0">
                <a:solidFill>
                  <a:prstClr val="black"/>
                </a:solidFill>
              </a:rPr>
              <a:t>работы по замене розлива ХВС (холодное водоснабжение) и запорной арматуры в здании Дома культуры – </a:t>
            </a:r>
            <a:r>
              <a:rPr lang="ru-RU" sz="1600" b="1" dirty="0">
                <a:solidFill>
                  <a:prstClr val="black"/>
                </a:solidFill>
              </a:rPr>
              <a:t>312 243,01 рублей</a:t>
            </a:r>
            <a:r>
              <a:rPr lang="ru-RU" sz="1600" dirty="0">
                <a:solidFill>
                  <a:prstClr val="black"/>
                </a:solidFill>
              </a:rPr>
              <a:t>; 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- на </a:t>
            </a:r>
            <a:r>
              <a:rPr lang="ru-RU" sz="1600" dirty="0">
                <a:solidFill>
                  <a:prstClr val="black"/>
                </a:solidFill>
              </a:rPr>
              <a:t>строительный контроль объекта капитального строительства Дом культуры – </a:t>
            </a:r>
            <a:r>
              <a:rPr lang="ru-RU" sz="1600" b="1" dirty="0">
                <a:solidFill>
                  <a:prstClr val="black"/>
                </a:solidFill>
              </a:rPr>
              <a:t>256 905,45 рублей</a:t>
            </a:r>
            <a:r>
              <a:rPr lang="ru-RU" sz="1600" dirty="0">
                <a:solidFill>
                  <a:prstClr val="black"/>
                </a:solidFill>
              </a:rPr>
              <a:t>;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- на </a:t>
            </a:r>
            <a:r>
              <a:rPr lang="ru-RU" sz="1600" dirty="0">
                <a:solidFill>
                  <a:prstClr val="black"/>
                </a:solidFill>
              </a:rPr>
              <a:t>приобретение звуковой аппаратуры для ансамбля «Верность» в связи с юбилеем – </a:t>
            </a:r>
            <a:r>
              <a:rPr lang="ru-RU" sz="1600" b="1" dirty="0">
                <a:solidFill>
                  <a:prstClr val="black"/>
                </a:solidFill>
              </a:rPr>
              <a:t>15 000,00 рублей</a:t>
            </a:r>
            <a:r>
              <a:rPr lang="ru-RU" sz="1600" dirty="0">
                <a:solidFill>
                  <a:prstClr val="black"/>
                </a:solidFill>
              </a:rPr>
              <a:t>;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проведение </a:t>
            </a:r>
            <a:r>
              <a:rPr lang="ru-RU" sz="1600" dirty="0">
                <a:solidFill>
                  <a:prstClr val="black"/>
                </a:solidFill>
              </a:rPr>
              <a:t>праздничных мероприятий посвященных Дням воинской славы, памятным и юбилейным датам, Дню города и Дню России – </a:t>
            </a:r>
            <a:r>
              <a:rPr lang="ru-RU" sz="1600" b="1" dirty="0">
                <a:solidFill>
                  <a:prstClr val="black"/>
                </a:solidFill>
              </a:rPr>
              <a:t>858 225,43 рублей;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67195" y="1139208"/>
            <a:ext cx="4635326" cy="4271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71 721 011,86 рублей</a:t>
            </a:r>
          </a:p>
        </p:txBody>
      </p:sp>
      <p:pic>
        <p:nvPicPr>
          <p:cNvPr id="3076" name="Picture 4" descr="https://sun9-52.userapi.com/impg/_LkLt8OCuz79cQd6TF_tNfHXEu7CEc-om6fwtQ/FrPYPpVgeXs.jpg?size=2560x1707&amp;quality=95&amp;sign=80f245d716e724dda4f4f8a2d5a7003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97771"/>
            <a:ext cx="2573685" cy="17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10.userapi.com/impg/v8XbDFx58W-LtOudt5LXQyIlOETMKsg1ZJhwUw/1ppHddVHcoM.jpg?size=2560x1707&amp;quality=95&amp;sign=98a58a67e9909ea4711e2f148f60e09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59442"/>
            <a:ext cx="2664296" cy="177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67.userapi.com/impg/oocusceQsusGxNqMEHDRdNwCeHON2upEVpva9g/DD-KeOlA5XE.jpg?size=2560x1707&amp;quality=95&amp;sign=9942552bc446c90a286b0ebe5f7dc21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76" y="4937352"/>
            <a:ext cx="2664296" cy="177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4" y="1684418"/>
            <a:ext cx="2144523" cy="1429682"/>
          </a:xfrm>
          <a:prstGeom prst="rect">
            <a:avLst/>
          </a:prstGeom>
        </p:spPr>
      </p:pic>
      <p:pic>
        <p:nvPicPr>
          <p:cNvPr id="3082" name="Picture 10" descr="https://sun9-46.userapi.com/impg/lTM3Axajqg-Sltb21HFKB3XkfJC4on-cpj1TMA/2BAqVoakVbY.jpg?size=2560x1707&amp;quality=95&amp;sign=e5b2f0e41b5a666b79f26b0dbc827fe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" y="3312837"/>
            <a:ext cx="2166054" cy="14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483704" y="0"/>
            <a:ext cx="7401555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5736" y="1576310"/>
            <a:ext cx="675597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предоставление </a:t>
            </a:r>
            <a:r>
              <a:rPr lang="ru-RU" sz="1500" dirty="0"/>
              <a:t>субсидии на выполнение муниципального задания МБУ «КСК г. Светогорска» на библиотечное, библиографическое и информационное обслуживание пользователей библиотек – </a:t>
            </a:r>
            <a:r>
              <a:rPr lang="ru-RU" sz="1500" b="1" dirty="0"/>
              <a:t>4 061 450,00 рублей:</a:t>
            </a:r>
          </a:p>
          <a:p>
            <a:pPr algn="just"/>
            <a:r>
              <a:rPr lang="ru-RU" sz="1500" dirty="0" smtClean="0"/>
              <a:t>   - </a:t>
            </a:r>
            <a:r>
              <a:rPr lang="ru-RU" sz="1500" dirty="0"/>
              <a:t>количество посещений библиотек  - </a:t>
            </a:r>
            <a:r>
              <a:rPr lang="ru-RU" sz="1500" dirty="0" smtClean="0"/>
              <a:t>55 405 чел.</a:t>
            </a:r>
            <a:endParaRPr lang="ru-RU" sz="1500" dirty="0"/>
          </a:p>
          <a:p>
            <a:pPr algn="just"/>
            <a:r>
              <a:rPr lang="ru-RU" sz="1500" dirty="0" smtClean="0"/>
              <a:t>   - </a:t>
            </a:r>
            <a:r>
              <a:rPr lang="ru-RU" sz="1500" dirty="0"/>
              <a:t>количество проведенных культурно-досуговых мероприятий – </a:t>
            </a:r>
            <a:r>
              <a:rPr lang="ru-RU" sz="1500" dirty="0" smtClean="0"/>
              <a:t>473 </a:t>
            </a:r>
            <a:r>
              <a:rPr lang="ru-RU" sz="1500" dirty="0"/>
              <a:t>ед</a:t>
            </a:r>
            <a:r>
              <a:rPr lang="ru-RU" sz="1500" dirty="0" smtClean="0"/>
              <a:t>.</a:t>
            </a:r>
            <a:endParaRPr lang="ru-RU" sz="1500" dirty="0"/>
          </a:p>
          <a:p>
            <a:pPr algn="just"/>
            <a:r>
              <a:rPr lang="ru-RU" sz="1500" dirty="0" smtClean="0"/>
              <a:t>   - </a:t>
            </a:r>
            <a:r>
              <a:rPr lang="ru-RU" sz="1500" dirty="0"/>
              <a:t>количество участников культурно-досуговых мероприятий – </a:t>
            </a:r>
            <a:r>
              <a:rPr lang="ru-RU" sz="1500" dirty="0" smtClean="0"/>
              <a:t>18 986 чел.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предоставление </a:t>
            </a:r>
            <a:r>
              <a:rPr lang="ru-RU" sz="1500" dirty="0"/>
              <a:t>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и библиотек – </a:t>
            </a:r>
            <a:r>
              <a:rPr lang="ru-RU" sz="1500" b="1" dirty="0"/>
              <a:t>5 033 660,00 рублей</a:t>
            </a:r>
            <a:r>
              <a:rPr lang="ru-RU" sz="15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/>
              <a:t>- предоставление субсидии на иные цели на приобретение жалюзи для </a:t>
            </a:r>
            <a:r>
              <a:rPr lang="ru-RU" sz="1500" dirty="0" err="1"/>
              <a:t>Лесогорской</a:t>
            </a:r>
            <a:r>
              <a:rPr lang="ru-RU" sz="1500" dirty="0"/>
              <a:t> библиотеки </a:t>
            </a:r>
            <a:r>
              <a:rPr lang="ru-RU" sz="1500" b="1" dirty="0"/>
              <a:t>– 20 000,00 рублей</a:t>
            </a:r>
            <a:r>
              <a:rPr lang="ru-RU" sz="15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/>
              <a:t>- предоставление субсидии на иные цели на приобретение мебели (стола библиотекаря) в связи с юбилеем </a:t>
            </a:r>
            <a:r>
              <a:rPr lang="ru-RU" sz="1500" dirty="0" err="1"/>
              <a:t>Лосевской</a:t>
            </a:r>
            <a:r>
              <a:rPr lang="ru-RU" sz="1500" dirty="0"/>
              <a:t> библиотеки – </a:t>
            </a:r>
            <a:r>
              <a:rPr lang="ru-RU" sz="1500" b="1" dirty="0"/>
              <a:t>10 000,00 </a:t>
            </a:r>
            <a:r>
              <a:rPr lang="ru-RU" sz="1500" dirty="0"/>
              <a:t>рублей.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/>
              <a:t>- предоставление субсидии на выполнение муниципального задания МБУ «КСК г. Светогорска» на содержание (эксплуатацию) имущества, находящегося в государственной (муниципальной) </a:t>
            </a:r>
            <a:r>
              <a:rPr lang="ru-RU" sz="1500" dirty="0" smtClean="0"/>
              <a:t>собственности - </a:t>
            </a:r>
            <a:r>
              <a:rPr lang="ru-RU" sz="1500" b="1" dirty="0" smtClean="0"/>
              <a:t>12 </a:t>
            </a:r>
            <a:r>
              <a:rPr lang="ru-RU" sz="1500" b="1" dirty="0"/>
              <a:t>486 300,00 рублей</a:t>
            </a:r>
            <a:r>
              <a:rPr lang="ru-RU" sz="1500" dirty="0" smtClean="0"/>
              <a:t>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72087" y="1138049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71 721 011,86 рублей</a:t>
            </a:r>
          </a:p>
        </p:txBody>
      </p:sp>
      <p:pic>
        <p:nvPicPr>
          <p:cNvPr id="5122" name="Picture 2" descr="https://sun9-35.userapi.com/s/v1/ig2/NHHqeBRgSx4R3BKnxLnHGlshuDl8wadAeFrGgGR1MEz-9ZhGa2JF0cyHIi5MMox81Pi8Kuk3dtKV7bRbSS82QUzm.jpg?quality=95&amp;blur=50,20&amp;as=32x43,48x64,72x96,108x144,160x213,240x320,360x480,480x640,540x720,640x853,720x960,1080x1440,1280x1707,1440x1920,1620x2160&amp;from=bu&amp;u=bSJf0VOt3PbZMVJq5DsIW749Um8lgkn69SvE4VOQEmc&amp;cs=810x1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09742"/>
            <a:ext cx="1805893" cy="14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51.userapi.com/impg/OaUFF3MFoubgJpfIRjKT921J4MHWQEdPIkl2yA/t5l-dgR2PgE.jpg?size=813x1080&amp;quality=95&amp;sign=4bd5b2cfb44a724f0814d7faee9f009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0" y="3429000"/>
            <a:ext cx="1795183" cy="175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39.userapi.com/impg/0e1u-pxKUKLMfMgWYzMr2JcfSwmaobtvmFEl2Q/CUqL5LWgEs8.jpg?size=2560x1920&amp;quality=95&amp;sign=2ae5c1ae47c50ec66b27c0e05114aca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" y="5363338"/>
            <a:ext cx="2121327" cy="13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32.userapi.com/impg/8JJkWCfohQPsoiJBNLwp0QHdaFWt2LNGD0MbQg/0mvnx9LzlEg.jpg?size=2560x1920&amp;quality=95&amp;sign=5dad560815bafddb4c40c383387edb5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988840"/>
            <a:ext cx="1805893" cy="12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6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4" y="28665"/>
            <a:ext cx="8878183" cy="112474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1577346"/>
            <a:ext cx="87401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предоставление субсидии на </a:t>
            </a:r>
            <a:r>
              <a:rPr lang="ru-RU" altLang="ru-RU" sz="1400" dirty="0" smtClean="0"/>
              <a:t>выполнение муниципального задания </a:t>
            </a:r>
            <a:r>
              <a:rPr lang="ru-RU" altLang="ru-RU" sz="1400" dirty="0"/>
              <a:t>МБУ «КСК г. Светогорска» на проведение занятий физкультурно-спортивной направленности по месту проживания </a:t>
            </a:r>
            <a:r>
              <a:rPr lang="ru-RU" altLang="ru-RU" sz="1400" dirty="0" smtClean="0"/>
              <a:t>гражданин и </a:t>
            </a:r>
            <a:r>
              <a:rPr lang="ru-RU" altLang="ru-RU" sz="1400" dirty="0"/>
              <a:t>организация и проведение официальных спортивных мероприятий  </a:t>
            </a:r>
            <a:r>
              <a:rPr lang="ru-RU" altLang="ru-RU" sz="1400" b="1" dirty="0"/>
              <a:t>– 10 254 100,00 рублей:</a:t>
            </a:r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групп – </a:t>
            </a:r>
            <a:r>
              <a:rPr lang="ru-RU" altLang="ru-RU" sz="1400" dirty="0" smtClean="0"/>
              <a:t>13 </a:t>
            </a:r>
            <a:r>
              <a:rPr lang="ru-RU" altLang="ru-RU" sz="1400" dirty="0"/>
              <a:t>шт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занимающихся в группах – </a:t>
            </a:r>
            <a:r>
              <a:rPr lang="ru-RU" altLang="ru-RU" sz="1400" dirty="0" smtClean="0"/>
              <a:t>260 </a:t>
            </a:r>
            <a:r>
              <a:rPr lang="ru-RU" altLang="ru-RU" sz="1400" dirty="0"/>
              <a:t>чел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мероприятий по плану - 170 ед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зрителей (физкультурно-оздоровительных) мероприятий – </a:t>
            </a:r>
            <a:r>
              <a:rPr lang="ru-RU" altLang="ru-RU" sz="1400" dirty="0" smtClean="0"/>
              <a:t>3740 чел</a:t>
            </a:r>
            <a:r>
              <a:rPr lang="ru-RU" altLang="ru-RU" sz="14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- предоставление субсидии на иные цели на мероприятия по ремонту системы отопления Дома спорта – </a:t>
            </a:r>
            <a:r>
              <a:rPr lang="ru-RU" altLang="ru-RU" sz="1400" b="1" dirty="0"/>
              <a:t>500 964,15 рублей</a:t>
            </a:r>
            <a:r>
              <a:rPr lang="ru-RU" altLang="ru-RU" sz="1400" dirty="0"/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- предоставление субсидии на иные цели на работы по замене участков трубопроводов внутренней системы отопления с установкой вводных кранов в здании Дома спорта – </a:t>
            </a:r>
            <a:r>
              <a:rPr lang="ru-RU" altLang="ru-RU" sz="1400" b="1" dirty="0"/>
              <a:t>172 000,00 рублей</a:t>
            </a:r>
            <a:r>
              <a:rPr lang="ru-RU" altLang="ru-RU" sz="1400" dirty="0"/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- предоставление субсидии на иные цели на разработку проектно-сметной документации на модернизацию освещения в здании Дома спорта – </a:t>
            </a:r>
            <a:r>
              <a:rPr lang="ru-RU" altLang="ru-RU" sz="1400" b="1" dirty="0"/>
              <a:t>50 000,00 рублей</a:t>
            </a:r>
            <a:r>
              <a:rPr lang="ru-RU" altLang="ru-RU" sz="14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поставку </a:t>
            </a:r>
            <a:r>
              <a:rPr lang="ru-RU" altLang="ru-RU" sz="1400" dirty="0"/>
              <a:t>наградной продукции для организации и проведения спортивных мероприятий (турнир «</a:t>
            </a:r>
            <a:r>
              <a:rPr lang="ru-RU" altLang="ru-RU" sz="1400" dirty="0" err="1"/>
              <a:t>Светогорская</a:t>
            </a:r>
            <a:r>
              <a:rPr lang="ru-RU" altLang="ru-RU" sz="1400" dirty="0"/>
              <a:t> лыжня», турниры по дзюдо, футболу, боксу, волейболу) – </a:t>
            </a:r>
            <a:r>
              <a:rPr lang="ru-RU" altLang="ru-RU" sz="1400" b="1" dirty="0" smtClean="0"/>
              <a:t>50 000,00 рублей.</a:t>
            </a:r>
            <a:endParaRPr lang="ru-RU" alt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34201" y="1153409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71 721 011,86 рублей</a:t>
            </a:r>
          </a:p>
        </p:txBody>
      </p:sp>
      <p:pic>
        <p:nvPicPr>
          <p:cNvPr id="6146" name="Picture 2" descr="https://sun9-49.userapi.com/s/v1/ig2/mSA4Zggrjm_s_Mtz9xPkino-tiD7TQWp7nlZmmKXHfewlNsIetNwDKHwQtDXd8RzXBTLcJAhomq8yKC5-40FDrmp.jpg?quality=95&amp;as=32x14,48x20,72x31,108x46,160x68,240x102,360x153,480x205,540x230,640x273,720x307,1080x460,1280x545,1440x614,2560x1091&amp;from=bu&amp;u=Qaga9IhLKQQU4ElDpKucF201OetwoirSUMIprEr40sc&amp;cs=807x3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92082"/>
            <a:ext cx="3829429" cy="17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9" y="4957377"/>
            <a:ext cx="2448272" cy="1836204"/>
          </a:xfrm>
          <a:prstGeom prst="rect">
            <a:avLst/>
          </a:prstGeom>
        </p:spPr>
      </p:pic>
      <p:pic>
        <p:nvPicPr>
          <p:cNvPr id="6148" name="Picture 4" descr="https://sun9-28.userapi.com/impg/MVknxxFkiDoKlcGAJiXk4hUybDkM1nQCCdxqFQ/qCB6d2meRF4.jpg?size=1280x576&amp;quality=95&amp;sign=a0237c1584300f0e7f9a915df5dc19b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91" y="4992083"/>
            <a:ext cx="2417398" cy="176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8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978488" cy="1372856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муниципальным 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 </a:t>
            </a:r>
            <a:b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b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1775746"/>
            <a:ext cx="705678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 smtClean="0"/>
              <a:t>строительство </a:t>
            </a:r>
            <a:r>
              <a:rPr lang="ru-RU" altLang="ru-RU" sz="1600" dirty="0"/>
              <a:t>объектов инженерной и транспортной инфраструктуры на земельных участках для индивидуального жилищного строительства в соответствии с законом Ленинградской области от 14 октября 2008 г. N 105-оз «О бесплатном предоставлении отдельным категориям граждан земельных участков для индивидуального жилищного строительства на территории Ленинградской области» по адресу: </a:t>
            </a:r>
            <a:r>
              <a:rPr lang="ru-RU" altLang="ru-RU" sz="1600" dirty="0" err="1"/>
              <a:t>гп</a:t>
            </a:r>
            <a:r>
              <a:rPr lang="ru-RU" altLang="ru-RU" sz="1600" dirty="0"/>
              <a:t>. Лесогорский – </a:t>
            </a:r>
            <a:r>
              <a:rPr lang="ru-RU" altLang="ru-RU" sz="1600" b="1" dirty="0"/>
              <a:t>2 246 799,60 рублей;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 smtClean="0"/>
              <a:t>на </a:t>
            </a:r>
            <a:r>
              <a:rPr lang="ru-RU" altLang="ru-RU" sz="1600" dirty="0"/>
              <a:t>оказание услуг по техническому обслуживанию газораспределительной сети </a:t>
            </a:r>
            <a:r>
              <a:rPr lang="ru-RU" altLang="ru-RU" sz="1600" dirty="0" err="1"/>
              <a:t>гп</a:t>
            </a:r>
            <a:r>
              <a:rPr lang="ru-RU" altLang="ru-RU" sz="1600" dirty="0"/>
              <a:t>. Лесогорский ул. Садовая д.16 и услуги теплоснабжения </a:t>
            </a:r>
            <a:r>
              <a:rPr lang="ru-RU" altLang="ru-RU" sz="1600" dirty="0" err="1"/>
              <a:t>гп</a:t>
            </a:r>
            <a:r>
              <a:rPr lang="ru-RU" altLang="ru-RU" sz="1600" dirty="0"/>
              <a:t>. Лесогорский ул. Советов д.8 – </a:t>
            </a:r>
            <a:r>
              <a:rPr lang="ru-RU" altLang="ru-RU" sz="1600" b="1" dirty="0"/>
              <a:t>360 272,36 рублей</a:t>
            </a:r>
            <a:r>
              <a:rPr lang="ru-RU" altLang="ru-RU" sz="1600" dirty="0"/>
              <a:t>;	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 smtClean="0"/>
              <a:t>мероприятий </a:t>
            </a:r>
            <a:r>
              <a:rPr lang="ru-RU" altLang="ru-RU" sz="1600" dirty="0"/>
              <a:t>по постановке на кадастровый учёт автомобильных дорог общего пользования местного значения, оценке рыночной стоимости, топографической съемке и кадастровому учету земельных участков, изготовлению технических планов на объекты недвижимости – </a:t>
            </a:r>
            <a:r>
              <a:rPr lang="ru-RU" altLang="ru-RU" sz="1600" b="1" dirty="0"/>
              <a:t>279 553,33 рублей.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alt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1285792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2 886 625,29 рублей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5589240"/>
            <a:ext cx="2736304" cy="11858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8466"/>
            <a:ext cx="1975216" cy="211111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" y="2215907"/>
            <a:ext cx="1746690" cy="14261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560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76672"/>
            <a:ext cx="8836681" cy="5760640"/>
          </a:xfrm>
          <a:prstGeom prst="rect">
            <a:avLst/>
          </a:prstGeom>
          <a:blipFill>
            <a:blip r:embed="rId3">
              <a:alphaModFix amt="42000"/>
            </a:blip>
            <a:stretch>
              <a:fillRect/>
            </a:stretch>
          </a:blipFill>
          <a:ln>
            <a:noFill/>
          </a:ln>
          <a:effectLst>
            <a:reflection blurRad="6350" endPos="0" dir="5400000" sy="-100000" algn="bl" rotWithShape="0"/>
            <a:softEdge rad="254000"/>
          </a:effectLst>
          <a:extLst/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845332" y="2132856"/>
            <a:ext cx="7560840" cy="244827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alt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82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Доходы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80000" y="1397000"/>
          <a:ext cx="8784000" cy="53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0973296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rusinfo.info/wp-content/uploads/f/6/a/f6a04686613e5bee15534af2944d51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212559" cy="59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96924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964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Расходы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9104" y="1125000"/>
            <a:ext cx="7684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</a:t>
            </a:r>
            <a:r>
              <a:rPr lang="ru-RU" sz="2000" dirty="0"/>
              <a:t>По муниципальным программам;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По ведомствам;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По разделам и подразделам (функциям государства</a:t>
            </a:r>
            <a:r>
              <a:rPr lang="ru-RU" sz="2000" dirty="0" smtClean="0"/>
              <a:t>)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03901" y="2345359"/>
            <a:ext cx="7559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Перечень основных разделов расходов бюджета </a:t>
            </a:r>
            <a:r>
              <a:rPr lang="ru-RU" sz="2000" b="1" dirty="0" smtClean="0">
                <a:solidFill>
                  <a:srgbClr val="7030A0"/>
                </a:solidFill>
              </a:rPr>
              <a:t>МО «Светогорское городское поселение» Выборгского района Ленинградской области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0422" y="3418682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Общегосударственные </a:t>
            </a:r>
            <a:r>
              <a:rPr lang="ru-RU" sz="2000" dirty="0"/>
              <a:t>вопросы;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Национальная </a:t>
            </a:r>
            <a:r>
              <a:rPr lang="ru-RU" sz="2000" dirty="0"/>
              <a:t>безопасность и правоохранительная деятельность;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Национальная </a:t>
            </a:r>
            <a:r>
              <a:rPr lang="ru-RU" sz="2000" dirty="0"/>
              <a:t>экономика;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Жилищно-коммунальное </a:t>
            </a:r>
            <a:r>
              <a:rPr lang="ru-RU" sz="2000" dirty="0"/>
              <a:t>хозяйство;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Образование</a:t>
            </a:r>
            <a:r>
              <a:rPr lang="ru-RU" sz="2000" dirty="0"/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5028080"/>
            <a:ext cx="76847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Культура</a:t>
            </a:r>
            <a:r>
              <a:rPr lang="ru-RU" sz="2000" dirty="0"/>
              <a:t>, кинематография</a:t>
            </a:r>
            <a:r>
              <a:rPr lang="ru-RU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Социальная </a:t>
            </a:r>
            <a:r>
              <a:rPr lang="ru-RU" sz="2000" dirty="0"/>
              <a:t>политика;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Физическая </a:t>
            </a:r>
            <a:r>
              <a:rPr lang="ru-RU" sz="2000" dirty="0"/>
              <a:t>культура и спорт</a:t>
            </a:r>
            <a:r>
              <a:rPr lang="ru-RU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Обслуживание </a:t>
            </a:r>
            <a:r>
              <a:rPr lang="ru-RU" sz="2000" dirty="0"/>
              <a:t>муниципального </a:t>
            </a:r>
            <a:r>
              <a:rPr lang="ru-RU" sz="2000" dirty="0" smtClean="0"/>
              <a:t>долга</a:t>
            </a:r>
            <a:r>
              <a:rPr lang="ru-RU" sz="2000" dirty="0"/>
              <a:t>.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170575223"/>
      </p:ext>
    </p:extLst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erezovsky.krskstate.ru/dat/Image/39/budget%2019-21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500989" cy="56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803192"/>
      </p:ext>
    </p:extLst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9215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323528" y="1700808"/>
            <a:ext cx="8425630" cy="37646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положением о бюджетном процессе в муниципальном образовании «Светогорское городское поселение»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решением Совета депутатов МО «Светогорское городское поселение» № 34 от 07 декабря 2024 года «О бюджете муниципального образования «Светогорское городское поселение» Выборгского района Ленинградской области на 2024 год и на плановый период 2025 и 2026 годов» с последующими изменениями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сводной бюджетной росписью и утвержденными лимитами бюджетных обязательств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96605" y="210619"/>
            <a:ext cx="78113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Основные параметры бюджета 2024 года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7380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9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35" y="901565"/>
            <a:ext cx="7490303" cy="4103279"/>
          </a:xfrm>
          <a:prstGeom prst="rect">
            <a:avLst/>
          </a:prstGeom>
          <a:effectLst>
            <a:reflection stA="89000" endPos="65000" dist="50800" dir="5400000" sy="-100000" algn="bl" rotWithShape="0"/>
            <a:softEdge rad="31750"/>
          </a:effectLst>
          <a:scene3d>
            <a:camera prst="orthographicFront">
              <a:rot lat="0" lon="12000000" rev="0"/>
            </a:camera>
            <a:lightRig rig="threePt" dir="t"/>
          </a:scene3d>
        </p:spPr>
      </p:pic>
      <p:sp>
        <p:nvSpPr>
          <p:cNvPr id="17" name="TextBox 16"/>
          <p:cNvSpPr txBox="1"/>
          <p:nvPr/>
        </p:nvSpPr>
        <p:spPr>
          <a:xfrm>
            <a:off x="827584" y="2709957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Доходы</a:t>
            </a:r>
          </a:p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259</a:t>
            </a:r>
            <a:r>
              <a:rPr lang="en-US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984 402,50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2953" y="2276872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Расходы</a:t>
            </a:r>
          </a:p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257 293 566,31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35796" y="5004844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Профицит</a:t>
            </a:r>
          </a:p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2 690 836,19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25863</TotalTime>
  <Words>3392</Words>
  <Application>Microsoft Office PowerPoint</Application>
  <PresentationFormat>Экран (4:3)</PresentationFormat>
  <Paragraphs>564</Paragraphs>
  <Slides>36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Arial Unicode MS</vt:lpstr>
      <vt:lpstr>Calibri</vt:lpstr>
      <vt:lpstr>Calibri Light</vt:lpstr>
      <vt:lpstr>Times New Roman</vt:lpstr>
      <vt:lpstr>Wingdings</vt:lpstr>
      <vt:lpstr>Wingdings 2</vt:lpstr>
      <vt:lpstr>Тема Office</vt:lpstr>
      <vt:lpstr>Презентация PowerPoint</vt:lpstr>
      <vt:lpstr>Муниципальное  образование  «Светогорское городское поселение»  Выборгского района Ленинградской области</vt:lpstr>
      <vt:lpstr>Что такое 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Исполнение бюджета осуществлялось в соответствии с</vt:lpstr>
      <vt:lpstr>Презентация PowerPoint</vt:lpstr>
      <vt:lpstr>Презентация PowerPoint</vt:lpstr>
      <vt:lpstr>Структура налоговых доходов бюджета </vt:lpstr>
      <vt:lpstr>Динамика налоговых доходов в бюджет МО «Светогорское городское поселение» за 2023 - 2024 годы</vt:lpstr>
      <vt:lpstr>Структура неналоговых доходов бюджета </vt:lpstr>
      <vt:lpstr>Динамика неналоговых доходов в бюджет МО «Светогорское городское поселение» за 2023 - 2024 годы</vt:lpstr>
      <vt:lpstr>Работа Комиссии по сокращению задолженности по налоговым платежам в бюджет МО «Светогорское городское поселение» </vt:lpstr>
      <vt:lpstr>Безвозмездные поступления  2024 года 91 974 789,39 рублей</vt:lpstr>
      <vt:lpstr>Исполнение расходов бюджета МО «Светогорское городское поселение» за 2024 год </vt:lpstr>
      <vt:lpstr>Исполнение расходов за 2024 год</vt:lpstr>
      <vt:lpstr>Структура расходов бюджета  МО «Светогорское городское поселение»  за 2024 год</vt:lpstr>
      <vt:lpstr>Презентация PowerPoint</vt:lpstr>
      <vt:lpstr>Структура расходов бюджета  МО «Светогорское городское поселение»  за 2024 год</vt:lpstr>
      <vt:lpstr>Презентация PowerPoint</vt:lpstr>
      <vt:lpstr>МП «Основные направления осуществления управленческой деятельности и развитие муниципальной службы в муниципальном образовании «Светогорское городское поселение» Выборгского района Ленинградской области» </vt:lpstr>
      <vt:lpstr>МП «Развитие форм местного самоуправления  и социальной активности населения на территории  МО «Светогорское городское поселение» </vt:lpstr>
      <vt:lpstr> МП «Безопасность  МО «Светогорское городское поселение»  </vt:lpstr>
      <vt:lpstr>МП «Развитие малого, среднего предпринимательства и потребительского рынка»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«Управление и распоряжение муниципальным имуществом  МО «Светогорское городское поселение»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Ирина Иванова</cp:lastModifiedBy>
  <cp:revision>1683</cp:revision>
  <cp:lastPrinted>2022-11-28T09:52:48Z</cp:lastPrinted>
  <dcterms:created xsi:type="dcterms:W3CDTF">1601-01-01T00:00:00Z</dcterms:created>
  <dcterms:modified xsi:type="dcterms:W3CDTF">2025-05-06T08:14:33Z</dcterms:modified>
</cp:coreProperties>
</file>