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charts/chart1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8.xml" ContentType="application/vnd.openxmlformats-officedocument.drawingml.chartshapes+xml"/>
  <Override PartName="/ppt/charts/chart16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9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0.xml" ContentType="application/vnd.openxmlformats-officedocument.drawingml.chartshapes+xml"/>
  <Override PartName="/ppt/charts/chart18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1.xml" ContentType="application/vnd.openxmlformats-officedocument.drawingml.chartshapes+xml"/>
  <Override PartName="/ppt/charts/chart19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2.xml" ContentType="application/vnd.openxmlformats-officedocument.drawingml.chartshape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34" r:id="rId2"/>
    <p:sldId id="335" r:id="rId3"/>
    <p:sldId id="336" r:id="rId4"/>
    <p:sldId id="337" r:id="rId5"/>
    <p:sldId id="338" r:id="rId6"/>
    <p:sldId id="339" r:id="rId7"/>
    <p:sldId id="340" r:id="rId8"/>
    <p:sldId id="341" r:id="rId9"/>
    <p:sldId id="319" r:id="rId10"/>
    <p:sldId id="332" r:id="rId11"/>
    <p:sldId id="258" r:id="rId12"/>
    <p:sldId id="324" r:id="rId13"/>
    <p:sldId id="312" r:id="rId14"/>
    <p:sldId id="322" r:id="rId15"/>
    <p:sldId id="313" r:id="rId16"/>
    <p:sldId id="321" r:id="rId17"/>
    <p:sldId id="315" r:id="rId18"/>
    <p:sldId id="328" r:id="rId19"/>
    <p:sldId id="330" r:id="rId20"/>
    <p:sldId id="268" r:id="rId21"/>
    <p:sldId id="331" r:id="rId22"/>
    <p:sldId id="288" r:id="rId23"/>
    <p:sldId id="291" r:id="rId24"/>
    <p:sldId id="292" r:id="rId25"/>
    <p:sldId id="293" r:id="rId26"/>
    <p:sldId id="295" r:id="rId27"/>
    <p:sldId id="294" r:id="rId28"/>
    <p:sldId id="298" r:id="rId29"/>
    <p:sldId id="299" r:id="rId30"/>
    <p:sldId id="300" r:id="rId31"/>
    <p:sldId id="327" r:id="rId32"/>
    <p:sldId id="329" r:id="rId33"/>
    <p:sldId id="279" r:id="rId34"/>
    <p:sldId id="282" r:id="rId3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47A8"/>
    <a:srgbClr val="D5FC8E"/>
    <a:srgbClr val="FFFF99"/>
    <a:srgbClr val="FFE7F7"/>
    <a:srgbClr val="8DFDFA"/>
    <a:srgbClr val="DD98F2"/>
    <a:srgbClr val="996600"/>
    <a:srgbClr val="FEC4EB"/>
    <a:srgbClr val="FDB08D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45" autoAdjust="0"/>
    <p:restoredTop sz="86369" autoAdjust="0"/>
  </p:normalViewPr>
  <p:slideViewPr>
    <p:cSldViewPr>
      <p:cViewPr varScale="1">
        <p:scale>
          <a:sx n="99" d="100"/>
          <a:sy n="99" d="100"/>
        </p:scale>
        <p:origin x="156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8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9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0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1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731061258891533E-2"/>
          <c:y val="5.1832958748946327E-2"/>
          <c:w val="0.89019149451718349"/>
          <c:h val="0.920717620827058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ln w="53975" cap="sq" cmpd="sng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165982100</c:v>
                </c:pt>
                <c:pt idx="1">
                  <c:v>193376800</c:v>
                </c:pt>
                <c:pt idx="2">
                  <c:v>190669300</c:v>
                </c:pt>
                <c:pt idx="3">
                  <c:v>198873900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8D-4FA0-9F32-F6D4265E8B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ln w="5080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169658400</c:v>
                </c:pt>
                <c:pt idx="1">
                  <c:v>200799030</c:v>
                </c:pt>
                <c:pt idx="2">
                  <c:v>195215611</c:v>
                </c:pt>
                <c:pt idx="3">
                  <c:v>203625687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8D-4FA0-9F32-F6D4265E8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4439056"/>
        <c:axId val="304447640"/>
      </c:lineChart>
      <c:catAx>
        <c:axId val="304439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4447640"/>
        <c:crosses val="autoZero"/>
        <c:auto val="1"/>
        <c:lblAlgn val="ctr"/>
        <c:lblOffset val="100"/>
        <c:noMultiLvlLbl val="0"/>
      </c:catAx>
      <c:valAx>
        <c:axId val="304447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439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467309670781881"/>
          <c:y val="0.90149097222222219"/>
          <c:w val="0.30719984567901237"/>
          <c:h val="8.92916666666666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+mj-lt"/>
              </a:defRPr>
            </a:pPr>
            <a:r>
              <a:rPr lang="ru-RU" sz="14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+mj-lt"/>
              </a:rPr>
              <a:t>29 576 100,00</a:t>
            </a:r>
            <a:r>
              <a:rPr lang="ru-RU" sz="1400" baseline="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+mj-lt"/>
              </a:rPr>
              <a:t> 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+mj-lt"/>
              </a:rPr>
              <a:t>рублей</a:t>
            </a:r>
            <a:endParaRPr lang="ru-RU" sz="1400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+mj-lt"/>
            </a:endParaRPr>
          </a:p>
        </c:rich>
      </c:tx>
      <c:layout>
        <c:manualLayout>
          <c:xMode val="edge"/>
          <c:yMode val="edge"/>
          <c:x val="4.0552991242316906E-2"/>
          <c:y val="2.3824826450922796E-2"/>
        </c:manualLayout>
      </c:layout>
      <c:overlay val="0"/>
    </c:title>
    <c:autoTitleDeleted val="0"/>
    <c:view3D>
      <c:rotX val="40"/>
      <c:rotY val="14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674495794488769"/>
          <c:y val="6.2893964871984842E-2"/>
          <c:w val="0.71832697976424831"/>
          <c:h val="0.930384777986941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0"/>
          <c:dPt>
            <c:idx val="0"/>
            <c:bubble3D val="0"/>
            <c:explosion val="18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B38-4BF5-B356-7FDCBD1AA567}"/>
              </c:ext>
            </c:extLst>
          </c:dPt>
          <c:dPt>
            <c:idx val="1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B38-4BF5-B356-7FDCBD1AA567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B38-4BF5-B356-7FDCBD1AA567}"/>
              </c:ext>
            </c:extLst>
          </c:dPt>
          <c:dPt>
            <c:idx val="3"/>
            <c:bubble3D val="0"/>
            <c:explosion val="9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1B38-4BF5-B356-7FDCBD1AA567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1B38-4BF5-B356-7FDCBD1AA567}"/>
              </c:ext>
            </c:extLst>
          </c:dPt>
          <c:dPt>
            <c:idx val="5"/>
            <c:bubble3D val="0"/>
            <c:spPr>
              <a:solidFill>
                <a:srgbClr val="9966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1B38-4BF5-B356-7FDCBD1AA567}"/>
              </c:ext>
            </c:extLst>
          </c:dPt>
          <c:dPt>
            <c:idx val="6"/>
            <c:bubble3D val="0"/>
            <c:explosion val="22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1B38-4BF5-B356-7FDCBD1AA567}"/>
              </c:ext>
            </c:extLst>
          </c:dPt>
          <c:dLbls>
            <c:dLbl>
              <c:idx val="0"/>
              <c:layout>
                <c:manualLayout>
                  <c:x val="0.14096932165942394"/>
                  <c:y val="-0.29336386685951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38-4BF5-B356-7FDCBD1AA567}"/>
                </c:ext>
              </c:extLst>
            </c:dLbl>
            <c:dLbl>
              <c:idx val="1"/>
              <c:layout>
                <c:manualLayout>
                  <c:x val="0.15958792405430866"/>
                  <c:y val="3.2418659394025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38-4BF5-B356-7FDCBD1AA567}"/>
                </c:ext>
              </c:extLst>
            </c:dLbl>
            <c:dLbl>
              <c:idx val="2"/>
              <c:layout>
                <c:manualLayout>
                  <c:x val="6.3071300663945201E-2"/>
                  <c:y val="0.154646373896422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38-4BF5-B356-7FDCBD1AA567}"/>
                </c:ext>
              </c:extLst>
            </c:dLbl>
            <c:dLbl>
              <c:idx val="3"/>
              <c:layout>
                <c:manualLayout>
                  <c:x val="8.4047195369154074E-2"/>
                  <c:y val="2.2303477526616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B38-4BF5-B356-7FDCBD1AA567}"/>
                </c:ext>
              </c:extLst>
            </c:dLbl>
            <c:dLbl>
              <c:idx val="4"/>
              <c:layout>
                <c:manualLayout>
                  <c:x val="-0.15151770951864821"/>
                  <c:y val="-7.73231869482114E-2"/>
                </c:manualLayout>
              </c:layout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/>
                <a:lstStyle/>
                <a:p>
                  <a:pPr>
                    <a:defRPr sz="1300">
                      <a:latin typeface="Arial Black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B38-4BF5-B356-7FDCBD1AA567}"/>
                </c:ext>
              </c:extLst>
            </c:dLbl>
            <c:dLbl>
              <c:idx val="5"/>
              <c:layout>
                <c:manualLayout>
                  <c:x val="4.233469183783025E-2"/>
                  <c:y val="-3.0237095266199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B38-4BF5-B356-7FDCBD1AA567}"/>
                </c:ext>
              </c:extLst>
            </c:dLbl>
            <c:dLbl>
              <c:idx val="6"/>
              <c:layout>
                <c:manualLayout>
                  <c:x val="-2.1828364718501437E-3"/>
                  <c:y val="5.7762171076790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B38-4BF5-B356-7FDCBD1AA567}"/>
                </c:ext>
              </c:extLst>
            </c:dLbl>
            <c:dLbl>
              <c:idx val="7"/>
              <c:layout>
                <c:manualLayout>
                  <c:x val="-9.308873499257718E-2"/>
                  <c:y val="-0.171190567788880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3D3-4C5F-99FE-A82653D171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0.34</c:v>
                </c:pt>
                <c:pt idx="1">
                  <c:v>0.13500000000000001</c:v>
                </c:pt>
                <c:pt idx="2">
                  <c:v>0.23</c:v>
                </c:pt>
                <c:pt idx="3">
                  <c:v>3.3000000000000002E-2</c:v>
                </c:pt>
                <c:pt idx="4">
                  <c:v>0.246</c:v>
                </c:pt>
                <c:pt idx="5">
                  <c:v>1.2999999999999999E-2</c:v>
                </c:pt>
                <c:pt idx="6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B38-4BF5-B356-7FDCBD1AA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+mj-lt"/>
              </a:defRPr>
            </a:pPr>
            <a:r>
              <a:rPr lang="ru-RU" sz="14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+mj-lt"/>
              </a:rPr>
              <a:t>29 179 500,00 рублей</a:t>
            </a:r>
            <a:endParaRPr lang="ru-RU" sz="1400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+mj-lt"/>
            </a:endParaRPr>
          </a:p>
        </c:rich>
      </c:tx>
      <c:layout>
        <c:manualLayout>
          <c:xMode val="edge"/>
          <c:yMode val="edge"/>
          <c:x val="9.1849475768797983E-2"/>
          <c:y val="0"/>
        </c:manualLayout>
      </c:layout>
      <c:overlay val="0"/>
    </c:title>
    <c:autoTitleDeleted val="0"/>
    <c:view3D>
      <c:rotX val="40"/>
      <c:rotY val="16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184430684276465"/>
          <c:y val="5.2826844622983246E-2"/>
          <c:w val="0.6983151028619663"/>
          <c:h val="0.901388503086419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11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EEA-4B06-8A03-1FD63C139C98}"/>
              </c:ext>
            </c:extLst>
          </c:dPt>
          <c:dPt>
            <c:idx val="1"/>
            <c:bubble3D val="0"/>
            <c:explosion val="9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EEA-4B06-8A03-1FD63C139C98}"/>
              </c:ext>
            </c:extLst>
          </c:dPt>
          <c:dPt>
            <c:idx val="2"/>
            <c:bubble3D val="0"/>
            <c:explosion val="8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EEA-4B06-8A03-1FD63C139C98}"/>
              </c:ext>
            </c:extLst>
          </c:dPt>
          <c:dPt>
            <c:idx val="3"/>
            <c:bubble3D val="0"/>
            <c:explosion val="9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EEA-4B06-8A03-1FD63C139C98}"/>
              </c:ext>
            </c:extLst>
          </c:dPt>
          <c:dPt>
            <c:idx val="4"/>
            <c:bubble3D val="0"/>
            <c:explosion val="11"/>
            <c:spPr>
              <a:solidFill>
                <a:srgbClr val="7030A0">
                  <a:alpha val="95000"/>
                </a:srgb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3EEA-4B06-8A03-1FD63C139C98}"/>
              </c:ext>
            </c:extLst>
          </c:dPt>
          <c:dPt>
            <c:idx val="5"/>
            <c:bubble3D val="0"/>
            <c:explosion val="12"/>
            <c:spPr>
              <a:solidFill>
                <a:srgbClr val="9966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3EEA-4B06-8A03-1FD63C139C98}"/>
              </c:ext>
            </c:extLst>
          </c:dPt>
          <c:dPt>
            <c:idx val="6"/>
            <c:bubble3D val="0"/>
            <c:explosion val="14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3EEA-4B06-8A03-1FD63C139C98}"/>
              </c:ext>
            </c:extLst>
          </c:dPt>
          <c:dPt>
            <c:idx val="7"/>
            <c:bubble3D val="0"/>
            <c:explosion val="14"/>
            <c:extLst>
              <c:ext xmlns:c16="http://schemas.microsoft.com/office/drawing/2014/chart" uri="{C3380CC4-5D6E-409C-BE32-E72D297353CC}">
                <c16:uniqueId val="{0000000E-80C1-41D4-A4E6-59A33825339B}"/>
              </c:ext>
            </c:extLst>
          </c:dPt>
          <c:dLbls>
            <c:dLbl>
              <c:idx val="0"/>
              <c:layout>
                <c:manualLayout>
                  <c:x val="0.17717674536338826"/>
                  <c:y val="-0.270972171212345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EA-4B06-8A03-1FD63C139C98}"/>
                </c:ext>
              </c:extLst>
            </c:dLbl>
            <c:dLbl>
              <c:idx val="1"/>
              <c:layout>
                <c:manualLayout>
                  <c:x val="0.14241688771093147"/>
                  <c:y val="0.105670071671205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EA-4B06-8A03-1FD63C139C98}"/>
                </c:ext>
              </c:extLst>
            </c:dLbl>
            <c:dLbl>
              <c:idx val="2"/>
              <c:layout>
                <c:manualLayout>
                  <c:x val="-0.11471527300650688"/>
                  <c:y val="0.159504244953070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EA-4B06-8A03-1FD63C139C98}"/>
                </c:ext>
              </c:extLst>
            </c:dLbl>
            <c:dLbl>
              <c:idx val="3"/>
              <c:layout>
                <c:manualLayout>
                  <c:x val="2.1887317412473916E-2"/>
                  <c:y val="-4.4640584829721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EA-4B06-8A03-1FD63C139C98}"/>
                </c:ext>
              </c:extLst>
            </c:dLbl>
            <c:dLbl>
              <c:idx val="4"/>
              <c:layout>
                <c:manualLayout>
                  <c:x val="-0.18129252930653433"/>
                  <c:y val="-0.16097828223794605"/>
                </c:manualLayout>
              </c:layout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/>
                <a:lstStyle/>
                <a:p>
                  <a:pPr>
                    <a:defRPr sz="1300">
                      <a:latin typeface="Arial Black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EEA-4B06-8A03-1FD63C139C98}"/>
                </c:ext>
              </c:extLst>
            </c:dLbl>
            <c:dLbl>
              <c:idx val="5"/>
              <c:layout>
                <c:manualLayout>
                  <c:x val="7.1581329754082393E-2"/>
                  <c:y val="-3.7505086171556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EEA-4B06-8A03-1FD63C139C98}"/>
                </c:ext>
              </c:extLst>
            </c:dLbl>
            <c:dLbl>
              <c:idx val="6"/>
              <c:layout>
                <c:manualLayout>
                  <c:x val="-7.4416368691198151E-2"/>
                  <c:y val="-1.774107261863311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EEA-4B06-8A03-1FD63C139C98}"/>
                </c:ext>
              </c:extLst>
            </c:dLbl>
            <c:dLbl>
              <c:idx val="7"/>
              <c:layout>
                <c:manualLayout>
                  <c:x val="-8.6292135787474133E-2"/>
                  <c:y val="-0.133010053475283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0C1-41D4-A4E6-59A3382533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0.35799999999999998</c:v>
                </c:pt>
                <c:pt idx="1">
                  <c:v>0.13700000000000001</c:v>
                </c:pt>
                <c:pt idx="2">
                  <c:v>0.23300000000000001</c:v>
                </c:pt>
                <c:pt idx="3">
                  <c:v>2.9000000000000001E-2</c:v>
                </c:pt>
                <c:pt idx="4">
                  <c:v>0.22700000000000001</c:v>
                </c:pt>
                <c:pt idx="5">
                  <c:v>1.2999999999999999E-2</c:v>
                </c:pt>
                <c:pt idx="6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EEA-4B06-8A03-1FD63C139C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depthPercent val="140"/>
      <c:rAngAx val="1"/>
    </c:view3D>
    <c:floor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floor>
    <c:sideWall>
      <c:thickness val="0"/>
      <c:spPr>
        <a:noFill/>
        <a:ln>
          <a:solidFill>
            <a:schemeClr val="bg2"/>
          </a:solidFill>
        </a:ln>
        <a:effectLst/>
        <a:sp3d>
          <a:contourClr>
            <a:schemeClr val="bg2"/>
          </a:contourClr>
        </a:sp3d>
      </c:spPr>
    </c:sideWall>
    <c:backWall>
      <c:thickness val="0"/>
      <c:spPr>
        <a:noFill/>
        <a:ln>
          <a:solidFill>
            <a:schemeClr val="bg2"/>
          </a:solidFill>
        </a:ln>
        <a:effectLst/>
        <a:sp3d>
          <a:contourClr>
            <a:schemeClr val="bg2"/>
          </a:contourClr>
        </a:sp3d>
      </c:spPr>
    </c:backWall>
    <c:plotArea>
      <c:layout>
        <c:manualLayout>
          <c:layoutTarget val="inner"/>
          <c:xMode val="edge"/>
          <c:yMode val="edge"/>
          <c:x val="0.15724953399327715"/>
          <c:y val="9.541457857868943E-2"/>
          <c:w val="0.7259011341968844"/>
          <c:h val="0.6233733574498958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gradFill>
              <a:gsLst>
                <a:gs pos="0">
                  <a:srgbClr val="00B050"/>
                </a:gs>
                <a:gs pos="48000">
                  <a:srgbClr val="92D050"/>
                </a:gs>
                <a:gs pos="100000">
                  <a:srgbClr val="00B050"/>
                </a:gs>
              </a:gsLst>
              <a:lin ang="16200000" scaled="1"/>
            </a:gra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2025 год </c:v>
                </c:pt>
                <c:pt idx="1">
                  <c:v>2026 год </c:v>
                </c:pt>
                <c:pt idx="2">
                  <c:v>2027 год </c:v>
                </c:pt>
              </c:strCache>
            </c:strRef>
          </c:cat>
          <c:val>
            <c:numRef>
              <c:f>Лист1!$B$2:$B$4</c:f>
              <c:numCache>
                <c:formatCode>_-* #,##0.0_р_._-;\-* #,##0.0_р_._-;_-* "-"?_р_._-;_-@_-</c:formatCode>
                <c:ptCount val="3"/>
                <c:pt idx="0">
                  <c:v>117947500</c:v>
                </c:pt>
                <c:pt idx="1">
                  <c:v>121967600</c:v>
                </c:pt>
                <c:pt idx="2">
                  <c:v>129213400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B8-4320-9B62-54139CEFA7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48000">
                  <a:srgbClr val="FF0000"/>
                </a:gs>
                <a:gs pos="100000">
                  <a:srgbClr val="C00000"/>
                </a:gs>
              </a:gsLst>
              <a:lin ang="16200000" scaled="1"/>
            </a:gra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2025 год </c:v>
                </c:pt>
                <c:pt idx="1">
                  <c:v>2026 год </c:v>
                </c:pt>
                <c:pt idx="2">
                  <c:v>2027 год </c:v>
                </c:pt>
              </c:strCache>
            </c:strRef>
          </c:cat>
          <c:val>
            <c:numRef>
              <c:f>Лист1!$C$2:$C$4</c:f>
              <c:numCache>
                <c:formatCode>_-* #,##0.0_р_._-;\-* #,##0.0_р_._-;_-* "-"?_р_._-;_-@_-</c:formatCode>
                <c:ptCount val="3"/>
                <c:pt idx="0">
                  <c:v>30497100</c:v>
                </c:pt>
                <c:pt idx="1">
                  <c:v>29576100</c:v>
                </c:pt>
                <c:pt idx="2">
                  <c:v>29179500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DB8-4320-9B62-54139CEFA74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 </c:v>
                </c:pt>
                <c:pt idx="1">
                  <c:v>2026 год </c:v>
                </c:pt>
                <c:pt idx="2">
                  <c:v>2027 год 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44932200</c:v>
                </c:pt>
                <c:pt idx="1">
                  <c:v>39125600</c:v>
                </c:pt>
                <c:pt idx="2">
                  <c:v>40481000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DB8-4320-9B62-54139CEFA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gapDepth val="2"/>
        <c:shape val="box"/>
        <c:axId val="304952672"/>
        <c:axId val="304947968"/>
        <c:axId val="0"/>
      </c:bar3DChart>
      <c:catAx>
        <c:axId val="304952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947968"/>
        <c:crosses val="autoZero"/>
        <c:auto val="1"/>
        <c:lblAlgn val="ctr"/>
        <c:lblOffset val="100"/>
        <c:noMultiLvlLbl val="0"/>
      </c:catAx>
      <c:valAx>
        <c:axId val="30494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р_._-;\-* #,##0.0_р_._-;_-* &quot;-&quot;?_р_.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952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46937051420328E-2"/>
          <c:y val="0.80964944621922341"/>
          <c:w val="0.90000000000000013"/>
          <c:h val="5.57190215153944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 smtClean="0"/>
              <a:t>Дотации</a:t>
            </a:r>
            <a:r>
              <a:rPr lang="ru-RU" sz="1200" b="1" baseline="0" dirty="0" smtClean="0"/>
              <a:t> на выравнивание бюджетной обеспеченности</a:t>
            </a:r>
            <a:r>
              <a:rPr lang="ru-RU" sz="1200" b="1" dirty="0" smtClean="0"/>
              <a:t>  </a:t>
            </a:r>
            <a:endParaRPr lang="ru-RU" sz="1200" b="1" dirty="0"/>
          </a:p>
        </c:rich>
      </c:tx>
      <c:layout>
        <c:manualLayout>
          <c:xMode val="edge"/>
          <c:yMode val="edge"/>
          <c:x val="0.40480012487126338"/>
          <c:y val="2.47548782984306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0"/>
      <c:rotY val="1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971257942988689"/>
          <c:y val="6.3117638134735865E-2"/>
          <c:w val="0.67575726741564468"/>
          <c:h val="0.8296696543966978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7030A0">
                <a:alpha val="76000"/>
              </a:srgb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0575267662657279E-5"/>
                  <c:y val="1.18446981589607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BA-48CF-AFDF-9E2F10E8CE85}"/>
                </c:ext>
              </c:extLst>
            </c:dLbl>
            <c:dLbl>
              <c:idx val="1"/>
              <c:layout>
                <c:manualLayout>
                  <c:x val="-7.1916682008998038E-3"/>
                  <c:y val="-3.59640732456663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BA-48CF-AFDF-9E2F10E8CE85}"/>
                </c:ext>
              </c:extLst>
            </c:dLbl>
            <c:dLbl>
              <c:idx val="2"/>
              <c:layout>
                <c:manualLayout>
                  <c:x val="3.45652299642441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BA-48CF-AFDF-9E2F10E8CE85}"/>
                </c:ext>
              </c:extLst>
            </c:dLbl>
            <c:dLbl>
              <c:idx val="3"/>
              <c:layout>
                <c:manualLayout>
                  <c:x val="3.8165774752186118E-2"/>
                  <c:y val="-1.798188332334660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68080121477278E-2"/>
                      <c:h val="6.38716495645269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7BA-48CF-AFDF-9E2F10E8CE85}"/>
                </c:ext>
              </c:extLst>
            </c:dLbl>
            <c:dLbl>
              <c:idx val="4"/>
              <c:layout>
                <c:manualLayout>
                  <c:x val="1.5842397066945183E-2"/>
                  <c:y val="-3.59637666466934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BA-48CF-AFDF-9E2F10E8CE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Дотации из областного фонда финансовой поддержки поселений</c:v>
                </c:pt>
                <c:pt idx="1">
                  <c:v>Дотации из районного фонда финансовой поддержки поселений</c:v>
                </c:pt>
              </c:strCache>
            </c:strRef>
          </c:cat>
          <c:val>
            <c:numRef>
              <c:f>Лист1!$B$2:$B$3</c:f>
              <c:numCache>
                <c:formatCode>#,##0.0_р_.</c:formatCode>
                <c:ptCount val="2"/>
                <c:pt idx="0">
                  <c:v>25262000</c:v>
                </c:pt>
                <c:pt idx="1">
                  <c:v>19670200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7BA-48CF-AFDF-9E2F10E8CE8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819387579506984E-3"/>
                  <c:y val="-3.7583930368319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BA-48CF-AFDF-9E2F10E8CE85}"/>
                </c:ext>
              </c:extLst>
            </c:dLbl>
            <c:dLbl>
              <c:idx val="1"/>
              <c:layout>
                <c:manualLayout>
                  <c:x val="-5.7431933080437265E-3"/>
                  <c:y val="-1.0303264836904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BA-48CF-AFDF-9E2F10E8CE85}"/>
                </c:ext>
              </c:extLst>
            </c:dLbl>
            <c:dLbl>
              <c:idx val="2"/>
              <c:layout>
                <c:manualLayout>
                  <c:x val="1.87228328972987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7BA-48CF-AFDF-9E2F10E8CE85}"/>
                </c:ext>
              </c:extLst>
            </c:dLbl>
            <c:dLbl>
              <c:idx val="3"/>
              <c:layout>
                <c:manualLayout>
                  <c:x val="1.72826149821220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7BA-48CF-AFDF-9E2F10E8CE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Дотации из областного фонда финансовой поддержки поселений</c:v>
                </c:pt>
                <c:pt idx="1">
                  <c:v>Дотации из районного фонда финансовой поддержки поселений</c:v>
                </c:pt>
              </c:strCache>
            </c:strRef>
          </c:cat>
          <c:val>
            <c:numRef>
              <c:f>Лист1!$C$2:$C$3</c:f>
              <c:numCache>
                <c:formatCode>#,##0.0_р_.</c:formatCode>
                <c:ptCount val="2"/>
                <c:pt idx="0">
                  <c:v>25730600</c:v>
                </c:pt>
                <c:pt idx="1">
                  <c:v>13395000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7BA-48CF-AFDF-9E2F10E8CE8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90579785851682E-3"/>
                  <c:y val="-3.59640732456669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7BA-48CF-AFDF-9E2F10E8CE85}"/>
                </c:ext>
              </c:extLst>
            </c:dLbl>
            <c:dLbl>
              <c:idx val="1"/>
              <c:layout>
                <c:manualLayout>
                  <c:x val="-2.7223543355315026E-4"/>
                  <c:y val="-1.0828984480385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970051094182817"/>
                      <c:h val="7.63222795854073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67BA-48CF-AFDF-9E2F10E8CE85}"/>
                </c:ext>
              </c:extLst>
            </c:dLbl>
            <c:dLbl>
              <c:idx val="2"/>
              <c:layout>
                <c:manualLayout>
                  <c:x val="-2.8812955030577993E-3"/>
                  <c:y val="-3.7873851445632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7BA-48CF-AFDF-9E2F10E8CE85}"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Дотации из областного фонда финансовой поддержки поселений</c:v>
                </c:pt>
                <c:pt idx="1">
                  <c:v>Дотации из районного фонда финансовой поддержки поселений</c:v>
                </c:pt>
              </c:strCache>
            </c:strRef>
          </c:cat>
          <c:val>
            <c:numRef>
              <c:f>Лист1!$D$2:$D$3</c:f>
              <c:numCache>
                <c:formatCode>#,##0.0_р_.</c:formatCode>
                <c:ptCount val="2"/>
                <c:pt idx="0">
                  <c:v>24438800</c:v>
                </c:pt>
                <c:pt idx="1">
                  <c:v>16042200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7BA-48CF-AFDF-9E2F10E8CE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shape val="box"/>
        <c:axId val="304948360"/>
        <c:axId val="304954240"/>
        <c:axId val="0"/>
      </c:bar3DChart>
      <c:catAx>
        <c:axId val="304948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954240"/>
        <c:crosses val="autoZero"/>
        <c:auto val="1"/>
        <c:lblAlgn val="ctr"/>
        <c:lblOffset val="100"/>
        <c:noMultiLvlLbl val="0"/>
      </c:catAx>
      <c:valAx>
        <c:axId val="30495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_р_.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948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2546673841388712E-2"/>
          <c:y val="0.18098913605497305"/>
          <c:w val="0.156173471156766"/>
          <c:h val="0.539855651530061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1698113207547177E-3"/>
          <c:y val="0.10872449862798633"/>
          <c:w val="0.73190814989517816"/>
          <c:h val="0.672140324175720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explosion val="10"/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E480-4923-AFCC-2CF024970B5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480-4923-AFCC-2CF024970B5D}"/>
              </c:ext>
            </c:extLst>
          </c:dPt>
          <c:dLbls>
            <c:dLbl>
              <c:idx val="0"/>
              <c:layout>
                <c:manualLayout>
                  <c:x val="-0.16487775157232709"/>
                  <c:y val="-0.181581937752914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80-4923-AFCC-2CF024970B5D}"/>
                </c:ext>
              </c:extLst>
            </c:dLbl>
            <c:dLbl>
              <c:idx val="1"/>
              <c:layout>
                <c:manualLayout>
                  <c:x val="0.1610547693920335"/>
                  <c:y val="5.939782226038604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21E7AA8-0968-4F49-855F-E69B93118E57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800" b="1">
                          <a:solidFill>
                            <a:srgbClr val="92D050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980660377358491"/>
                      <c:h val="0.103176113079292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480-4923-AFCC-2CF024970B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0.67</c:v>
                </c:pt>
                <c:pt idx="1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80-4923-AFCC-2CF024970B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940053479261253E-2"/>
          <c:y val="0.13898446025475461"/>
          <c:w val="0.73190814989517816"/>
          <c:h val="0.672140324175720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EF2-4581-BAB1-8F7F7E49844C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EF2-4581-BAB1-8F7F7E49844C}"/>
              </c:ext>
            </c:extLst>
          </c:dPt>
          <c:dLbls>
            <c:dLbl>
              <c:idx val="0"/>
              <c:layout>
                <c:manualLayout>
                  <c:x val="-0.28363609228281828"/>
                  <c:y val="-0.182747674121233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F2-4581-BAB1-8F7F7E49844C}"/>
                </c:ext>
              </c:extLst>
            </c:dLbl>
            <c:dLbl>
              <c:idx val="1"/>
              <c:layout>
                <c:manualLayout>
                  <c:x val="0.18496107413564042"/>
                  <c:y val="9.720350328376503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D5729A6-213C-420A-94E2-1EC2CD6ACC7D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rgbClr val="92D050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77811936409323"/>
                      <c:h val="0.102088958405642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EF2-4581-BAB1-8F7F7E4984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0.71699999999999997</c:v>
                </c:pt>
                <c:pt idx="1">
                  <c:v>0.28299999999999997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F2-4581-BAB1-8F7F7E4984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25536646989425"/>
          <c:y val="0.10872460674103761"/>
          <c:w val="0.73190814989517816"/>
          <c:h val="0.672140324175720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0A8-402B-A806-3C26A46C97F8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0A8-402B-A806-3C26A46C97F8}"/>
              </c:ext>
            </c:extLst>
          </c:dPt>
          <c:dLbls>
            <c:dLbl>
              <c:idx val="0"/>
              <c:layout>
                <c:manualLayout>
                  <c:x val="-0.2588416947498493"/>
                  <c:y val="-0.223094145472855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A8-402B-A806-3C26A46C97F8}"/>
                </c:ext>
              </c:extLst>
            </c:dLbl>
            <c:dLbl>
              <c:idx val="1"/>
              <c:layout>
                <c:manualLayout>
                  <c:x val="0.20961105987979736"/>
                  <c:y val="6.35370925362107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A8-402B-A806-3C26A46C97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0.72099999999999997</c:v>
                </c:pt>
                <c:pt idx="1">
                  <c:v>0.27900000000000003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A8-402B-A806-3C26A46C9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581151710678458E-2"/>
          <c:y val="0.13049161109197202"/>
          <c:w val="0.73190814989517816"/>
          <c:h val="0.672140324175720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explosion val="10"/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E480-4923-AFCC-2CF024970B5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480-4923-AFCC-2CF024970B5D}"/>
              </c:ext>
            </c:extLst>
          </c:dPt>
          <c:dLbls>
            <c:dLbl>
              <c:idx val="0"/>
              <c:layout>
                <c:manualLayout>
                  <c:x val="0.10588953704020976"/>
                  <c:y val="0.11538489225279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80-4923-AFCC-2CF024970B5D}"/>
                </c:ext>
              </c:extLst>
            </c:dLbl>
            <c:dLbl>
              <c:idx val="1"/>
              <c:layout>
                <c:manualLayout>
                  <c:x val="-0.14853700744508361"/>
                  <c:y val="-0.180040414843456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21E7AA8-0968-4F49-855F-E69B93118E57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800" b="1">
                          <a:solidFill>
                            <a:srgbClr val="92D050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52379252810447"/>
                      <c:h val="0.103176113079292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480-4923-AFCC-2CF024970B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0.67</c:v>
                </c:pt>
                <c:pt idx="1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80-4923-AFCC-2CF024970B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940053479261253E-2"/>
          <c:y val="0.13898446025475461"/>
          <c:w val="0.73190814989517816"/>
          <c:h val="0.672140324175720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EF2-4581-BAB1-8F7F7E49844C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EF2-4581-BAB1-8F7F7E49844C}"/>
              </c:ext>
            </c:extLst>
          </c:dPt>
          <c:dLbls>
            <c:dLbl>
              <c:idx val="0"/>
              <c:layout>
                <c:manualLayout>
                  <c:x val="0.10838475312722629"/>
                  <c:y val="0.200946364419041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F2-4581-BAB1-8F7F7E49844C}"/>
                </c:ext>
              </c:extLst>
            </c:dLbl>
            <c:dLbl>
              <c:idx val="1"/>
              <c:layout>
                <c:manualLayout>
                  <c:x val="-0.18474115143931438"/>
                  <c:y val="-0.293978575289639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D5729A6-213C-420A-94E2-1EC2CD6ACC7D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rgbClr val="92D050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851364087301587"/>
                      <c:h val="0.168875950614176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EF2-4581-BAB1-8F7F7E4984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0.71699999999999997</c:v>
                </c:pt>
                <c:pt idx="1">
                  <c:v>0.28299999999999997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F2-4581-BAB1-8F7F7E4984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25536646989425"/>
          <c:y val="0.10872460674103761"/>
          <c:w val="0.73190814989517816"/>
          <c:h val="0.672140324175720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0A8-402B-A806-3C26A46C97F8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0A8-402B-A806-3C26A46C97F8}"/>
              </c:ext>
            </c:extLst>
          </c:dPt>
          <c:dLbls>
            <c:dLbl>
              <c:idx val="0"/>
              <c:layout>
                <c:manualLayout>
                  <c:x val="0.15869457542570031"/>
                  <c:y val="0.150369852892985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A8-402B-A806-3C26A46C97F8}"/>
                </c:ext>
              </c:extLst>
            </c:dLbl>
            <c:dLbl>
              <c:idx val="1"/>
              <c:layout>
                <c:manualLayout>
                  <c:x val="-0.20967508880026245"/>
                  <c:y val="-0.272242376531992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70594387092358"/>
                      <c:h val="0.120123989346806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0A8-402B-A806-3C26A46C97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0.72099999999999997</c:v>
                </c:pt>
                <c:pt idx="1">
                  <c:v>0.27900000000000003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A8-402B-A806-3C26A46C9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depthPercent val="140"/>
      <c:rAngAx val="1"/>
    </c:view3D>
    <c:floor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floor>
    <c:sideWall>
      <c:thickness val="0"/>
      <c:spPr>
        <a:noFill/>
        <a:ln>
          <a:solidFill>
            <a:schemeClr val="bg2"/>
          </a:solidFill>
        </a:ln>
        <a:effectLst/>
        <a:sp3d>
          <a:contourClr>
            <a:schemeClr val="bg2"/>
          </a:contourClr>
        </a:sp3d>
      </c:spPr>
    </c:sideWall>
    <c:backWall>
      <c:thickness val="0"/>
      <c:spPr>
        <a:noFill/>
        <a:ln>
          <a:solidFill>
            <a:schemeClr val="bg2"/>
          </a:solidFill>
        </a:ln>
        <a:effectLst/>
        <a:sp3d>
          <a:contourClr>
            <a:schemeClr val="bg2"/>
          </a:contourClr>
        </a:sp3d>
      </c:spPr>
    </c:backWall>
    <c:plotArea>
      <c:layout>
        <c:manualLayout>
          <c:layoutTarget val="inner"/>
          <c:xMode val="edge"/>
          <c:yMode val="edge"/>
          <c:x val="0.15724953399327715"/>
          <c:y val="9.541457857868943E-2"/>
          <c:w val="0.7259011341968844"/>
          <c:h val="0.62337335744989586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2.1474156118143051E-3"/>
                  <c:y val="-1.46653645833332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 smtClean="0"/>
                      <a:t>117 947 500,00</a:t>
                    </a:r>
                    <a:endParaRPr lang="en-US" sz="16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623851001247033"/>
                      <c:h val="0.11131238691555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F22-4BBF-88FB-1F74207FD106}"/>
                </c:ext>
              </c:extLst>
            </c:dLbl>
            <c:dLbl>
              <c:idx val="1"/>
              <c:layout>
                <c:manualLayout>
                  <c:x val="-8.7559774964838261E-3"/>
                  <c:y val="-2.20486111111111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 smtClean="0"/>
                      <a:t>121 967 600,00</a:t>
                    </a:r>
                    <a:endParaRPr lang="en-US" sz="16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9802549226441633"/>
                      <c:h val="0.13610156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F22-4BBF-88FB-1F74207FD106}"/>
                </c:ext>
              </c:extLst>
            </c:dLbl>
            <c:dLbl>
              <c:idx val="2"/>
              <c:layout>
                <c:manualLayout>
                  <c:x val="-1.0635059529487352E-2"/>
                  <c:y val="-7.022347956798202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 smtClean="0"/>
                      <a:t>129 213 400,00</a:t>
                    </a:r>
                    <a:endParaRPr lang="en-US" sz="16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2647292545710266"/>
                      <c:h val="8.19701967592592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A84-46CE-BBD8-CA2E3002A8EC}"/>
                </c:ext>
              </c:extLst>
            </c:dLbl>
            <c:dLbl>
              <c:idx val="3"/>
              <c:layout>
                <c:manualLayout>
                  <c:x val="-3.5349966808431901E-2"/>
                  <c:y val="-1.262242886341986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104 400,5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6005043907266145"/>
                      <c:h val="0.136101684130471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F22-4BBF-88FB-1F74207FD1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 </c:v>
                </c:pt>
                <c:pt idx="1">
                  <c:v>2026 год </c:v>
                </c:pt>
                <c:pt idx="2">
                  <c:v>2027 год </c:v>
                </c:pt>
              </c:strCache>
            </c:strRef>
          </c:cat>
          <c:val>
            <c:numRef>
              <c:f>Лист1!$B$2:$B$4</c:f>
              <c:numCache>
                <c:formatCode>_-* #,##0.0_р_._-;\-* #,##0.0_р_._-;_-* "-"?_р_._-;_-@_-</c:formatCode>
                <c:ptCount val="3"/>
                <c:pt idx="0">
                  <c:v>117947500</c:v>
                </c:pt>
                <c:pt idx="1">
                  <c:v>121967600</c:v>
                </c:pt>
                <c:pt idx="2">
                  <c:v>129213400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22-4BBF-88FB-1F74207FD10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2025 год </c:v>
                </c:pt>
                <c:pt idx="1">
                  <c:v>2026 год </c:v>
                </c:pt>
                <c:pt idx="2">
                  <c:v>2027 год </c:v>
                </c:pt>
              </c:strCache>
            </c:strRef>
          </c:cat>
          <c:val>
            <c:numRef>
              <c:f>Лист1!$C$2:$C$4</c:f>
              <c:numCache>
                <c:formatCode>_-* #,##0.0_р_._-;\-* #,##0.0_р_._-;_-* "-"?_р_._-;_-@_-</c:formatCode>
                <c:ptCount val="3"/>
                <c:pt idx="0">
                  <c:v>30497100</c:v>
                </c:pt>
                <c:pt idx="1">
                  <c:v>29576100</c:v>
                </c:pt>
                <c:pt idx="2">
                  <c:v>29179500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22-4BBF-88FB-1F74207FD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gapDepth val="8"/>
        <c:shape val="cylinder"/>
        <c:axId val="304516008"/>
        <c:axId val="304516392"/>
        <c:axId val="0"/>
      </c:bar3DChart>
      <c:catAx>
        <c:axId val="3045160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516392"/>
        <c:crosses val="autoZero"/>
        <c:auto val="0"/>
        <c:lblAlgn val="ctr"/>
        <c:lblOffset val="100"/>
        <c:noMultiLvlLbl val="0"/>
      </c:catAx>
      <c:valAx>
        <c:axId val="304516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р_._-;\-* #,##0.0_р_._-;_-* &quot;-&quot;?_р_.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516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46937051420328E-2"/>
          <c:y val="0.80964944621922341"/>
          <c:w val="0.7650187055276525"/>
          <c:h val="0.13484677481886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66448643410854"/>
          <c:y val="7.9429320987654317E-2"/>
          <c:w val="0.57667102713178298"/>
          <c:h val="0.8935803303303303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90-4B5C-93ED-5293327046E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90-4B5C-93ED-5293327046E9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A90-4B5C-93ED-5293327046E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A90-4B5C-93ED-5293327046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61</c:v>
                </c:pt>
                <c:pt idx="1">
                  <c:v>15.8</c:v>
                </c:pt>
                <c:pt idx="2">
                  <c:v>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A90-4B5C-93ED-5293327046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AA90-4B5C-93ED-5293327046E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AA90-4B5C-93ED-5293327046E9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AA90-4B5C-93ED-5293327046E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AA90-4B5C-93ED-5293327046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63.9</c:v>
                </c:pt>
                <c:pt idx="1">
                  <c:v>15.5</c:v>
                </c:pt>
                <c:pt idx="2">
                  <c:v>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A90-4B5C-93ED-5293327046E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A90-4B5C-93ED-5293327046E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AA90-4B5C-93ED-5293327046E9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AA90-4B5C-93ED-5293327046E9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A90-4B5C-93ED-5293327046E9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A90-4B5C-93ED-5293327046E9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A90-4B5C-93ED-5293327046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0.0">
                  <c:v>65</c:v>
                </c:pt>
                <c:pt idx="1">
                  <c:v>14.7</c:v>
                </c:pt>
                <c:pt idx="2">
                  <c:v>20.3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A90-4B5C-93ED-5293327046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5"/>
        <c:holeSize val="17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+mj-lt"/>
              </a:defRPr>
            </a:pPr>
            <a:r>
              <a:rPr lang="ru-RU" sz="1800" dirty="0" smtClean="0">
                <a:latin typeface="+mj-lt"/>
              </a:rPr>
              <a:t>98 620,1 рублей </a:t>
            </a:r>
            <a:endParaRPr lang="ru-RU" sz="1800" dirty="0">
              <a:latin typeface="+mj-lt"/>
            </a:endParaRPr>
          </a:p>
        </c:rich>
      </c:tx>
      <c:layout>
        <c:manualLayout>
          <c:xMode val="edge"/>
          <c:yMode val="edge"/>
          <c:x val="0.16527982695810561"/>
          <c:y val="0"/>
        </c:manualLayout>
      </c:layout>
      <c:overlay val="0"/>
    </c:title>
    <c:autoTitleDeleted val="0"/>
    <c:view3D>
      <c:rotX val="30"/>
      <c:rotY val="2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277803342224812E-4"/>
          <c:y val="7.3240676510198055E-2"/>
          <c:w val="0.57479973316272537"/>
          <c:h val="0.747315873464770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E131-4397-8F8B-73637F859E9D}"/>
              </c:ext>
            </c:extLst>
          </c:dPt>
          <c:dPt>
            <c:idx val="1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131-4397-8F8B-73637F859E9D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E131-4397-8F8B-73637F859E9D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131-4397-8F8B-73637F859E9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E131-4397-8F8B-73637F859E9D}"/>
              </c:ext>
            </c:extLst>
          </c:dPt>
          <c:dLbls>
            <c:dLbl>
              <c:idx val="0"/>
              <c:layout>
                <c:manualLayout>
                  <c:x val="-4.9256944444444443E-2"/>
                  <c:y val="0.148101967739636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31-4397-8F8B-73637F859E9D}"/>
                </c:ext>
              </c:extLst>
            </c:dLbl>
            <c:dLbl>
              <c:idx val="1"/>
              <c:layout>
                <c:manualLayout>
                  <c:x val="-3.8234289617486338E-2"/>
                  <c:y val="-0.283551784718466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31-4397-8F8B-73637F859E9D}"/>
                </c:ext>
              </c:extLst>
            </c:dLbl>
            <c:dLbl>
              <c:idx val="2"/>
              <c:layout>
                <c:manualLayout>
                  <c:x val="4.2882513661202187E-2"/>
                  <c:y val="1.5905860451074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31-4397-8F8B-73637F859E9D}"/>
                </c:ext>
              </c:extLst>
            </c:dLbl>
            <c:dLbl>
              <c:idx val="3"/>
              <c:layout>
                <c:manualLayout>
                  <c:x val="-2.0051229508196719E-3"/>
                  <c:y val="2.9839735929592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31-4397-8F8B-73637F859E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- 95 546 300,00 рублей</c:v>
                </c:pt>
                <c:pt idx="1">
                  <c:v>Земельный налог - 15 219 000,00 рублей</c:v>
                </c:pt>
                <c:pt idx="2">
                  <c:v>Акцизы на нефтепродукты -                   3 977 400,00 рублей </c:v>
                </c:pt>
                <c:pt idx="3">
                  <c:v>Налог на имущество физических лиц - 3 204 800,00 рублей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0.81</c:v>
                </c:pt>
                <c:pt idx="1">
                  <c:v>0.129</c:v>
                </c:pt>
                <c:pt idx="2">
                  <c:v>3.4000000000000002E-2</c:v>
                </c:pt>
                <c:pt idx="3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31-4397-8F8B-73637F859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 b="1"/>
            </a:pPr>
            <a:endParaRPr lang="ru-RU"/>
          </a:p>
        </c:txPr>
      </c:legendEntry>
      <c:layout>
        <c:manualLayout>
          <c:xMode val="edge"/>
          <c:yMode val="edge"/>
          <c:x val="0.5495561247723133"/>
          <c:y val="7.4599994968490166E-2"/>
          <c:w val="0.4504438752276867"/>
          <c:h val="0.799777262627125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>
                <a:solidFill>
                  <a:srgbClr val="7030A0"/>
                </a:solidFill>
              </a:rPr>
              <a:t>121 967 600,00 рублей</a:t>
            </a:r>
            <a:endParaRPr lang="ru-RU" sz="1400" dirty="0">
              <a:solidFill>
                <a:srgbClr val="7030A0"/>
              </a:solidFill>
            </a:endParaRPr>
          </a:p>
        </c:rich>
      </c:tx>
      <c:layout>
        <c:manualLayout>
          <c:xMode val="edge"/>
          <c:yMode val="edge"/>
          <c:x val="0.20334744023802195"/>
          <c:y val="7.7264652369902639E-2"/>
        </c:manualLayout>
      </c:layout>
      <c:overlay val="0"/>
    </c:title>
    <c:autoTitleDeleted val="0"/>
    <c:view3D>
      <c:rotX val="30"/>
      <c:rotY val="2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4469640252342988E-2"/>
          <c:w val="0.77611470195957732"/>
          <c:h val="0.926440400645315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D47-4EAC-9DA1-4E43CDA53FE1}"/>
              </c:ext>
            </c:extLst>
          </c:dPt>
          <c:dPt>
            <c:idx val="1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D47-4EAC-9DA1-4E43CDA53FE1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D47-4EAC-9DA1-4E43CDA53FE1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D47-4EAC-9DA1-4E43CDA53FE1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3D47-4EAC-9DA1-4E43CDA53FE1}"/>
              </c:ext>
            </c:extLst>
          </c:dPt>
          <c:dLbls>
            <c:dLbl>
              <c:idx val="0"/>
              <c:layout>
                <c:manualLayout>
                  <c:x val="0.16679863034779932"/>
                  <c:y val="0.174166121507702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47-4EAC-9DA1-4E43CDA53FE1}"/>
                </c:ext>
              </c:extLst>
            </c:dLbl>
            <c:dLbl>
              <c:idx val="1"/>
              <c:layout>
                <c:manualLayout>
                  <c:x val="3.7511670257515131E-2"/>
                  <c:y val="1.5294750870703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47-4EAC-9DA1-4E43CDA53FE1}"/>
                </c:ext>
              </c:extLst>
            </c:dLbl>
            <c:dLbl>
              <c:idx val="2"/>
              <c:layout>
                <c:manualLayout>
                  <c:x val="-0.15040948496973428"/>
                  <c:y val="-0.277136033027328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47-4EAC-9DA1-4E43CDA53FE1}"/>
                </c:ext>
              </c:extLst>
            </c:dLbl>
            <c:dLbl>
              <c:idx val="3"/>
              <c:layout>
                <c:manualLayout>
                  <c:x val="1.8387709038678569E-3"/>
                  <c:y val="3.8927213047169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D47-4EAC-9DA1-4E43CDA53F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Земельный налог </c:v>
                </c:pt>
                <c:pt idx="3">
                  <c:v>Налог на имущество физических лиц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0.81499999999999995</c:v>
                </c:pt>
                <c:pt idx="1">
                  <c:v>3.4000000000000002E-2</c:v>
                </c:pt>
                <c:pt idx="2">
                  <c:v>0.125</c:v>
                </c:pt>
                <c:pt idx="3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D47-4EAC-9DA1-4E43CDA53F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baseline="0" dirty="0" smtClean="0">
                <a:solidFill>
                  <a:srgbClr val="7030A0"/>
                </a:solidFill>
              </a:rPr>
              <a:t>129 213 400,00 рублей</a:t>
            </a:r>
            <a:endParaRPr lang="ru-RU" sz="1400" dirty="0">
              <a:solidFill>
                <a:srgbClr val="7030A0"/>
              </a:solidFill>
            </a:endParaRPr>
          </a:p>
        </c:rich>
      </c:tx>
      <c:layout>
        <c:manualLayout>
          <c:xMode val="edge"/>
          <c:yMode val="edge"/>
          <c:x val="0.20971944036576334"/>
          <c:y val="8.3552631578947364E-2"/>
        </c:manualLayout>
      </c:layout>
      <c:overlay val="0"/>
    </c:title>
    <c:autoTitleDeleted val="0"/>
    <c:view3D>
      <c:rotX val="30"/>
      <c:rotY val="18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023448652240817E-2"/>
          <c:y val="0.12274524853801169"/>
          <c:w val="0.71702556482256652"/>
          <c:h val="0.851493421052631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B21-4CA6-A633-0DB47ACF3AD6}"/>
              </c:ext>
            </c:extLst>
          </c:dPt>
          <c:dPt>
            <c:idx val="1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B21-4CA6-A633-0DB47ACF3AD6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B21-4CA6-A633-0DB47ACF3AD6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B21-4CA6-A633-0DB47ACF3AD6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6B21-4CA6-A633-0DB47ACF3AD6}"/>
              </c:ext>
            </c:extLst>
          </c:dPt>
          <c:dLbls>
            <c:dLbl>
              <c:idx val="0"/>
              <c:layout>
                <c:manualLayout>
                  <c:x val="0.26521751539328281"/>
                  <c:y val="0.136035270467836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11263223744172"/>
                      <c:h val="0.174324926900584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B21-4CA6-A633-0DB47ACF3AD6}"/>
                </c:ext>
              </c:extLst>
            </c:dLbl>
            <c:dLbl>
              <c:idx val="1"/>
              <c:layout>
                <c:manualLayout>
                  <c:x val="0.10940134111370582"/>
                  <c:y val="-1.8358483483483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21-4CA6-A633-0DB47ACF3AD6}"/>
                </c:ext>
              </c:extLst>
            </c:dLbl>
            <c:dLbl>
              <c:idx val="2"/>
              <c:layout>
                <c:manualLayout>
                  <c:x val="-0.17826623464616337"/>
                  <c:y val="-0.280113304093567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B21-4CA6-A633-0DB47ACF3AD6}"/>
                </c:ext>
              </c:extLst>
            </c:dLbl>
            <c:dLbl>
              <c:idx val="3"/>
              <c:layout>
                <c:manualLayout>
                  <c:x val="-0.1709478122697041"/>
                  <c:y val="1.3840643274853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21-4CA6-A633-0DB47ACF3AD6}"/>
                </c:ext>
              </c:extLst>
            </c:dLbl>
            <c:dLbl>
              <c:idx val="4"/>
              <c:layout>
                <c:manualLayout>
                  <c:x val="1.5886850152905193E-3"/>
                  <c:y val="3.2921494839038348E-3"/>
                </c:manualLayout>
              </c:layout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/>
                <a:lstStyle/>
                <a:p>
                  <a:pPr>
                    <a:defRPr sz="1600">
                      <a:latin typeface="Arial Black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B21-4CA6-A633-0DB47ACF3A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Земельный налог</c:v>
                </c:pt>
                <c:pt idx="3">
                  <c:v>Налог на имущество физических лиц 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0.80800000000000005</c:v>
                </c:pt>
                <c:pt idx="1">
                  <c:v>3.4000000000000002E-2</c:v>
                </c:pt>
                <c:pt idx="2">
                  <c:v>0.13300000000000001</c:v>
                </c:pt>
                <c:pt idx="3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B21-4CA6-A633-0DB47ACF3A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"/>
      <c:rotY val="5"/>
      <c:depthPercent val="140"/>
      <c:rAngAx val="1"/>
    </c:view3D>
    <c:floor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floor>
    <c:sideWall>
      <c:thickness val="0"/>
      <c:spPr>
        <a:noFill/>
        <a:ln>
          <a:solidFill>
            <a:schemeClr val="bg2"/>
          </a:solidFill>
        </a:ln>
        <a:effectLst/>
        <a:sp3d>
          <a:contourClr>
            <a:schemeClr val="bg2"/>
          </a:contourClr>
        </a:sp3d>
      </c:spPr>
    </c:sideWall>
    <c:backWall>
      <c:thickness val="0"/>
      <c:spPr>
        <a:noFill/>
        <a:ln>
          <a:solidFill>
            <a:schemeClr val="bg2"/>
          </a:solidFill>
        </a:ln>
        <a:effectLst/>
        <a:sp3d>
          <a:contourClr>
            <a:schemeClr val="bg2"/>
          </a:contourClr>
        </a:sp3d>
      </c:spPr>
    </c:backWall>
    <c:plotArea>
      <c:layout>
        <c:manualLayout>
          <c:layoutTarget val="inner"/>
          <c:xMode val="edge"/>
          <c:yMode val="edge"/>
          <c:x val="0.18273362068965518"/>
          <c:y val="9.541457857868943E-2"/>
          <c:w val="0.79536982758620689"/>
          <c:h val="0.6784386212637398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2025 год </c:v>
                </c:pt>
                <c:pt idx="1">
                  <c:v>2026 год </c:v>
                </c:pt>
                <c:pt idx="2">
                  <c:v>2027 год </c:v>
                </c:pt>
              </c:strCache>
            </c:strRef>
          </c:cat>
          <c:val>
            <c:numRef>
              <c:f>Лист1!$B$2:$B$4</c:f>
              <c:numCache>
                <c:formatCode>_-* #,##0.0_р_._-;\-* #,##0.0_р_._-;_-* "-"?_р_._-;_-@_-</c:formatCode>
                <c:ptCount val="3"/>
                <c:pt idx="0">
                  <c:v>117947500</c:v>
                </c:pt>
                <c:pt idx="1">
                  <c:v>121967600</c:v>
                </c:pt>
                <c:pt idx="2">
                  <c:v>129213400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75-4ADD-A6BE-289DDA3B9BE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 </c:v>
                </c:pt>
                <c:pt idx="1">
                  <c:v>2026 год </c:v>
                </c:pt>
                <c:pt idx="2">
                  <c:v>2027 год </c:v>
                </c:pt>
              </c:strCache>
            </c:strRef>
          </c:cat>
          <c:val>
            <c:numRef>
              <c:f>Лист1!$C$2:$C$4</c:f>
              <c:numCache>
                <c:formatCode>_-* #,##0.0_р_._-;\-* #,##0.0_р_._-;_-* "-"?_р_._-;_-@_-</c:formatCode>
                <c:ptCount val="3"/>
                <c:pt idx="0">
                  <c:v>30497100</c:v>
                </c:pt>
                <c:pt idx="1">
                  <c:v>29576100</c:v>
                </c:pt>
                <c:pt idx="2">
                  <c:v>29179500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75-4ADD-A6BE-289DDA3B9B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7"/>
        <c:gapDepth val="8"/>
        <c:shape val="box"/>
        <c:axId val="305346576"/>
        <c:axId val="304949536"/>
        <c:axId val="0"/>
      </c:bar3DChart>
      <c:catAx>
        <c:axId val="305346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949536"/>
        <c:crosses val="autoZero"/>
        <c:auto val="1"/>
        <c:lblAlgn val="ctr"/>
        <c:lblOffset val="100"/>
        <c:noMultiLvlLbl val="0"/>
      </c:catAx>
      <c:valAx>
        <c:axId val="30494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р_._-;\-* #,##0.0_р_._-;_-* &quot;-&quot;?_р_.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534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500" dirty="0" smtClean="0"/>
              <a:t>Доходы бюджета 2025-2027 годов</a:t>
            </a:r>
            <a:endParaRPr lang="ru-RU" sz="1500" dirty="0"/>
          </a:p>
        </c:rich>
      </c:tx>
      <c:layout>
        <c:manualLayout>
          <c:xMode val="edge"/>
          <c:yMode val="edge"/>
          <c:x val="0.10460271317829457"/>
          <c:y val="6.2966358024691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5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1166448643410854"/>
          <c:y val="7.9429320987654317E-2"/>
          <c:w val="0.57667102713178298"/>
          <c:h val="0.8935803303303303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C1-4BBF-80C5-40D18154DF5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C1-4BBF-80C5-40D18154DF5E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9C1-4BBF-80C5-40D18154DF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9C1-4BBF-80C5-40D18154DF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61</c:v>
                </c:pt>
                <c:pt idx="1">
                  <c:v>15.8</c:v>
                </c:pt>
                <c:pt idx="2">
                  <c:v>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BC-4BCB-931D-3060F6E7611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9C1-4BBF-80C5-40D18154DF5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9C1-4BBF-80C5-40D18154DF5E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9C1-4BBF-80C5-40D18154DF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9C1-4BBF-80C5-40D18154DF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63.9</c:v>
                </c:pt>
                <c:pt idx="1">
                  <c:v>15.5</c:v>
                </c:pt>
                <c:pt idx="2">
                  <c:v>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BC-4BCB-931D-3060F6E7611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6BD2-4021-B95C-B2606402312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6BD2-4021-B95C-B2606402312C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6BD2-4021-B95C-B2606402312C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6BD2-4021-B95C-B2606402312C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6BD2-4021-B95C-B2606402312C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6BD2-4021-B95C-B260640231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0.0">
                  <c:v>65</c:v>
                </c:pt>
                <c:pt idx="1">
                  <c:v>14.7</c:v>
                </c:pt>
                <c:pt idx="2">
                  <c:v>20.3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6BD2-4021-B95C-B26064023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5"/>
        <c:holeSize val="17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+mj-lt"/>
              </a:defRPr>
            </a:pPr>
            <a:r>
              <a:rPr lang="ru-RU" sz="1600" dirty="0" smtClean="0">
                <a:latin typeface="+mj-lt"/>
              </a:rPr>
              <a:t>30 497 100,00 рублей</a:t>
            </a:r>
            <a:endParaRPr lang="ru-RU" sz="1600" dirty="0">
              <a:latin typeface="+mj-lt"/>
            </a:endParaRPr>
          </a:p>
        </c:rich>
      </c:tx>
      <c:layout>
        <c:manualLayout>
          <c:xMode val="edge"/>
          <c:yMode val="edge"/>
          <c:x val="0.67106500455373408"/>
          <c:y val="5.9529684095860569E-2"/>
        </c:manualLayout>
      </c:layout>
      <c:overlay val="0"/>
    </c:title>
    <c:autoTitleDeleted val="0"/>
    <c:view3D>
      <c:rotX val="40"/>
      <c:rotY val="17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3344267374944665"/>
          <c:y val="0.18266237373737373"/>
          <c:w val="0.46655732625055335"/>
          <c:h val="0.602214869281045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E131-4397-8F8B-73637F859E9D}"/>
              </c:ext>
            </c:extLst>
          </c:dPt>
          <c:dPt>
            <c:idx val="1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131-4397-8F8B-73637F859E9D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E131-4397-8F8B-73637F859E9D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131-4397-8F8B-73637F859E9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E131-4397-8F8B-73637F859E9D}"/>
              </c:ext>
            </c:extLst>
          </c:dPt>
          <c:dPt>
            <c:idx val="5"/>
            <c:bubble3D val="0"/>
            <c:spPr>
              <a:solidFill>
                <a:srgbClr val="9966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2B5F-410A-9817-FB05AB71678D}"/>
              </c:ext>
            </c:extLst>
          </c:dPt>
          <c:dPt>
            <c:idx val="6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B5F-410A-9817-FB05AB71678D}"/>
              </c:ext>
            </c:extLst>
          </c:dPt>
          <c:dLbls>
            <c:dLbl>
              <c:idx val="0"/>
              <c:layout>
                <c:manualLayout>
                  <c:x val="0.10353950364298714"/>
                  <c:y val="-0.161387527233115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31-4397-8F8B-73637F859E9D}"/>
                </c:ext>
              </c:extLst>
            </c:dLbl>
            <c:dLbl>
              <c:idx val="1"/>
              <c:layout>
                <c:manualLayout>
                  <c:x val="8.386048497267759E-2"/>
                  <c:y val="5.4341639433551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992806551571484E-2"/>
                      <c:h val="7.10527777777777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131-4397-8F8B-73637F859E9D}"/>
                </c:ext>
              </c:extLst>
            </c:dLbl>
            <c:dLbl>
              <c:idx val="2"/>
              <c:layout>
                <c:manualLayout>
                  <c:x val="-4.5787795992714132E-2"/>
                  <c:y val="0.112380991285403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78955468816879E-2"/>
                      <c:h val="7.27320788530465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131-4397-8F8B-73637F859E9D}"/>
                </c:ext>
              </c:extLst>
            </c:dLbl>
            <c:dLbl>
              <c:idx val="3"/>
              <c:layout>
                <c:manualLayout>
                  <c:x val="-5.0516848816029147E-3"/>
                  <c:y val="-5.6267973856209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31-4397-8F8B-73637F859E9D}"/>
                </c:ext>
              </c:extLst>
            </c:dLbl>
            <c:dLbl>
              <c:idx val="4"/>
              <c:layout>
                <c:manualLayout>
                  <c:x val="-7.3736338797814313E-2"/>
                  <c:y val="-0.11191367102396521"/>
                </c:manualLayout>
              </c:layout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/>
                <a:lstStyle/>
                <a:p>
                  <a:pPr>
                    <a:defRPr sz="1500">
                      <a:latin typeface="Arial Black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31-4397-8F8B-73637F859E9D}"/>
                </c:ext>
              </c:extLst>
            </c:dLbl>
            <c:dLbl>
              <c:idx val="5"/>
              <c:layout>
                <c:manualLayout>
                  <c:x val="1.8458056662239826E-2"/>
                  <c:y val="2.5605555555555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5F-410A-9817-FB05AB71678D}"/>
                </c:ext>
              </c:extLst>
            </c:dLbl>
            <c:dLbl>
              <c:idx val="6"/>
              <c:layout>
                <c:manualLayout>
                  <c:x val="-4.5675188136343615E-2"/>
                  <c:y val="2.9171874999999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5F-410A-9817-FB05AB71678D}"/>
                </c:ext>
              </c:extLst>
            </c:dLbl>
            <c:dLbl>
              <c:idx val="7"/>
              <c:layout>
                <c:manualLayout>
                  <c:x val="-0.10665781319167773"/>
                  <c:y val="-3.058510101010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3D9-4329-BAB7-5340E38D09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Арендная плата за земельные участки - 9 661 900,00 рублей</c:v>
                </c:pt>
                <c:pt idx="1">
                  <c:v>Арендная плата за муниципальное имущество -                  4 000 000,00 рублей</c:v>
                </c:pt>
                <c:pt idx="2">
                  <c:v>Плата за пользование жилыми помещениями -                   6 812 200,00 рублей</c:v>
                </c:pt>
                <c:pt idx="3">
                  <c:v>Плата за размещение и эксплуатацию НТО,установку и эксплуатацию рекламных конструкций - 982 000,00 рублей</c:v>
                </c:pt>
                <c:pt idx="4">
                  <c:v>Плата за негативное воздействие на окружающую среду  - 8 592 000,00 рублей</c:v>
                </c:pt>
                <c:pt idx="5">
                  <c:v>Доходы от продажи материальных и нематериальных активов  - 369 000,00 рублей</c:v>
                </c:pt>
                <c:pt idx="6">
                  <c:v>Прочие неналоговые доходы (в т.ч. штрафы) - 80 000,00 рублей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0.317</c:v>
                </c:pt>
                <c:pt idx="1">
                  <c:v>0.13100000000000001</c:v>
                </c:pt>
                <c:pt idx="2">
                  <c:v>0.223</c:v>
                </c:pt>
                <c:pt idx="3">
                  <c:v>3.2000000000000001E-2</c:v>
                </c:pt>
                <c:pt idx="4">
                  <c:v>0.28199999999999997</c:v>
                </c:pt>
                <c:pt idx="5">
                  <c:v>1.2E-2</c:v>
                </c:pt>
                <c:pt idx="6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31-4397-8F8B-73637F859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350" b="1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50" b="1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350" b="1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350" b="1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350" b="1" baseline="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350" b="1" baseline="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350" b="1" baseline="0"/>
            </a:pPr>
            <a:endParaRPr lang="ru-RU"/>
          </a:p>
        </c:txPr>
      </c:legendEntry>
      <c:layout>
        <c:manualLayout>
          <c:xMode val="edge"/>
          <c:yMode val="edge"/>
          <c:x val="0"/>
          <c:y val="0"/>
          <c:w val="0.58961168032786893"/>
          <c:h val="1"/>
        </c:manualLayout>
      </c:layout>
      <c:overlay val="0"/>
      <c:txPr>
        <a:bodyPr/>
        <a:lstStyle/>
        <a:p>
          <a:pPr>
            <a:defRPr sz="135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1ADF21-D0AB-4237-845C-26BC6175D43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947E45-83B0-413C-AE59-0C4F618C83FC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Налоговые доходы</a:t>
          </a:r>
          <a:endParaRPr lang="ru-RU" sz="1600" dirty="0">
            <a:solidFill>
              <a:srgbClr val="002060"/>
            </a:solidFill>
          </a:endParaRPr>
        </a:p>
      </dgm:t>
    </dgm:pt>
    <dgm:pt modelId="{782E2A54-BC1E-4CB7-B10A-97330B0A715B}" type="parTrans" cxnId="{D5063652-9E21-4446-81F5-8204ED50ABA7}">
      <dgm:prSet/>
      <dgm:spPr/>
      <dgm:t>
        <a:bodyPr/>
        <a:lstStyle/>
        <a:p>
          <a:endParaRPr lang="ru-RU"/>
        </a:p>
      </dgm:t>
    </dgm:pt>
    <dgm:pt modelId="{20643315-350E-4A73-B41F-2E57642D8680}" type="sibTrans" cxnId="{D5063652-9E21-4446-81F5-8204ED50ABA7}">
      <dgm:prSet/>
      <dgm:spPr/>
      <dgm:t>
        <a:bodyPr/>
        <a:lstStyle/>
        <a:p>
          <a:endParaRPr lang="ru-RU"/>
        </a:p>
      </dgm:t>
    </dgm:pt>
    <dgm:pt modelId="{E8C93953-5041-41C4-99C4-A49E29EE23EE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600" dirty="0" smtClean="0"/>
            <a:t>Налог на доходы физических лиц</a:t>
          </a:r>
          <a:endParaRPr lang="ru-RU" sz="1600" dirty="0"/>
        </a:p>
      </dgm:t>
    </dgm:pt>
    <dgm:pt modelId="{8AC930E4-E593-4F0A-9DA9-A358FBC29949}" type="parTrans" cxnId="{A16AAABB-4543-498B-847C-3CF2A65410E2}">
      <dgm:prSet/>
      <dgm:spPr/>
      <dgm:t>
        <a:bodyPr/>
        <a:lstStyle/>
        <a:p>
          <a:endParaRPr lang="ru-RU"/>
        </a:p>
      </dgm:t>
    </dgm:pt>
    <dgm:pt modelId="{E2B30078-A948-44B8-A342-425391B87E72}" type="sibTrans" cxnId="{A16AAABB-4543-498B-847C-3CF2A65410E2}">
      <dgm:prSet/>
      <dgm:spPr/>
      <dgm:t>
        <a:bodyPr/>
        <a:lstStyle/>
        <a:p>
          <a:endParaRPr lang="ru-RU"/>
        </a:p>
      </dgm:t>
    </dgm:pt>
    <dgm:pt modelId="{B4F2A58F-158E-44A0-90EC-FA1957A270B5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Неналоговые доходы</a:t>
          </a:r>
          <a:endParaRPr lang="ru-RU" sz="1600" dirty="0">
            <a:solidFill>
              <a:srgbClr val="002060"/>
            </a:solidFill>
          </a:endParaRPr>
        </a:p>
      </dgm:t>
    </dgm:pt>
    <dgm:pt modelId="{49F6E303-1947-4EA5-9B4D-53EA7DDD924D}" type="parTrans" cxnId="{1B2CDB6D-CADA-497D-A929-3F9B00944999}">
      <dgm:prSet/>
      <dgm:spPr/>
      <dgm:t>
        <a:bodyPr/>
        <a:lstStyle/>
        <a:p>
          <a:endParaRPr lang="ru-RU"/>
        </a:p>
      </dgm:t>
    </dgm:pt>
    <dgm:pt modelId="{820CB41D-7867-45C8-9CAD-22464755F83D}" type="sibTrans" cxnId="{1B2CDB6D-CADA-497D-A929-3F9B00944999}">
      <dgm:prSet/>
      <dgm:spPr/>
      <dgm:t>
        <a:bodyPr/>
        <a:lstStyle/>
        <a:p>
          <a:endParaRPr lang="ru-RU"/>
        </a:p>
      </dgm:t>
    </dgm:pt>
    <dgm:pt modelId="{F12099E5-36DC-422D-B774-E67B07770A02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400" dirty="0" smtClean="0"/>
            <a:t>Арендная плата за земельные участки</a:t>
          </a:r>
          <a:endParaRPr lang="ru-RU" sz="1400" dirty="0"/>
        </a:p>
      </dgm:t>
    </dgm:pt>
    <dgm:pt modelId="{09042D6D-18A5-43C7-A477-50C7A47D3590}" type="parTrans" cxnId="{D4E16D47-F433-4D44-A5EA-C77BEE669706}">
      <dgm:prSet/>
      <dgm:spPr/>
      <dgm:t>
        <a:bodyPr/>
        <a:lstStyle/>
        <a:p>
          <a:endParaRPr lang="ru-RU"/>
        </a:p>
      </dgm:t>
    </dgm:pt>
    <dgm:pt modelId="{D8FAEC56-26E3-434E-B72C-09F09124C936}" type="sibTrans" cxnId="{D4E16D47-F433-4D44-A5EA-C77BEE669706}">
      <dgm:prSet/>
      <dgm:spPr/>
      <dgm:t>
        <a:bodyPr/>
        <a:lstStyle/>
        <a:p>
          <a:endParaRPr lang="ru-RU"/>
        </a:p>
      </dgm:t>
    </dgm:pt>
    <dgm:pt modelId="{4740B546-2AF9-4179-813F-9C82373FA306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Безвозмездные поступления</a:t>
          </a:r>
          <a:endParaRPr lang="ru-RU" sz="1600" dirty="0">
            <a:solidFill>
              <a:srgbClr val="002060"/>
            </a:solidFill>
          </a:endParaRPr>
        </a:p>
      </dgm:t>
    </dgm:pt>
    <dgm:pt modelId="{605773AE-D550-47B5-ABB1-E6555A54FB81}" type="parTrans" cxnId="{6FC5945A-DE41-4349-8B48-02762B967A56}">
      <dgm:prSet/>
      <dgm:spPr/>
      <dgm:t>
        <a:bodyPr/>
        <a:lstStyle/>
        <a:p>
          <a:endParaRPr lang="ru-RU"/>
        </a:p>
      </dgm:t>
    </dgm:pt>
    <dgm:pt modelId="{9684C6BE-38EB-4594-BA6C-48F85ABD3B96}" type="sibTrans" cxnId="{6FC5945A-DE41-4349-8B48-02762B967A56}">
      <dgm:prSet/>
      <dgm:spPr/>
      <dgm:t>
        <a:bodyPr/>
        <a:lstStyle/>
        <a:p>
          <a:endParaRPr lang="ru-RU"/>
        </a:p>
      </dgm:t>
    </dgm:pt>
    <dgm:pt modelId="{07C04560-D559-4D1B-9148-FE9B9EFDD294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400" dirty="0" smtClean="0"/>
            <a:t>Дотации</a:t>
          </a:r>
          <a:endParaRPr lang="ru-RU" sz="1400" dirty="0"/>
        </a:p>
      </dgm:t>
    </dgm:pt>
    <dgm:pt modelId="{53C6E241-BAB3-4419-9F08-BF10F7F1728D}" type="parTrans" cxnId="{7B577CA5-EB14-4523-9903-50A8DEE134BF}">
      <dgm:prSet/>
      <dgm:spPr/>
      <dgm:t>
        <a:bodyPr/>
        <a:lstStyle/>
        <a:p>
          <a:endParaRPr lang="ru-RU"/>
        </a:p>
      </dgm:t>
    </dgm:pt>
    <dgm:pt modelId="{1FB32BE0-A65D-40A9-A647-4665A4D32E98}" type="sibTrans" cxnId="{7B577CA5-EB14-4523-9903-50A8DEE134BF}">
      <dgm:prSet/>
      <dgm:spPr/>
      <dgm:t>
        <a:bodyPr/>
        <a:lstStyle/>
        <a:p>
          <a:endParaRPr lang="ru-RU"/>
        </a:p>
      </dgm:t>
    </dgm:pt>
    <dgm:pt modelId="{87456BD9-2C89-4C50-AE02-E88B58718B7D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600" dirty="0" smtClean="0"/>
            <a:t>Единый сельскохозяйственный налог</a:t>
          </a:r>
          <a:endParaRPr lang="ru-RU" sz="1600" dirty="0"/>
        </a:p>
      </dgm:t>
    </dgm:pt>
    <dgm:pt modelId="{23C92F03-DC2D-4DC2-817F-445B18CDAB69}" type="parTrans" cxnId="{AB2AC4A1-86D8-47EE-B7DE-38F620C38143}">
      <dgm:prSet/>
      <dgm:spPr/>
      <dgm:t>
        <a:bodyPr/>
        <a:lstStyle/>
        <a:p>
          <a:endParaRPr lang="ru-RU"/>
        </a:p>
      </dgm:t>
    </dgm:pt>
    <dgm:pt modelId="{82D43EF1-CBA6-4CD5-85E1-8CA4EA014722}" type="sibTrans" cxnId="{AB2AC4A1-86D8-47EE-B7DE-38F620C38143}">
      <dgm:prSet/>
      <dgm:spPr/>
      <dgm:t>
        <a:bodyPr/>
        <a:lstStyle/>
        <a:p>
          <a:endParaRPr lang="ru-RU"/>
        </a:p>
      </dgm:t>
    </dgm:pt>
    <dgm:pt modelId="{9796168D-5D3A-4625-8339-66C1CE3FB863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600" dirty="0" smtClean="0"/>
            <a:t>Земельный налог</a:t>
          </a:r>
          <a:endParaRPr lang="ru-RU" sz="1600" dirty="0"/>
        </a:p>
      </dgm:t>
    </dgm:pt>
    <dgm:pt modelId="{8E79ED69-9172-4814-80E2-3560AF27060C}" type="parTrans" cxnId="{FE6C8143-6808-40A9-B6AE-D238B646BFBB}">
      <dgm:prSet/>
      <dgm:spPr/>
      <dgm:t>
        <a:bodyPr/>
        <a:lstStyle/>
        <a:p>
          <a:endParaRPr lang="ru-RU"/>
        </a:p>
      </dgm:t>
    </dgm:pt>
    <dgm:pt modelId="{5E425CE6-08EF-4D8A-927D-8FE5DEC15C79}" type="sibTrans" cxnId="{FE6C8143-6808-40A9-B6AE-D238B646BFBB}">
      <dgm:prSet/>
      <dgm:spPr/>
      <dgm:t>
        <a:bodyPr/>
        <a:lstStyle/>
        <a:p>
          <a:endParaRPr lang="ru-RU"/>
        </a:p>
      </dgm:t>
    </dgm:pt>
    <dgm:pt modelId="{47059D3C-9EBA-444C-A596-8F34331D749B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600" dirty="0" smtClean="0"/>
            <a:t>Налог на имущество физических лиц</a:t>
          </a:r>
          <a:endParaRPr lang="ru-RU" sz="1600" dirty="0"/>
        </a:p>
      </dgm:t>
    </dgm:pt>
    <dgm:pt modelId="{CDB4016A-079D-4700-94E0-F61F20A38A72}" type="parTrans" cxnId="{250CD210-C232-4B09-9EEC-02FF9E79871E}">
      <dgm:prSet/>
      <dgm:spPr/>
      <dgm:t>
        <a:bodyPr/>
        <a:lstStyle/>
        <a:p>
          <a:endParaRPr lang="ru-RU"/>
        </a:p>
      </dgm:t>
    </dgm:pt>
    <dgm:pt modelId="{98265594-97CA-4077-9D5A-311DB1D450CE}" type="sibTrans" cxnId="{250CD210-C232-4B09-9EEC-02FF9E79871E}">
      <dgm:prSet/>
      <dgm:spPr/>
      <dgm:t>
        <a:bodyPr/>
        <a:lstStyle/>
        <a:p>
          <a:endParaRPr lang="ru-RU"/>
        </a:p>
      </dgm:t>
    </dgm:pt>
    <dgm:pt modelId="{670BEEEB-129A-4B3A-852F-891A441D6697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600" dirty="0" smtClean="0"/>
            <a:t>Акцизы на нефтепродукты</a:t>
          </a:r>
          <a:endParaRPr lang="ru-RU" sz="1600" dirty="0"/>
        </a:p>
      </dgm:t>
    </dgm:pt>
    <dgm:pt modelId="{C4C20B02-A6AE-4C47-9AF0-5E62CAFD0A52}" type="parTrans" cxnId="{D8D08030-329E-494D-84D6-558A8041E5FA}">
      <dgm:prSet/>
      <dgm:spPr/>
      <dgm:t>
        <a:bodyPr/>
        <a:lstStyle/>
        <a:p>
          <a:endParaRPr lang="ru-RU"/>
        </a:p>
      </dgm:t>
    </dgm:pt>
    <dgm:pt modelId="{1EF8735C-9171-4DB8-9CAB-0CDB706967EC}" type="sibTrans" cxnId="{D8D08030-329E-494D-84D6-558A8041E5FA}">
      <dgm:prSet/>
      <dgm:spPr/>
      <dgm:t>
        <a:bodyPr/>
        <a:lstStyle/>
        <a:p>
          <a:endParaRPr lang="ru-RU"/>
        </a:p>
      </dgm:t>
    </dgm:pt>
    <dgm:pt modelId="{5FCEB233-B6E4-4069-8599-68EFE81ACAFD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400" dirty="0" smtClean="0"/>
            <a:t>Арендная плата за муниципальное имущество</a:t>
          </a:r>
          <a:endParaRPr lang="ru-RU" sz="1400" dirty="0"/>
        </a:p>
      </dgm:t>
    </dgm:pt>
    <dgm:pt modelId="{B280312A-9ABD-4C1E-9AEC-B1951828ABB9}" type="parTrans" cxnId="{BDB9ACE6-7220-4749-92CE-1008FABBCA79}">
      <dgm:prSet/>
      <dgm:spPr/>
      <dgm:t>
        <a:bodyPr/>
        <a:lstStyle/>
        <a:p>
          <a:endParaRPr lang="ru-RU"/>
        </a:p>
      </dgm:t>
    </dgm:pt>
    <dgm:pt modelId="{13189606-986D-43FF-97CC-491DDEC8FA3D}" type="sibTrans" cxnId="{BDB9ACE6-7220-4749-92CE-1008FABBCA79}">
      <dgm:prSet/>
      <dgm:spPr/>
      <dgm:t>
        <a:bodyPr/>
        <a:lstStyle/>
        <a:p>
          <a:endParaRPr lang="ru-RU"/>
        </a:p>
      </dgm:t>
    </dgm:pt>
    <dgm:pt modelId="{0D1C0124-7399-49B2-97FA-C8F91D976FE6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400" dirty="0" smtClean="0"/>
            <a:t>Плата за пользование жилыми помещениями</a:t>
          </a:r>
          <a:endParaRPr lang="ru-RU" sz="1400" dirty="0"/>
        </a:p>
      </dgm:t>
    </dgm:pt>
    <dgm:pt modelId="{11B58479-3940-49B6-83EB-E9127B6F3ED0}" type="parTrans" cxnId="{AF6F17A7-0F82-4CB2-8BA5-7B23E98DDB65}">
      <dgm:prSet/>
      <dgm:spPr/>
      <dgm:t>
        <a:bodyPr/>
        <a:lstStyle/>
        <a:p>
          <a:endParaRPr lang="ru-RU"/>
        </a:p>
      </dgm:t>
    </dgm:pt>
    <dgm:pt modelId="{66860EC9-4DB8-48C3-B8C6-5FA484827027}" type="sibTrans" cxnId="{AF6F17A7-0F82-4CB2-8BA5-7B23E98DDB65}">
      <dgm:prSet/>
      <dgm:spPr/>
      <dgm:t>
        <a:bodyPr/>
        <a:lstStyle/>
        <a:p>
          <a:endParaRPr lang="ru-RU"/>
        </a:p>
      </dgm:t>
    </dgm:pt>
    <dgm:pt modelId="{52F6EA28-D15C-4B6F-88B1-4ECC7CEDCDB1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400" dirty="0" smtClean="0"/>
            <a:t>Плата за размещение и эксплуатацию НТО, установку и эксплуатацию рекламных конструкций</a:t>
          </a:r>
          <a:endParaRPr lang="ru-RU" sz="1400" dirty="0"/>
        </a:p>
      </dgm:t>
    </dgm:pt>
    <dgm:pt modelId="{5DC840B5-436D-4FF7-837A-8D575DC535D0}" type="parTrans" cxnId="{ED64CE09-986E-404A-8382-910D1A19B004}">
      <dgm:prSet/>
      <dgm:spPr/>
      <dgm:t>
        <a:bodyPr/>
        <a:lstStyle/>
        <a:p>
          <a:endParaRPr lang="ru-RU"/>
        </a:p>
      </dgm:t>
    </dgm:pt>
    <dgm:pt modelId="{03112EFE-6159-40D2-931E-733B11C86EEF}" type="sibTrans" cxnId="{ED64CE09-986E-404A-8382-910D1A19B004}">
      <dgm:prSet/>
      <dgm:spPr/>
      <dgm:t>
        <a:bodyPr/>
        <a:lstStyle/>
        <a:p>
          <a:endParaRPr lang="ru-RU"/>
        </a:p>
      </dgm:t>
    </dgm:pt>
    <dgm:pt modelId="{78DB7772-DD7C-495A-84DB-B85B7A91B013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400" dirty="0" smtClean="0"/>
            <a:t>Плата за негативное воздействие на окружающую среду</a:t>
          </a:r>
          <a:endParaRPr lang="ru-RU" sz="1400" dirty="0"/>
        </a:p>
      </dgm:t>
    </dgm:pt>
    <dgm:pt modelId="{4D15DAD9-40F0-45DF-832A-2F99FA9E5277}" type="parTrans" cxnId="{958D82AE-0B3A-455F-8021-BB0B1247386D}">
      <dgm:prSet/>
      <dgm:spPr/>
      <dgm:t>
        <a:bodyPr/>
        <a:lstStyle/>
        <a:p>
          <a:endParaRPr lang="ru-RU"/>
        </a:p>
      </dgm:t>
    </dgm:pt>
    <dgm:pt modelId="{A40215B4-06B7-4D79-9A20-71F3BD3B936D}" type="sibTrans" cxnId="{958D82AE-0B3A-455F-8021-BB0B1247386D}">
      <dgm:prSet/>
      <dgm:spPr/>
      <dgm:t>
        <a:bodyPr/>
        <a:lstStyle/>
        <a:p>
          <a:endParaRPr lang="ru-RU"/>
        </a:p>
      </dgm:t>
    </dgm:pt>
    <dgm:pt modelId="{6D5A706D-21E4-484C-B867-B9B729850304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400" dirty="0" smtClean="0"/>
            <a:t>Доходы от продажи материальных и нематериальных активов</a:t>
          </a:r>
          <a:endParaRPr lang="ru-RU" sz="1400" dirty="0"/>
        </a:p>
      </dgm:t>
    </dgm:pt>
    <dgm:pt modelId="{D539BBDC-5240-45F2-86AB-95B4F6B6B1A8}" type="parTrans" cxnId="{05EDDA89-A6D6-4C74-9E17-8D20EA8026E2}">
      <dgm:prSet/>
      <dgm:spPr/>
      <dgm:t>
        <a:bodyPr/>
        <a:lstStyle/>
        <a:p>
          <a:endParaRPr lang="ru-RU"/>
        </a:p>
      </dgm:t>
    </dgm:pt>
    <dgm:pt modelId="{DB267875-3484-490D-881F-C3AF77B6EDCC}" type="sibTrans" cxnId="{05EDDA89-A6D6-4C74-9E17-8D20EA8026E2}">
      <dgm:prSet/>
      <dgm:spPr/>
      <dgm:t>
        <a:bodyPr/>
        <a:lstStyle/>
        <a:p>
          <a:endParaRPr lang="ru-RU"/>
        </a:p>
      </dgm:t>
    </dgm:pt>
    <dgm:pt modelId="{0553C861-CEF6-4FA4-8EB0-92CCF3E7A56B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400" dirty="0" smtClean="0"/>
            <a:t>Прочие доходы ( в </a:t>
          </a:r>
          <a:r>
            <a:rPr lang="ru-RU" sz="1400" dirty="0" err="1" smtClean="0"/>
            <a:t>т.ч</a:t>
          </a:r>
          <a:r>
            <a:rPr lang="ru-RU" sz="1400" dirty="0" smtClean="0"/>
            <a:t>. штрафы)</a:t>
          </a:r>
          <a:endParaRPr lang="ru-RU" sz="1400" dirty="0"/>
        </a:p>
      </dgm:t>
    </dgm:pt>
    <dgm:pt modelId="{F4F446EB-95E7-4E18-AACF-180AC586C66D}" type="parTrans" cxnId="{712115A2-0DF9-4576-926C-68153CF4B15E}">
      <dgm:prSet/>
      <dgm:spPr/>
      <dgm:t>
        <a:bodyPr/>
        <a:lstStyle/>
        <a:p>
          <a:endParaRPr lang="ru-RU"/>
        </a:p>
      </dgm:t>
    </dgm:pt>
    <dgm:pt modelId="{4EE8B3E4-50F5-402B-B4BB-CC9A7C432610}" type="sibTrans" cxnId="{712115A2-0DF9-4576-926C-68153CF4B15E}">
      <dgm:prSet/>
      <dgm:spPr/>
      <dgm:t>
        <a:bodyPr/>
        <a:lstStyle/>
        <a:p>
          <a:endParaRPr lang="ru-RU"/>
        </a:p>
      </dgm:t>
    </dgm:pt>
    <dgm:pt modelId="{20D20B36-C578-466E-8005-37D6B958867F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400" dirty="0" smtClean="0"/>
            <a:t>Субсидии</a:t>
          </a:r>
          <a:endParaRPr lang="ru-RU" sz="1400" dirty="0"/>
        </a:p>
      </dgm:t>
    </dgm:pt>
    <dgm:pt modelId="{4BB6E1DF-8F67-4E45-B59F-8E154CDFFF91}" type="parTrans" cxnId="{DF154B27-9ADC-43D6-BE9C-C542A505BE03}">
      <dgm:prSet/>
      <dgm:spPr/>
      <dgm:t>
        <a:bodyPr/>
        <a:lstStyle/>
        <a:p>
          <a:endParaRPr lang="ru-RU"/>
        </a:p>
      </dgm:t>
    </dgm:pt>
    <dgm:pt modelId="{12EC0139-92D5-42E0-9EA5-38E0E88A562F}" type="sibTrans" cxnId="{DF154B27-9ADC-43D6-BE9C-C542A505BE03}">
      <dgm:prSet/>
      <dgm:spPr/>
      <dgm:t>
        <a:bodyPr/>
        <a:lstStyle/>
        <a:p>
          <a:endParaRPr lang="ru-RU"/>
        </a:p>
      </dgm:t>
    </dgm:pt>
    <dgm:pt modelId="{3AD7DC75-A0E7-42E5-A113-FF4F759AE29B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400" dirty="0" smtClean="0"/>
            <a:t>Субвенции</a:t>
          </a:r>
          <a:endParaRPr lang="ru-RU" sz="1400" dirty="0"/>
        </a:p>
      </dgm:t>
    </dgm:pt>
    <dgm:pt modelId="{19AAC49A-F78B-4E03-AE43-85D542F846B5}" type="parTrans" cxnId="{CD8F2EE6-5D7A-4182-AF9B-225A75AEDEEF}">
      <dgm:prSet/>
      <dgm:spPr/>
      <dgm:t>
        <a:bodyPr/>
        <a:lstStyle/>
        <a:p>
          <a:endParaRPr lang="ru-RU"/>
        </a:p>
      </dgm:t>
    </dgm:pt>
    <dgm:pt modelId="{90BC5BF4-15EE-43D4-9894-2F1AD1729DD5}" type="sibTrans" cxnId="{CD8F2EE6-5D7A-4182-AF9B-225A75AEDEEF}">
      <dgm:prSet/>
      <dgm:spPr/>
      <dgm:t>
        <a:bodyPr/>
        <a:lstStyle/>
        <a:p>
          <a:endParaRPr lang="ru-RU"/>
        </a:p>
      </dgm:t>
    </dgm:pt>
    <dgm:pt modelId="{4BE9EFF8-494F-4A3F-803A-70473A4D62FD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400" dirty="0" smtClean="0"/>
            <a:t>Иные межбюджетные трансферты</a:t>
          </a:r>
          <a:endParaRPr lang="ru-RU" sz="1400" dirty="0"/>
        </a:p>
      </dgm:t>
    </dgm:pt>
    <dgm:pt modelId="{04C2621E-F982-4563-8094-9DC86E311AE3}" type="parTrans" cxnId="{052F4945-2DC5-4B08-9932-A67C410A93F4}">
      <dgm:prSet/>
      <dgm:spPr/>
      <dgm:t>
        <a:bodyPr/>
        <a:lstStyle/>
        <a:p>
          <a:endParaRPr lang="ru-RU"/>
        </a:p>
      </dgm:t>
    </dgm:pt>
    <dgm:pt modelId="{FF4321A5-7128-48B9-9207-E51D8BB11097}" type="sibTrans" cxnId="{052F4945-2DC5-4B08-9932-A67C410A93F4}">
      <dgm:prSet/>
      <dgm:spPr/>
      <dgm:t>
        <a:bodyPr/>
        <a:lstStyle/>
        <a:p>
          <a:endParaRPr lang="ru-RU"/>
        </a:p>
      </dgm:t>
    </dgm:pt>
    <dgm:pt modelId="{E42C9C88-0C95-44A3-A869-A75F7CF05A5D}" type="pres">
      <dgm:prSet presAssocID="{AF1ADF21-D0AB-4237-845C-26BC6175D43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4F0E88-3E77-4D8F-9445-58C1DDE74055}" type="pres">
      <dgm:prSet presAssocID="{10947E45-83B0-413C-AE59-0C4F618C83FC}" presName="composite" presStyleCnt="0"/>
      <dgm:spPr/>
    </dgm:pt>
    <dgm:pt modelId="{FE406019-6599-44E0-82ED-13D2C6661461}" type="pres">
      <dgm:prSet presAssocID="{10947E45-83B0-413C-AE59-0C4F618C83FC}" presName="parTx" presStyleLbl="alignNode1" presStyleIdx="0" presStyleCnt="3" custLinFactY="-100000" custLinFactNeighborX="1190" custLinFactNeighborY="-1256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1E5B4-B8DF-4BF4-AA5C-BF77D40D441D}" type="pres">
      <dgm:prSet presAssocID="{10947E45-83B0-413C-AE59-0C4F618C83F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E743E3-4907-4772-9424-E998C6468333}" type="pres">
      <dgm:prSet presAssocID="{20643315-350E-4A73-B41F-2E57642D8680}" presName="space" presStyleCnt="0"/>
      <dgm:spPr/>
    </dgm:pt>
    <dgm:pt modelId="{5FC9A117-BC0B-4530-A312-7806C430671C}" type="pres">
      <dgm:prSet presAssocID="{B4F2A58F-158E-44A0-90EC-FA1957A270B5}" presName="composite" presStyleCnt="0"/>
      <dgm:spPr/>
    </dgm:pt>
    <dgm:pt modelId="{B91F5F3E-477B-46EB-B4C1-7EA346C10338}" type="pres">
      <dgm:prSet presAssocID="{B4F2A58F-158E-44A0-90EC-FA1957A270B5}" presName="parTx" presStyleLbl="alignNode1" presStyleIdx="1" presStyleCnt="3" custScaleY="100000" custLinFactY="-100000" custLinFactNeighborX="-1413" custLinFactNeighborY="-1208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6270FA-7B94-4345-AFEB-9F81A42B0640}" type="pres">
      <dgm:prSet presAssocID="{B4F2A58F-158E-44A0-90EC-FA1957A270B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C6148-7CA3-4152-A287-9B62CFC3645D}" type="pres">
      <dgm:prSet presAssocID="{820CB41D-7867-45C8-9CAD-22464755F83D}" presName="space" presStyleCnt="0"/>
      <dgm:spPr/>
    </dgm:pt>
    <dgm:pt modelId="{EBBF841B-713D-4875-A1C4-3BF6CC00A6E6}" type="pres">
      <dgm:prSet presAssocID="{4740B546-2AF9-4179-813F-9C82373FA306}" presName="composite" presStyleCnt="0"/>
      <dgm:spPr/>
    </dgm:pt>
    <dgm:pt modelId="{ACF25AA3-2C9C-46B9-9AD9-E1489BE98D07}" type="pres">
      <dgm:prSet presAssocID="{4740B546-2AF9-4179-813F-9C82373FA306}" presName="parTx" presStyleLbl="alignNode1" presStyleIdx="2" presStyleCnt="3" custLinFactY="-100000" custLinFactNeighborX="1900" custLinFactNeighborY="-1256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A1167C-E847-412D-B582-F676F2F579E7}" type="pres">
      <dgm:prSet presAssocID="{4740B546-2AF9-4179-813F-9C82373FA30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94562B-7066-4EBD-9E08-E01A8C03802F}" type="presOf" srcId="{52F6EA28-D15C-4B6F-88B1-4ECC7CEDCDB1}" destId="{E46270FA-7B94-4345-AFEB-9F81A42B0640}" srcOrd="0" destOrd="3" presId="urn:microsoft.com/office/officeart/2005/8/layout/hList1"/>
    <dgm:cxn modelId="{DF154B27-9ADC-43D6-BE9C-C542A505BE03}" srcId="{4740B546-2AF9-4179-813F-9C82373FA306}" destId="{20D20B36-C578-466E-8005-37D6B958867F}" srcOrd="1" destOrd="0" parTransId="{4BB6E1DF-8F67-4E45-B59F-8E154CDFFF91}" sibTransId="{12EC0139-92D5-42E0-9EA5-38E0E88A562F}"/>
    <dgm:cxn modelId="{CFA47BFA-4E71-4BF0-A891-B6ACA875116F}" type="presOf" srcId="{47059D3C-9EBA-444C-A596-8F34331D749B}" destId="{83C1E5B4-B8DF-4BF4-AA5C-BF77D40D441D}" srcOrd="0" destOrd="3" presId="urn:microsoft.com/office/officeart/2005/8/layout/hList1"/>
    <dgm:cxn modelId="{05EDDA89-A6D6-4C74-9E17-8D20EA8026E2}" srcId="{B4F2A58F-158E-44A0-90EC-FA1957A270B5}" destId="{6D5A706D-21E4-484C-B867-B9B729850304}" srcOrd="5" destOrd="0" parTransId="{D539BBDC-5240-45F2-86AB-95B4F6B6B1A8}" sibTransId="{DB267875-3484-490D-881F-C3AF77B6EDCC}"/>
    <dgm:cxn modelId="{1B2CDB6D-CADA-497D-A929-3F9B00944999}" srcId="{AF1ADF21-D0AB-4237-845C-26BC6175D43E}" destId="{B4F2A58F-158E-44A0-90EC-FA1957A270B5}" srcOrd="1" destOrd="0" parTransId="{49F6E303-1947-4EA5-9B4D-53EA7DDD924D}" sibTransId="{820CB41D-7867-45C8-9CAD-22464755F83D}"/>
    <dgm:cxn modelId="{D5063652-9E21-4446-81F5-8204ED50ABA7}" srcId="{AF1ADF21-D0AB-4237-845C-26BC6175D43E}" destId="{10947E45-83B0-413C-AE59-0C4F618C83FC}" srcOrd="0" destOrd="0" parTransId="{782E2A54-BC1E-4CB7-B10A-97330B0A715B}" sibTransId="{20643315-350E-4A73-B41F-2E57642D8680}"/>
    <dgm:cxn modelId="{FE6C8143-6808-40A9-B6AE-D238B646BFBB}" srcId="{10947E45-83B0-413C-AE59-0C4F618C83FC}" destId="{9796168D-5D3A-4625-8339-66C1CE3FB863}" srcOrd="2" destOrd="0" parTransId="{8E79ED69-9172-4814-80E2-3560AF27060C}" sibTransId="{5E425CE6-08EF-4D8A-927D-8FE5DEC15C79}"/>
    <dgm:cxn modelId="{03C0FB28-2B5D-495E-B513-5073EA270725}" type="presOf" srcId="{9796168D-5D3A-4625-8339-66C1CE3FB863}" destId="{83C1E5B4-B8DF-4BF4-AA5C-BF77D40D441D}" srcOrd="0" destOrd="2" presId="urn:microsoft.com/office/officeart/2005/8/layout/hList1"/>
    <dgm:cxn modelId="{250CD210-C232-4B09-9EEC-02FF9E79871E}" srcId="{10947E45-83B0-413C-AE59-0C4F618C83FC}" destId="{47059D3C-9EBA-444C-A596-8F34331D749B}" srcOrd="3" destOrd="0" parTransId="{CDB4016A-079D-4700-94E0-F61F20A38A72}" sibTransId="{98265594-97CA-4077-9D5A-311DB1D450CE}"/>
    <dgm:cxn modelId="{2B54C3F3-F78C-4E17-9C04-1BA59D73603F}" type="presOf" srcId="{4740B546-2AF9-4179-813F-9C82373FA306}" destId="{ACF25AA3-2C9C-46B9-9AD9-E1489BE98D07}" srcOrd="0" destOrd="0" presId="urn:microsoft.com/office/officeart/2005/8/layout/hList1"/>
    <dgm:cxn modelId="{052F4945-2DC5-4B08-9932-A67C410A93F4}" srcId="{4740B546-2AF9-4179-813F-9C82373FA306}" destId="{4BE9EFF8-494F-4A3F-803A-70473A4D62FD}" srcOrd="3" destOrd="0" parTransId="{04C2621E-F982-4563-8094-9DC86E311AE3}" sibTransId="{FF4321A5-7128-48B9-9207-E51D8BB11097}"/>
    <dgm:cxn modelId="{27F988FA-8C87-469D-90D8-D76949888501}" type="presOf" srcId="{5FCEB233-B6E4-4069-8599-68EFE81ACAFD}" destId="{E46270FA-7B94-4345-AFEB-9F81A42B0640}" srcOrd="0" destOrd="1" presId="urn:microsoft.com/office/officeart/2005/8/layout/hList1"/>
    <dgm:cxn modelId="{6C350159-B329-4C2C-BE65-BAC3D83537BF}" type="presOf" srcId="{E8C93953-5041-41C4-99C4-A49E29EE23EE}" destId="{83C1E5B4-B8DF-4BF4-AA5C-BF77D40D441D}" srcOrd="0" destOrd="0" presId="urn:microsoft.com/office/officeart/2005/8/layout/hList1"/>
    <dgm:cxn modelId="{220035F8-17AC-4020-8D62-16D8A528F826}" type="presOf" srcId="{0553C861-CEF6-4FA4-8EB0-92CCF3E7A56B}" destId="{E46270FA-7B94-4345-AFEB-9F81A42B0640}" srcOrd="0" destOrd="6" presId="urn:microsoft.com/office/officeart/2005/8/layout/hList1"/>
    <dgm:cxn modelId="{CBDB6EC1-9FD0-4696-B69D-8D2108DCAF23}" type="presOf" srcId="{F12099E5-36DC-422D-B774-E67B07770A02}" destId="{E46270FA-7B94-4345-AFEB-9F81A42B0640}" srcOrd="0" destOrd="0" presId="urn:microsoft.com/office/officeart/2005/8/layout/hList1"/>
    <dgm:cxn modelId="{FBC22C27-12BB-4A0D-A209-B025A56BD2C1}" type="presOf" srcId="{3AD7DC75-A0E7-42E5-A113-FF4F759AE29B}" destId="{8AA1167C-E847-412D-B582-F676F2F579E7}" srcOrd="0" destOrd="2" presId="urn:microsoft.com/office/officeart/2005/8/layout/hList1"/>
    <dgm:cxn modelId="{AB2AC4A1-86D8-47EE-B7DE-38F620C38143}" srcId="{10947E45-83B0-413C-AE59-0C4F618C83FC}" destId="{87456BD9-2C89-4C50-AE02-E88B58718B7D}" srcOrd="1" destOrd="0" parTransId="{23C92F03-DC2D-4DC2-817F-445B18CDAB69}" sibTransId="{82D43EF1-CBA6-4CD5-85E1-8CA4EA014722}"/>
    <dgm:cxn modelId="{D8D08030-329E-494D-84D6-558A8041E5FA}" srcId="{10947E45-83B0-413C-AE59-0C4F618C83FC}" destId="{670BEEEB-129A-4B3A-852F-891A441D6697}" srcOrd="4" destOrd="0" parTransId="{C4C20B02-A6AE-4C47-9AF0-5E62CAFD0A52}" sibTransId="{1EF8735C-9171-4DB8-9CAB-0CDB706967EC}"/>
    <dgm:cxn modelId="{88196A97-4C38-4E51-9904-5E850B9A00C0}" type="presOf" srcId="{6D5A706D-21E4-484C-B867-B9B729850304}" destId="{E46270FA-7B94-4345-AFEB-9F81A42B0640}" srcOrd="0" destOrd="5" presId="urn:microsoft.com/office/officeart/2005/8/layout/hList1"/>
    <dgm:cxn modelId="{E4EF1900-EEF3-47F1-86E3-C008C676FBCA}" type="presOf" srcId="{10947E45-83B0-413C-AE59-0C4F618C83FC}" destId="{FE406019-6599-44E0-82ED-13D2C6661461}" srcOrd="0" destOrd="0" presId="urn:microsoft.com/office/officeart/2005/8/layout/hList1"/>
    <dgm:cxn modelId="{C76BC7D1-7E2B-4294-B663-FAFB04D43D60}" type="presOf" srcId="{4BE9EFF8-494F-4A3F-803A-70473A4D62FD}" destId="{8AA1167C-E847-412D-B582-F676F2F579E7}" srcOrd="0" destOrd="3" presId="urn:microsoft.com/office/officeart/2005/8/layout/hList1"/>
    <dgm:cxn modelId="{7B577CA5-EB14-4523-9903-50A8DEE134BF}" srcId="{4740B546-2AF9-4179-813F-9C82373FA306}" destId="{07C04560-D559-4D1B-9148-FE9B9EFDD294}" srcOrd="0" destOrd="0" parTransId="{53C6E241-BAB3-4419-9F08-BF10F7F1728D}" sibTransId="{1FB32BE0-A65D-40A9-A647-4665A4D32E98}"/>
    <dgm:cxn modelId="{A16AAABB-4543-498B-847C-3CF2A65410E2}" srcId="{10947E45-83B0-413C-AE59-0C4F618C83FC}" destId="{E8C93953-5041-41C4-99C4-A49E29EE23EE}" srcOrd="0" destOrd="0" parTransId="{8AC930E4-E593-4F0A-9DA9-A358FBC29949}" sibTransId="{E2B30078-A948-44B8-A342-425391B87E72}"/>
    <dgm:cxn modelId="{DCBC2A23-6BE4-4BE4-91D3-257423CAB779}" type="presOf" srcId="{07C04560-D559-4D1B-9148-FE9B9EFDD294}" destId="{8AA1167C-E847-412D-B582-F676F2F579E7}" srcOrd="0" destOrd="0" presId="urn:microsoft.com/office/officeart/2005/8/layout/hList1"/>
    <dgm:cxn modelId="{5864F242-5559-45FB-A39A-83EABC47A25E}" type="presOf" srcId="{B4F2A58F-158E-44A0-90EC-FA1957A270B5}" destId="{B91F5F3E-477B-46EB-B4C1-7EA346C10338}" srcOrd="0" destOrd="0" presId="urn:microsoft.com/office/officeart/2005/8/layout/hList1"/>
    <dgm:cxn modelId="{CD8F2EE6-5D7A-4182-AF9B-225A75AEDEEF}" srcId="{4740B546-2AF9-4179-813F-9C82373FA306}" destId="{3AD7DC75-A0E7-42E5-A113-FF4F759AE29B}" srcOrd="2" destOrd="0" parTransId="{19AAC49A-F78B-4E03-AE43-85D542F846B5}" sibTransId="{90BC5BF4-15EE-43D4-9894-2F1AD1729DD5}"/>
    <dgm:cxn modelId="{BDB9ACE6-7220-4749-92CE-1008FABBCA79}" srcId="{B4F2A58F-158E-44A0-90EC-FA1957A270B5}" destId="{5FCEB233-B6E4-4069-8599-68EFE81ACAFD}" srcOrd="1" destOrd="0" parTransId="{B280312A-9ABD-4C1E-9AEC-B1951828ABB9}" sibTransId="{13189606-986D-43FF-97CC-491DDEC8FA3D}"/>
    <dgm:cxn modelId="{A301AA69-B13B-41A9-B40A-772BE42DB643}" type="presOf" srcId="{20D20B36-C578-466E-8005-37D6B958867F}" destId="{8AA1167C-E847-412D-B582-F676F2F579E7}" srcOrd="0" destOrd="1" presId="urn:microsoft.com/office/officeart/2005/8/layout/hList1"/>
    <dgm:cxn modelId="{F3C45E89-60AE-484B-96F0-A3FC3143CB43}" type="presOf" srcId="{0D1C0124-7399-49B2-97FA-C8F91D976FE6}" destId="{E46270FA-7B94-4345-AFEB-9F81A42B0640}" srcOrd="0" destOrd="2" presId="urn:microsoft.com/office/officeart/2005/8/layout/hList1"/>
    <dgm:cxn modelId="{95078A92-A6E9-4CA4-869B-603CFD36B915}" type="presOf" srcId="{AF1ADF21-D0AB-4237-845C-26BC6175D43E}" destId="{E42C9C88-0C95-44A3-A869-A75F7CF05A5D}" srcOrd="0" destOrd="0" presId="urn:microsoft.com/office/officeart/2005/8/layout/hList1"/>
    <dgm:cxn modelId="{D4E16D47-F433-4D44-A5EA-C77BEE669706}" srcId="{B4F2A58F-158E-44A0-90EC-FA1957A270B5}" destId="{F12099E5-36DC-422D-B774-E67B07770A02}" srcOrd="0" destOrd="0" parTransId="{09042D6D-18A5-43C7-A477-50C7A47D3590}" sibTransId="{D8FAEC56-26E3-434E-B72C-09F09124C936}"/>
    <dgm:cxn modelId="{712115A2-0DF9-4576-926C-68153CF4B15E}" srcId="{B4F2A58F-158E-44A0-90EC-FA1957A270B5}" destId="{0553C861-CEF6-4FA4-8EB0-92CCF3E7A56B}" srcOrd="6" destOrd="0" parTransId="{F4F446EB-95E7-4E18-AACF-180AC586C66D}" sibTransId="{4EE8B3E4-50F5-402B-B4BB-CC9A7C432610}"/>
    <dgm:cxn modelId="{ED64CE09-986E-404A-8382-910D1A19B004}" srcId="{B4F2A58F-158E-44A0-90EC-FA1957A270B5}" destId="{52F6EA28-D15C-4B6F-88B1-4ECC7CEDCDB1}" srcOrd="3" destOrd="0" parTransId="{5DC840B5-436D-4FF7-837A-8D575DC535D0}" sibTransId="{03112EFE-6159-40D2-931E-733B11C86EEF}"/>
    <dgm:cxn modelId="{EA25D04C-AE1E-4CB3-80FF-C1012BB6786F}" type="presOf" srcId="{87456BD9-2C89-4C50-AE02-E88B58718B7D}" destId="{83C1E5B4-B8DF-4BF4-AA5C-BF77D40D441D}" srcOrd="0" destOrd="1" presId="urn:microsoft.com/office/officeart/2005/8/layout/hList1"/>
    <dgm:cxn modelId="{958D82AE-0B3A-455F-8021-BB0B1247386D}" srcId="{B4F2A58F-158E-44A0-90EC-FA1957A270B5}" destId="{78DB7772-DD7C-495A-84DB-B85B7A91B013}" srcOrd="4" destOrd="0" parTransId="{4D15DAD9-40F0-45DF-832A-2F99FA9E5277}" sibTransId="{A40215B4-06B7-4D79-9A20-71F3BD3B936D}"/>
    <dgm:cxn modelId="{6FC5945A-DE41-4349-8B48-02762B967A56}" srcId="{AF1ADF21-D0AB-4237-845C-26BC6175D43E}" destId="{4740B546-2AF9-4179-813F-9C82373FA306}" srcOrd="2" destOrd="0" parTransId="{605773AE-D550-47B5-ABB1-E6555A54FB81}" sibTransId="{9684C6BE-38EB-4594-BA6C-48F85ABD3B96}"/>
    <dgm:cxn modelId="{AF6F17A7-0F82-4CB2-8BA5-7B23E98DDB65}" srcId="{B4F2A58F-158E-44A0-90EC-FA1957A270B5}" destId="{0D1C0124-7399-49B2-97FA-C8F91D976FE6}" srcOrd="2" destOrd="0" parTransId="{11B58479-3940-49B6-83EB-E9127B6F3ED0}" sibTransId="{66860EC9-4DB8-48C3-B8C6-5FA484827027}"/>
    <dgm:cxn modelId="{C88D0EDE-2EE8-4237-A012-D4D7CC4889F3}" type="presOf" srcId="{78DB7772-DD7C-495A-84DB-B85B7A91B013}" destId="{E46270FA-7B94-4345-AFEB-9F81A42B0640}" srcOrd="0" destOrd="4" presId="urn:microsoft.com/office/officeart/2005/8/layout/hList1"/>
    <dgm:cxn modelId="{AC1B79D9-66E0-40FB-83DD-B85DF39BD3E3}" type="presOf" srcId="{670BEEEB-129A-4B3A-852F-891A441D6697}" destId="{83C1E5B4-B8DF-4BF4-AA5C-BF77D40D441D}" srcOrd="0" destOrd="4" presId="urn:microsoft.com/office/officeart/2005/8/layout/hList1"/>
    <dgm:cxn modelId="{43579407-8E41-4492-80F1-A917BFB94474}" type="presParOf" srcId="{E42C9C88-0C95-44A3-A869-A75F7CF05A5D}" destId="{D84F0E88-3E77-4D8F-9445-58C1DDE74055}" srcOrd="0" destOrd="0" presId="urn:microsoft.com/office/officeart/2005/8/layout/hList1"/>
    <dgm:cxn modelId="{F5755F6A-EB8A-474E-AE12-1307A24E9125}" type="presParOf" srcId="{D84F0E88-3E77-4D8F-9445-58C1DDE74055}" destId="{FE406019-6599-44E0-82ED-13D2C6661461}" srcOrd="0" destOrd="0" presId="urn:microsoft.com/office/officeart/2005/8/layout/hList1"/>
    <dgm:cxn modelId="{E27D28EC-A55E-48C3-A7E7-1926A1AED069}" type="presParOf" srcId="{D84F0E88-3E77-4D8F-9445-58C1DDE74055}" destId="{83C1E5B4-B8DF-4BF4-AA5C-BF77D40D441D}" srcOrd="1" destOrd="0" presId="urn:microsoft.com/office/officeart/2005/8/layout/hList1"/>
    <dgm:cxn modelId="{2DFAE6A4-9E81-48CB-AD79-7C88B0D6CF82}" type="presParOf" srcId="{E42C9C88-0C95-44A3-A869-A75F7CF05A5D}" destId="{C8E743E3-4907-4772-9424-E998C6468333}" srcOrd="1" destOrd="0" presId="urn:microsoft.com/office/officeart/2005/8/layout/hList1"/>
    <dgm:cxn modelId="{AED93CBD-7C2B-4C5F-91DA-5ABCD40B4574}" type="presParOf" srcId="{E42C9C88-0C95-44A3-A869-A75F7CF05A5D}" destId="{5FC9A117-BC0B-4530-A312-7806C430671C}" srcOrd="2" destOrd="0" presId="urn:microsoft.com/office/officeart/2005/8/layout/hList1"/>
    <dgm:cxn modelId="{9219042A-9B45-42D8-95BD-79CACBBCEB38}" type="presParOf" srcId="{5FC9A117-BC0B-4530-A312-7806C430671C}" destId="{B91F5F3E-477B-46EB-B4C1-7EA346C10338}" srcOrd="0" destOrd="0" presId="urn:microsoft.com/office/officeart/2005/8/layout/hList1"/>
    <dgm:cxn modelId="{92E8B23A-5529-40B8-8CC7-56377C5A1877}" type="presParOf" srcId="{5FC9A117-BC0B-4530-A312-7806C430671C}" destId="{E46270FA-7B94-4345-AFEB-9F81A42B0640}" srcOrd="1" destOrd="0" presId="urn:microsoft.com/office/officeart/2005/8/layout/hList1"/>
    <dgm:cxn modelId="{23651803-C157-4DEB-B51A-0BFD2B39F975}" type="presParOf" srcId="{E42C9C88-0C95-44A3-A869-A75F7CF05A5D}" destId="{8C3C6148-7CA3-4152-A287-9B62CFC3645D}" srcOrd="3" destOrd="0" presId="urn:microsoft.com/office/officeart/2005/8/layout/hList1"/>
    <dgm:cxn modelId="{0343C23C-1CE4-4DD0-A279-8C6DD10F64F2}" type="presParOf" srcId="{E42C9C88-0C95-44A3-A869-A75F7CF05A5D}" destId="{EBBF841B-713D-4875-A1C4-3BF6CC00A6E6}" srcOrd="4" destOrd="0" presId="urn:microsoft.com/office/officeart/2005/8/layout/hList1"/>
    <dgm:cxn modelId="{64F227B7-C424-4D98-A39B-B90BF0A59466}" type="presParOf" srcId="{EBBF841B-713D-4875-A1C4-3BF6CC00A6E6}" destId="{ACF25AA3-2C9C-46B9-9AD9-E1489BE98D07}" srcOrd="0" destOrd="0" presId="urn:microsoft.com/office/officeart/2005/8/layout/hList1"/>
    <dgm:cxn modelId="{05BE31E7-83F9-4BF6-8593-5E8562448D33}" type="presParOf" srcId="{EBBF841B-713D-4875-A1C4-3BF6CC00A6E6}" destId="{8AA1167C-E847-412D-B582-F676F2F579E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06019-6599-44E0-82ED-13D2C6661461}">
      <dsp:nvSpPr>
        <dsp:cNvPr id="0" name=""/>
        <dsp:cNvSpPr/>
      </dsp:nvSpPr>
      <dsp:spPr>
        <a:xfrm>
          <a:off x="34593" y="0"/>
          <a:ext cx="2676375" cy="1070550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</a:rPr>
            <a:t>Налоговые доходы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34593" y="0"/>
        <a:ext cx="2676375" cy="1070550"/>
      </dsp:txXfrm>
    </dsp:sp>
    <dsp:sp modelId="{83C1E5B4-B8DF-4BF4-AA5C-BF77D40D441D}">
      <dsp:nvSpPr>
        <dsp:cNvPr id="0" name=""/>
        <dsp:cNvSpPr/>
      </dsp:nvSpPr>
      <dsp:spPr>
        <a:xfrm>
          <a:off x="2745" y="1333812"/>
          <a:ext cx="2676375" cy="3746924"/>
        </a:xfrm>
        <a:prstGeom prst="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Налог на доходы физических лиц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Единый сельскохозяйственный налог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Земельный налог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Налог на имущество физических лиц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Акцизы на нефтепродукты</a:t>
          </a:r>
          <a:endParaRPr lang="ru-RU" sz="1600" kern="1200" dirty="0"/>
        </a:p>
      </dsp:txBody>
      <dsp:txXfrm>
        <a:off x="2745" y="1333812"/>
        <a:ext cx="2676375" cy="3746924"/>
      </dsp:txXfrm>
    </dsp:sp>
    <dsp:sp modelId="{B91F5F3E-477B-46EB-B4C1-7EA346C10338}">
      <dsp:nvSpPr>
        <dsp:cNvPr id="0" name=""/>
        <dsp:cNvSpPr/>
      </dsp:nvSpPr>
      <dsp:spPr>
        <a:xfrm>
          <a:off x="3015995" y="0"/>
          <a:ext cx="2676375" cy="1070550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</a:rPr>
            <a:t>Неналоговые доходы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3015995" y="0"/>
        <a:ext cx="2676375" cy="1070550"/>
      </dsp:txXfrm>
    </dsp:sp>
    <dsp:sp modelId="{E46270FA-7B94-4345-AFEB-9F81A42B0640}">
      <dsp:nvSpPr>
        <dsp:cNvPr id="0" name=""/>
        <dsp:cNvSpPr/>
      </dsp:nvSpPr>
      <dsp:spPr>
        <a:xfrm>
          <a:off x="3053812" y="1333812"/>
          <a:ext cx="2676375" cy="3746924"/>
        </a:xfrm>
        <a:prstGeom prst="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Арендная плата за земельные участки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Арендная плата за муниципальное имущество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Плата за пользование жилыми помещениями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Плата за размещение и эксплуатацию НТО, установку и эксплуатацию рекламных конструкций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Плата за негативное воздействие на окружающую среду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Доходы от продажи материальных и нематериальных активов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Прочие доходы ( в </a:t>
          </a:r>
          <a:r>
            <a:rPr lang="ru-RU" sz="1400" kern="1200" dirty="0" err="1" smtClean="0"/>
            <a:t>т.ч</a:t>
          </a:r>
          <a:r>
            <a:rPr lang="ru-RU" sz="1400" kern="1200" dirty="0" smtClean="0"/>
            <a:t>. штрафы)</a:t>
          </a:r>
          <a:endParaRPr lang="ru-RU" sz="1400" kern="1200" dirty="0"/>
        </a:p>
      </dsp:txBody>
      <dsp:txXfrm>
        <a:off x="3053812" y="1333812"/>
        <a:ext cx="2676375" cy="3746924"/>
      </dsp:txXfrm>
    </dsp:sp>
    <dsp:sp modelId="{ACF25AA3-2C9C-46B9-9AD9-E1489BE98D07}">
      <dsp:nvSpPr>
        <dsp:cNvPr id="0" name=""/>
        <dsp:cNvSpPr/>
      </dsp:nvSpPr>
      <dsp:spPr>
        <a:xfrm>
          <a:off x="6107625" y="0"/>
          <a:ext cx="2676375" cy="1070550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</a:rPr>
            <a:t>Безвозмездные поступления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6107625" y="0"/>
        <a:ext cx="2676375" cy="1070550"/>
      </dsp:txXfrm>
    </dsp:sp>
    <dsp:sp modelId="{8AA1167C-E847-412D-B582-F676F2F579E7}">
      <dsp:nvSpPr>
        <dsp:cNvPr id="0" name=""/>
        <dsp:cNvSpPr/>
      </dsp:nvSpPr>
      <dsp:spPr>
        <a:xfrm>
          <a:off x="6104879" y="1333812"/>
          <a:ext cx="2676375" cy="3746924"/>
        </a:xfrm>
        <a:prstGeom prst="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Дотации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Субсидии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Субвенции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Иные межбюджетные трансферты</a:t>
          </a:r>
          <a:endParaRPr lang="ru-RU" sz="1400" kern="1200" dirty="0"/>
        </a:p>
      </dsp:txBody>
      <dsp:txXfrm>
        <a:off x="6104879" y="1333812"/>
        <a:ext cx="2676375" cy="3746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0.4186</cdr:x>
      <cdr:y>0.80833</cdr:y>
    </cdr:from>
    <cdr:to>
      <cdr:x>0.62797</cdr:x>
      <cdr:y>0.875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28000" y="2619000"/>
          <a:ext cx="864280" cy="216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900" b="1" dirty="0" smtClean="0">
              <a:solidFill>
                <a:schemeClr val="accent2">
                  <a:lumMod val="50000"/>
                </a:schemeClr>
              </a:solidFill>
            </a:rPr>
            <a:t>2027 год</a:t>
          </a:r>
          <a:endParaRPr lang="ru-RU" sz="9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0.41314</cdr:x>
      <cdr:y>0.69722</cdr:y>
    </cdr:from>
    <cdr:to>
      <cdr:x>0.58686</cdr:x>
      <cdr:y>0.76389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705435" y="2259000"/>
          <a:ext cx="717130" cy="216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 smtClean="0">
              <a:solidFill>
                <a:schemeClr val="accent2">
                  <a:lumMod val="50000"/>
                </a:schemeClr>
              </a:solidFill>
            </a:rPr>
            <a:t>2026 год</a:t>
          </a:r>
          <a:endParaRPr lang="ru-RU" sz="9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0.39531</cdr:x>
      <cdr:y>0.58611</cdr:y>
    </cdr:from>
    <cdr:to>
      <cdr:x>0.60469</cdr:x>
      <cdr:y>0.65277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631860" y="1899000"/>
          <a:ext cx="864280" cy="2159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 smtClean="0">
              <a:solidFill>
                <a:schemeClr val="accent2">
                  <a:lumMod val="50000"/>
                </a:schemeClr>
              </a:solidFill>
            </a:rPr>
            <a:t>2025 год</a:t>
          </a:r>
          <a:endParaRPr lang="ru-RU" sz="9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0.60327</cdr:x>
      <cdr:y>0.69295</cdr:y>
    </cdr:from>
    <cdr:to>
      <cdr:x>1</cdr:x>
      <cdr:y>0.90375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824000" y="2021500"/>
          <a:ext cx="3172418" cy="6149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Непрограммные расходы</a:t>
          </a:r>
        </a:p>
        <a:p xmlns:a="http://schemas.openxmlformats.org/drawingml/2006/main">
          <a:pPr algn="ctr"/>
          <a:r>
            <a:rPr lang="ru-RU" sz="1600" b="1" dirty="0" smtClean="0"/>
            <a:t>66 349 457,57</a:t>
          </a:r>
          <a:r>
            <a:rPr lang="en-US" sz="1600" b="1" dirty="0" smtClean="0"/>
            <a:t> </a:t>
          </a:r>
          <a:r>
            <a:rPr lang="ru-RU" sz="1600" b="1" dirty="0" smtClean="0"/>
            <a:t>рублей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0.13913</cdr:x>
      <cdr:y>0.01347</cdr:y>
    </cdr:from>
    <cdr:to>
      <cdr:x>0.61655</cdr:x>
      <cdr:y>0.08086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12024" y="71975"/>
          <a:ext cx="3816000" cy="36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0.20896</cdr:x>
      <cdr:y>0.00104</cdr:y>
    </cdr:from>
    <cdr:to>
      <cdr:x>0.59575</cdr:x>
      <cdr:y>0.10741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594775" y="3034"/>
          <a:ext cx="2952000" cy="310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>
              <a:latin typeface="Arial Black" panose="020B0A04020102020204" pitchFamily="34" charset="0"/>
            </a:rPr>
            <a:t>200 799 030,00</a:t>
          </a:r>
          <a:r>
            <a:rPr lang="ru-RU" sz="1600" b="1" dirty="0" smtClean="0">
              <a:latin typeface="Arial Black" panose="020B0A04020102020204" pitchFamily="34" charset="0"/>
            </a:rPr>
            <a:t> рублей</a:t>
          </a:r>
          <a:endParaRPr lang="ru-RU" sz="1600" b="1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0.0283</cdr:x>
      <cdr:y>0.85192</cdr:y>
    </cdr:from>
    <cdr:to>
      <cdr:x>0.22642</cdr:x>
      <cdr:y>0.97532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16000" y="2485245"/>
          <a:ext cx="1512000" cy="36000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9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i="1" dirty="0" smtClean="0">
              <a:latin typeface="Arial Black" panose="020B0A04020102020204" pitchFamily="34" charset="0"/>
            </a:rPr>
            <a:t>2025 год</a:t>
          </a:r>
          <a:endParaRPr lang="ru-RU" sz="1800" b="1" i="1" dirty="0">
            <a:latin typeface="Arial Black" panose="020B0A04020102020204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0.26509</cdr:x>
      <cdr:y>0.79136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65728" y="1992796"/>
          <a:ext cx="2954522" cy="5253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Непрограммные расходы</a:t>
          </a:r>
        </a:p>
        <a:p xmlns:a="http://schemas.openxmlformats.org/drawingml/2006/main">
          <a:pPr algn="ctr"/>
          <a:r>
            <a:rPr lang="ru-RU" sz="1200" b="1" dirty="0" smtClean="0"/>
            <a:t>53 894 186,20 рублей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0.13913</cdr:x>
      <cdr:y>0.01347</cdr:y>
    </cdr:from>
    <cdr:to>
      <cdr:x>0.61655</cdr:x>
      <cdr:y>0.08086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12024" y="71975"/>
          <a:ext cx="3816000" cy="36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0.34475</cdr:x>
      <cdr:y>0</cdr:y>
    </cdr:from>
    <cdr:to>
      <cdr:x>0.93104</cdr:x>
      <cdr:y>0.13375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386000" y="0"/>
          <a:ext cx="2357025" cy="3367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300" b="1" dirty="0" smtClean="0">
              <a:latin typeface="Arial Black" panose="020B0A04020102020204" pitchFamily="34" charset="0"/>
            </a:rPr>
            <a:t>190 258 209,20</a:t>
          </a:r>
          <a:r>
            <a:rPr lang="ru-RU" sz="1300" b="1" dirty="0" smtClean="0">
              <a:latin typeface="Arial Black" panose="020B0A04020102020204" pitchFamily="34" charset="0"/>
            </a:rPr>
            <a:t> рублей</a:t>
          </a:r>
          <a:endParaRPr lang="ru-RU" sz="1300" b="1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0.00458</cdr:x>
      <cdr:y>0.84855</cdr:y>
    </cdr:from>
    <cdr:to>
      <cdr:x>0.27782</cdr:x>
      <cdr:y>0.97194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8423" y="2136796"/>
          <a:ext cx="1098493" cy="31072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9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 smtClean="0">
              <a:solidFill>
                <a:srgbClr val="7030A0"/>
              </a:solidFill>
              <a:latin typeface="Arial Black" panose="020B0A04020102020204" pitchFamily="34" charset="0"/>
            </a:rPr>
            <a:t>2026 год</a:t>
          </a:r>
          <a:endParaRPr lang="ru-RU" sz="1400" b="1" i="1" dirty="0">
            <a:solidFill>
              <a:srgbClr val="7030A0"/>
            </a:solidFill>
            <a:latin typeface="Arial Black" panose="020B0A04020102020204" pitchFamily="34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0.42333</cdr:x>
      <cdr:y>0.79136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25631" y="1992793"/>
          <a:ext cx="2350652" cy="525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Непрограммные расходы</a:t>
          </a:r>
        </a:p>
        <a:p xmlns:a="http://schemas.openxmlformats.org/drawingml/2006/main">
          <a:pPr algn="ctr"/>
          <a:r>
            <a:rPr lang="ru-RU" sz="1200" b="1" dirty="0" smtClean="0"/>
            <a:t>53 894 501,20 рублей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0.13913</cdr:x>
      <cdr:y>0.01347</cdr:y>
    </cdr:from>
    <cdr:to>
      <cdr:x>0.61655</cdr:x>
      <cdr:y>0.08086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12024" y="71975"/>
          <a:ext cx="3816000" cy="36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0.00795</cdr:x>
      <cdr:y>0</cdr:y>
    </cdr:from>
    <cdr:to>
      <cdr:x>1</cdr:x>
      <cdr:y>0.10637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703" y="0"/>
          <a:ext cx="4082072" cy="267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300" b="1" dirty="0" smtClean="0">
              <a:latin typeface="Arial Black" panose="020B0A04020102020204" pitchFamily="34" charset="0"/>
            </a:rPr>
            <a:t>193 284 244,20</a:t>
          </a:r>
          <a:r>
            <a:rPr lang="ru-RU" sz="1300" b="1" dirty="0" smtClean="0">
              <a:latin typeface="Arial Black" panose="020B0A04020102020204" pitchFamily="34" charset="0"/>
            </a:rPr>
            <a:t> рублей</a:t>
          </a:r>
          <a:endParaRPr lang="ru-RU" sz="1300" b="1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2.49733E-7</cdr:x>
      <cdr:y>0.85192</cdr:y>
    </cdr:from>
    <cdr:to>
      <cdr:x>0.26971</cdr:x>
      <cdr:y>0.97532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" y="2145295"/>
          <a:ext cx="1080000" cy="31074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9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 smtClean="0">
              <a:solidFill>
                <a:srgbClr val="7030A0"/>
              </a:solidFill>
              <a:latin typeface="Arial Black" panose="020B0A04020102020204" pitchFamily="34" charset="0"/>
            </a:rPr>
            <a:t>2027 год</a:t>
          </a:r>
          <a:endParaRPr lang="ru-RU" sz="1400" b="1" i="1" dirty="0">
            <a:solidFill>
              <a:srgbClr val="7030A0"/>
            </a:solidFill>
            <a:latin typeface="Arial Black" panose="020B0A040201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0.72299</cdr:x>
      <cdr:y>0.00201</cdr:y>
    </cdr:from>
    <cdr:to>
      <cdr:x>1</cdr:x>
      <cdr:y>0.10295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18800" y="5624"/>
          <a:ext cx="1080000" cy="282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2026 год</a:t>
          </a:r>
          <a:endParaRPr lang="ru-RU" sz="16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0.74442</cdr:x>
      <cdr:y>0</cdr:y>
    </cdr:from>
    <cdr:to>
      <cdr:x>1</cdr:x>
      <cdr:y>0.10094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08194" y="0"/>
          <a:ext cx="1101478" cy="2761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2027 год</a:t>
          </a:r>
          <a:endParaRPr lang="ru-RU" sz="16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0.4186</cdr:x>
      <cdr:y>0.80833</cdr:y>
    </cdr:from>
    <cdr:to>
      <cdr:x>0.62797</cdr:x>
      <cdr:y>0.875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28000" y="2619000"/>
          <a:ext cx="864280" cy="216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900" b="1" dirty="0" smtClean="0">
              <a:solidFill>
                <a:schemeClr val="accent2">
                  <a:lumMod val="50000"/>
                </a:schemeClr>
              </a:solidFill>
            </a:rPr>
            <a:t>2027 год</a:t>
          </a:r>
          <a:endParaRPr lang="ru-RU" sz="9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0.41314</cdr:x>
      <cdr:y>0.69722</cdr:y>
    </cdr:from>
    <cdr:to>
      <cdr:x>0.58686</cdr:x>
      <cdr:y>0.76389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705435" y="2259000"/>
          <a:ext cx="717130" cy="216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 smtClean="0">
              <a:solidFill>
                <a:schemeClr val="accent2">
                  <a:lumMod val="50000"/>
                </a:schemeClr>
              </a:solidFill>
            </a:rPr>
            <a:t>2026 год</a:t>
          </a:r>
          <a:endParaRPr lang="ru-RU" sz="9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0.39531</cdr:x>
      <cdr:y>0.58611</cdr:y>
    </cdr:from>
    <cdr:to>
      <cdr:x>0.60469</cdr:x>
      <cdr:y>0.65277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631860" y="1899000"/>
          <a:ext cx="864280" cy="2159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 smtClean="0">
              <a:solidFill>
                <a:schemeClr val="accent2">
                  <a:lumMod val="50000"/>
                </a:schemeClr>
              </a:solidFill>
            </a:rPr>
            <a:t>2025 год</a:t>
          </a:r>
          <a:endParaRPr lang="ru-RU" sz="9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0.75437</cdr:x>
      <cdr:y>0</cdr:y>
    </cdr:from>
    <cdr:to>
      <cdr:x>1</cdr:x>
      <cdr:y>0.11111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51202" y="-4225534"/>
          <a:ext cx="1091183" cy="2919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 smtClean="0">
              <a:solidFill>
                <a:srgbClr val="C00000"/>
              </a:solidFill>
            </a:rPr>
            <a:t>2026 год</a:t>
          </a:r>
          <a:endParaRPr lang="ru-RU" sz="1400" b="1" i="1" dirty="0">
            <a:solidFill>
              <a:srgbClr val="C0000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0.75437</cdr:x>
      <cdr:y>0</cdr:y>
    </cdr:from>
    <cdr:to>
      <cdr:x>1</cdr:x>
      <cdr:y>0.11111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46422" y="-4228701"/>
          <a:ext cx="1154748" cy="2916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i="1" dirty="0" smtClean="0">
              <a:solidFill>
                <a:srgbClr val="C00000"/>
              </a:solidFill>
            </a:rPr>
            <a:t>2027 год</a:t>
          </a:r>
          <a:endParaRPr lang="ru-RU" sz="1400" b="1" i="1" dirty="0">
            <a:solidFill>
              <a:srgbClr val="C00000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0.4434</cdr:x>
      <cdr:y>0.65447</cdr:y>
    </cdr:from>
    <cdr:to>
      <cdr:x>0.98113</cdr:x>
      <cdr:y>0.86527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84000" y="1909245"/>
          <a:ext cx="4104000" cy="6149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Программные расходы</a:t>
          </a:r>
        </a:p>
        <a:p xmlns:a="http://schemas.openxmlformats.org/drawingml/2006/main">
          <a:pPr algn="ctr"/>
          <a:r>
            <a:rPr lang="en-US" sz="1600" b="1" dirty="0" smtClean="0"/>
            <a:t>134 449 572,43 </a:t>
          </a:r>
          <a:r>
            <a:rPr lang="ru-RU" sz="1600" b="1" dirty="0" smtClean="0"/>
            <a:t>рублей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0.13913</cdr:x>
      <cdr:y>0.01347</cdr:y>
    </cdr:from>
    <cdr:to>
      <cdr:x>0.61655</cdr:x>
      <cdr:y>0.08086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12024" y="71975"/>
          <a:ext cx="3816000" cy="36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0.20896</cdr:x>
      <cdr:y>0.00104</cdr:y>
    </cdr:from>
    <cdr:to>
      <cdr:x>0.59575</cdr:x>
      <cdr:y>0.10741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594775" y="3034"/>
          <a:ext cx="2952000" cy="310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>
              <a:latin typeface="Arial Black" panose="020B0A04020102020204" pitchFamily="34" charset="0"/>
            </a:rPr>
            <a:t>200 799 030,00</a:t>
          </a:r>
          <a:r>
            <a:rPr lang="ru-RU" sz="1600" b="1" dirty="0" smtClean="0">
              <a:latin typeface="Arial Black" panose="020B0A04020102020204" pitchFamily="34" charset="0"/>
            </a:rPr>
            <a:t> рублей</a:t>
          </a:r>
          <a:endParaRPr lang="ru-RU" sz="1600" b="1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0.0283</cdr:x>
      <cdr:y>0.85192</cdr:y>
    </cdr:from>
    <cdr:to>
      <cdr:x>0.22642</cdr:x>
      <cdr:y>0.97532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16000" y="2485245"/>
          <a:ext cx="1512000" cy="36000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9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i="1" dirty="0" smtClean="0">
              <a:latin typeface="Arial Black" panose="020B0A04020102020204" pitchFamily="34" charset="0"/>
            </a:rPr>
            <a:t>2025 год</a:t>
          </a:r>
          <a:endParaRPr lang="ru-RU" sz="1800" b="1" i="1" dirty="0">
            <a:latin typeface="Arial Black" panose="020B0A0402010202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0.26509</cdr:x>
      <cdr:y>0.79136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65728" y="1992796"/>
          <a:ext cx="2954522" cy="5253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Программные расходы</a:t>
          </a:r>
        </a:p>
        <a:p xmlns:a="http://schemas.openxmlformats.org/drawingml/2006/main">
          <a:pPr algn="ctr"/>
          <a:r>
            <a:rPr lang="en-US" sz="1200" b="1" dirty="0" smtClean="0"/>
            <a:t>136 364 023,00</a:t>
          </a:r>
          <a:r>
            <a:rPr lang="ru-RU" sz="1200" b="1" dirty="0" smtClean="0"/>
            <a:t> рублей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0.13913</cdr:x>
      <cdr:y>0.01347</cdr:y>
    </cdr:from>
    <cdr:to>
      <cdr:x>0.61655</cdr:x>
      <cdr:y>0.08086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12024" y="71975"/>
          <a:ext cx="3816000" cy="36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0.34475</cdr:x>
      <cdr:y>0</cdr:y>
    </cdr:from>
    <cdr:to>
      <cdr:x>0.93104</cdr:x>
      <cdr:y>0.13375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386000" y="0"/>
          <a:ext cx="2357025" cy="3367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300" b="1" dirty="0" smtClean="0">
              <a:latin typeface="Arial Black" panose="020B0A04020102020204" pitchFamily="34" charset="0"/>
            </a:rPr>
            <a:t>190 258 209,20</a:t>
          </a:r>
          <a:r>
            <a:rPr lang="ru-RU" sz="1300" b="1" dirty="0" smtClean="0">
              <a:latin typeface="Arial Black" panose="020B0A04020102020204" pitchFamily="34" charset="0"/>
            </a:rPr>
            <a:t> рублей</a:t>
          </a:r>
          <a:endParaRPr lang="ru-RU" sz="1300" b="1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0.00458</cdr:x>
      <cdr:y>0.84855</cdr:y>
    </cdr:from>
    <cdr:to>
      <cdr:x>0.27782</cdr:x>
      <cdr:y>0.97194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8423" y="2136796"/>
          <a:ext cx="1098493" cy="31072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9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 smtClean="0">
              <a:solidFill>
                <a:srgbClr val="7030A0"/>
              </a:solidFill>
              <a:latin typeface="Arial Black" panose="020B0A04020102020204" pitchFamily="34" charset="0"/>
            </a:rPr>
            <a:t>2026 год</a:t>
          </a:r>
          <a:endParaRPr lang="ru-RU" sz="1400" b="1" i="1" dirty="0">
            <a:solidFill>
              <a:srgbClr val="7030A0"/>
            </a:solidFill>
            <a:latin typeface="Arial Black" panose="020B0A04020102020204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0.42333</cdr:x>
      <cdr:y>0.79136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25631" y="1992793"/>
          <a:ext cx="2350652" cy="525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Программные расходы</a:t>
          </a:r>
        </a:p>
        <a:p xmlns:a="http://schemas.openxmlformats.org/drawingml/2006/main">
          <a:pPr algn="ctr"/>
          <a:r>
            <a:rPr lang="en-US" sz="1200" b="1" dirty="0" smtClean="0"/>
            <a:t>139 389 743,00</a:t>
          </a:r>
          <a:r>
            <a:rPr lang="ru-RU" sz="1200" b="1" dirty="0" smtClean="0"/>
            <a:t> рублей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0.13913</cdr:x>
      <cdr:y>0.01347</cdr:y>
    </cdr:from>
    <cdr:to>
      <cdr:x>0.61655</cdr:x>
      <cdr:y>0.08086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12024" y="71975"/>
          <a:ext cx="3816000" cy="36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0.00795</cdr:x>
      <cdr:y>0</cdr:y>
    </cdr:from>
    <cdr:to>
      <cdr:x>1</cdr:x>
      <cdr:y>0.10637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703" y="0"/>
          <a:ext cx="4082072" cy="267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300" b="1" dirty="0" smtClean="0">
              <a:latin typeface="Arial Black" panose="020B0A04020102020204" pitchFamily="34" charset="0"/>
            </a:rPr>
            <a:t>193 284 244,20</a:t>
          </a:r>
          <a:r>
            <a:rPr lang="ru-RU" sz="1300" b="1" dirty="0" smtClean="0">
              <a:latin typeface="Arial Black" panose="020B0A04020102020204" pitchFamily="34" charset="0"/>
            </a:rPr>
            <a:t> рублей</a:t>
          </a:r>
          <a:endParaRPr lang="ru-RU" sz="1300" b="1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2.49733E-7</cdr:x>
      <cdr:y>0.85192</cdr:y>
    </cdr:from>
    <cdr:to>
      <cdr:x>0.26971</cdr:x>
      <cdr:y>0.97532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" y="2145295"/>
          <a:ext cx="1080000" cy="31074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9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 smtClean="0">
              <a:solidFill>
                <a:srgbClr val="7030A0"/>
              </a:solidFill>
              <a:latin typeface="Arial Black" panose="020B0A04020102020204" pitchFamily="34" charset="0"/>
            </a:rPr>
            <a:t>2027 год</a:t>
          </a:r>
          <a:endParaRPr lang="ru-RU" sz="1400" b="1" i="1" dirty="0">
            <a:solidFill>
              <a:srgbClr val="7030A0"/>
            </a:solidFill>
            <a:latin typeface="Arial Black" panose="020B0A040201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5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5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8F78B94-2666-4ACF-880A-7B5F1C1211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658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5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5"/>
            <a:ext cx="5438140" cy="44669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5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045990-8948-4CED-916A-D021F68E19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045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5001E7-71A1-4344-8695-74CEAD92971E}" type="slidenum">
              <a:rPr lang="ru-RU" altLang="ru-RU" smtClean="0"/>
              <a:pPr eaLnBrk="1" hangingPunct="1"/>
              <a:t>1</a:t>
            </a:fld>
            <a:endParaRPr lang="ru-RU" alt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598633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C0E113-8A24-4269-AFE1-E186F32C8AEF}" type="slidenum">
              <a:rPr lang="ru-RU" altLang="ru-RU" smtClean="0"/>
              <a:pPr eaLnBrk="1" hangingPunct="1"/>
              <a:t>26</a:t>
            </a:fld>
            <a:endParaRPr lang="ru-RU" altLang="ru-RU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42144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2A9F2E-18D7-4BB2-9E6B-7E84F373A5BA}" type="slidenum">
              <a:rPr lang="ru-RU" altLang="ru-RU" smtClean="0"/>
              <a:pPr eaLnBrk="1" hangingPunct="1"/>
              <a:t>27</a:t>
            </a:fld>
            <a:endParaRPr lang="ru-RU" altLang="ru-R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7461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405FA2-9E66-4F91-B059-76BAA91811EE}" type="slidenum">
              <a:rPr lang="ru-RU" altLang="ru-RU" smtClean="0"/>
              <a:pPr eaLnBrk="1" hangingPunct="1"/>
              <a:t>28</a:t>
            </a:fld>
            <a:endParaRPr lang="ru-RU" alt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7273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5A3BAF-5B34-4E3D-A0C3-02A09EF334A5}" type="slidenum">
              <a:rPr lang="ru-RU" altLang="ru-RU" smtClean="0"/>
              <a:pPr eaLnBrk="1" hangingPunct="1"/>
              <a:t>29</a:t>
            </a:fld>
            <a:endParaRPr lang="ru-RU" alt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522416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D1F039-9B39-4B19-8E9E-67B0AD674E38}" type="slidenum">
              <a:rPr lang="ru-RU" altLang="ru-RU" smtClean="0"/>
              <a:pPr eaLnBrk="1" hangingPunct="1"/>
              <a:t>30</a:t>
            </a:fld>
            <a:endParaRPr lang="ru-RU" alt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49937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D1F039-9B39-4B19-8E9E-67B0AD674E38}" type="slidenum">
              <a:rPr lang="ru-RU" altLang="ru-RU" smtClean="0"/>
              <a:pPr eaLnBrk="1" hangingPunct="1"/>
              <a:t>31</a:t>
            </a:fld>
            <a:endParaRPr lang="ru-RU" alt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61160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45990-8948-4CED-916A-D021F68E1974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592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45990-8948-4CED-916A-D021F68E1974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642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45990-8948-4CED-916A-D021F68E1974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076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33F85E-0C03-45BF-BDBD-8E8279BB48FA}" type="slidenum">
              <a:rPr lang="ru-RU" altLang="ru-RU" smtClean="0"/>
              <a:pPr eaLnBrk="1" hangingPunct="1"/>
              <a:t>20</a:t>
            </a:fld>
            <a:endParaRPr lang="ru-RU" alt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073113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33F85E-0C03-45BF-BDBD-8E8279BB48FA}" type="slidenum">
              <a:rPr lang="ru-RU" altLang="ru-RU" smtClean="0"/>
              <a:pPr eaLnBrk="1" hangingPunct="1"/>
              <a:t>21</a:t>
            </a:fld>
            <a:endParaRPr lang="ru-RU" alt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025882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B6E991-C4CE-422B-9B00-78EBB03F4221}" type="slidenum">
              <a:rPr lang="ru-RU" altLang="ru-RU" smtClean="0"/>
              <a:pPr eaLnBrk="1" hangingPunct="1"/>
              <a:t>22</a:t>
            </a:fld>
            <a:endParaRPr lang="ru-RU" alt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87243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1AE63A-F917-4B6B-8EB3-E30263652A9F}" type="slidenum">
              <a:rPr lang="ru-RU" altLang="ru-RU" smtClean="0"/>
              <a:pPr eaLnBrk="1" hangingPunct="1"/>
              <a:t>23</a:t>
            </a:fld>
            <a:endParaRPr lang="ru-RU" alt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30346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38E559-B402-4A87-AD88-AF90340D6AA8}" type="slidenum">
              <a:rPr lang="ru-RU" altLang="ru-RU" smtClean="0"/>
              <a:pPr eaLnBrk="1" hangingPunct="1"/>
              <a:t>24</a:t>
            </a:fld>
            <a:endParaRPr lang="ru-RU" alt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88252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F92F5D-D40D-4610-8FAE-E6C15452E442}" type="slidenum">
              <a:rPr lang="ru-RU" altLang="ru-RU" smtClean="0"/>
              <a:pPr eaLnBrk="1" hangingPunct="1"/>
              <a:t>25</a:t>
            </a:fld>
            <a:endParaRPr lang="ru-RU" alt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44202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17E3B-4F1C-4DCB-A669-05BBA1EC66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70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83177-5489-48FB-A19F-D4CEC8A311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81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2E1F4-DD4D-443D-B751-E83C5BB6EE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337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31361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447800" y="1600200"/>
            <a:ext cx="7313613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89D77-6A82-4F8C-AC71-AF8B51EE83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03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14CC4-F340-4006-AFAE-D06F0EB424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65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507A6-08F7-4E17-9414-14DA323137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5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B1EA6-A966-4B3F-9A15-DDE536B2B5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12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0DAD6-713F-4D73-A1DA-A02ECC5F3F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2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38F02-515C-44EC-BAE5-5B59A95EAF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4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2AC2D-CC84-4D01-8EE8-1265B617FD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02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2E242-8EFE-496E-977E-16941152FE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41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49093-61FE-4139-B923-F434B6719E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16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E12F5E-A030-4408-A0FA-97D90E5A16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7899" y="420130"/>
            <a:ext cx="8280000" cy="2952225"/>
          </a:xfrm>
        </p:spPr>
        <p:txBody>
          <a:bodyPr/>
          <a:lstStyle/>
          <a:p>
            <a:pPr algn="ctr" eaLnBrk="1" hangingPunct="1"/>
            <a:r>
              <a:rPr lang="ru-RU" alt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Бюджет для граждан </a:t>
            </a:r>
          </a:p>
          <a:p>
            <a:pPr algn="ctr" eaLnBrk="1" hangingPunct="1"/>
            <a:r>
              <a:rPr lang="ru-RU" altLang="ru-RU" sz="3200" b="1" dirty="0" smtClean="0">
                <a:latin typeface="Arial Black" panose="020B0A04020102020204" pitchFamily="34" charset="0"/>
              </a:rPr>
              <a:t>по проекту бюджета </a:t>
            </a:r>
            <a:r>
              <a:rPr lang="ru-RU" altLang="ru-RU" sz="2500" b="1" dirty="0" smtClean="0">
                <a:latin typeface="Arial Black" panose="020B0A04020102020204" pitchFamily="34" charset="0"/>
              </a:rPr>
              <a:t>МУНИЦИПАЛЬНОГО ОБРАЗОВАНИЯ «СВЕТОГОРСКОЕ ГОРОДСКОЕ ПОСЕЛЕНИЕ» ВЫБОРГСКОГО РАЙОНА ЛЕНИНГРАДСКОЙ ОБЛАСТИ НА 2025 ГОД И ПЛАНОВЫЙ ПЕРИОД 2026 И 2027 ГОДОВ»</a:t>
            </a:r>
          </a:p>
          <a:p>
            <a:pPr algn="ctr" eaLnBrk="1" hangingPunct="1"/>
            <a:endParaRPr lang="ru-RU" altLang="ru-RU" sz="18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 eaLnBrk="1" hangingPunct="1"/>
            <a:r>
              <a:rPr lang="ru-RU" alt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Уважаемые жители МО «Светогорское городское поселение» Выборгского района Ленинградской области!</a:t>
            </a:r>
          </a:p>
          <a:p>
            <a:pPr algn="ctr" eaLnBrk="1" hangingPunct="1"/>
            <a:r>
              <a:rPr lang="ru-RU" sz="1800" i="1" dirty="0"/>
              <a:t>Перед вами информационный материал – «Бюджет для граждан», где в доступной и понятной форме отражены основные параметры бюджета муниципального </a:t>
            </a:r>
            <a:r>
              <a:rPr lang="ru-RU" sz="1800" i="1" dirty="0" smtClean="0"/>
              <a:t>образования.</a:t>
            </a:r>
          </a:p>
          <a:p>
            <a:pPr algn="ctr" eaLnBrk="1" hangingPunct="1"/>
            <a:r>
              <a:rPr lang="ru-RU" sz="1800" i="1" dirty="0"/>
              <a:t>Создавая «Бюджет для граждан», мы стремились обеспечить реализацию принципов прозрачности и открытости бюджетных данных, ведь вопросы наполнения и расходования бюджета затрагивают интересы </a:t>
            </a:r>
            <a:r>
              <a:rPr lang="ru-RU" sz="1800" i="1" dirty="0" smtClean="0"/>
              <a:t>каждого жителя</a:t>
            </a:r>
            <a:r>
              <a:rPr lang="ru-RU" sz="1800" i="1" dirty="0"/>
              <a:t>. </a:t>
            </a:r>
            <a:endParaRPr lang="ru-RU" altLang="ru-RU" sz="1800" b="1" i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1268" name="Picture 4" descr="\\admfs\doc\Мягкова О\от Коноваловой О\фото для презент\герб3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4441" cy="1413000"/>
          </a:xfrm>
          <a:prstGeom prst="rect">
            <a:avLst/>
          </a:prstGeom>
          <a:noFill/>
          <a:extLst/>
        </p:spPr>
      </p:pic>
      <p:pic>
        <p:nvPicPr>
          <p:cNvPr id="7" name="Picture 8" descr="Герб Светогорс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155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08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442" y="217326"/>
            <a:ext cx="8188406" cy="850106"/>
          </a:xfrm>
        </p:spPr>
        <p:txBody>
          <a:bodyPr/>
          <a:lstStyle/>
          <a:p>
            <a:pPr algn="ctr"/>
            <a:r>
              <a:rPr lang="ru-RU" sz="3200" b="1" i="1" dirty="0" smtClean="0">
                <a:ln>
                  <a:solidFill>
                    <a:schemeClr val="accent4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Основные направления      бюджетной политики</a:t>
            </a:r>
            <a:endParaRPr lang="ru-RU" sz="3200" b="1" i="1" dirty="0">
              <a:ln>
                <a:solidFill>
                  <a:schemeClr val="accent4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9365" y="3370622"/>
            <a:ext cx="949257" cy="839008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  <a:ln>
            <a:solidFill>
              <a:srgbClr val="D9EDE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Овал 4"/>
          <p:cNvSpPr/>
          <p:nvPr/>
        </p:nvSpPr>
        <p:spPr>
          <a:xfrm>
            <a:off x="488442" y="5433058"/>
            <a:ext cx="1131558" cy="799042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  <a:ln>
            <a:solidFill>
              <a:srgbClr val="D9EDEF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Овал 5"/>
          <p:cNvSpPr/>
          <p:nvPr/>
        </p:nvSpPr>
        <p:spPr>
          <a:xfrm>
            <a:off x="7595999" y="2387165"/>
            <a:ext cx="956673" cy="830093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  <a:ln>
            <a:solidFill>
              <a:srgbClr val="D9EDEF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49" y="1431184"/>
            <a:ext cx="965388" cy="7240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614" y="4463280"/>
            <a:ext cx="1044059" cy="696417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976919" y="1375408"/>
            <a:ext cx="6699929" cy="8982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ru-RU" sz="2000" b="1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и эффективности реализации муниципальных программ и расширение их использования в бюджетном планировании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4000" y="2409491"/>
            <a:ext cx="6699929" cy="884936"/>
          </a:xfrm>
          <a:prstGeom prst="roundRect">
            <a:avLst/>
          </a:prstGeom>
          <a:solidFill>
            <a:schemeClr val="accent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ru-RU" sz="2000" b="1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в сфере прозрачности и открытости бюджетного процесса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20000" y="3452257"/>
            <a:ext cx="6699929" cy="7645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tabLst>
                <a:tab pos="450215" algn="l"/>
              </a:tabLst>
            </a:pPr>
            <a:r>
              <a:rPr lang="ru-RU" sz="2000" b="1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управления бюджетными расходами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7064" y="4432656"/>
            <a:ext cx="6699929" cy="727042"/>
          </a:xfrm>
          <a:prstGeom prst="roundRect">
            <a:avLst/>
          </a:prstGeom>
          <a:solidFill>
            <a:schemeClr val="accent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tabLst>
                <a:tab pos="567055" algn="l"/>
              </a:tabLst>
            </a:pPr>
            <a:r>
              <a:rPr lang="ru-RU" sz="2000" b="1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оказания муниципальных услуг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68733" y="5433058"/>
            <a:ext cx="6696000" cy="7990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ru-RU" sz="2000" b="1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в федеральных и региональных проектах и программах </a:t>
            </a:r>
            <a:endParaRPr lang="ru-RU" sz="2000" b="1" kern="0" dirty="0">
              <a:ln>
                <a:solidFill>
                  <a:srgbClr val="000000"/>
                </a:solidFill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762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19405" y="364234"/>
            <a:ext cx="7313613" cy="634362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/>
              <a:t>ОСНОВНЫЕ ХАРАКТЕРИСТИКИ БЮДЖЕТА</a:t>
            </a:r>
            <a:endParaRPr lang="en-US" altLang="ru-RU" sz="2400" b="1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750188"/>
              </p:ext>
            </p:extLst>
          </p:nvPr>
        </p:nvGraphicFramePr>
        <p:xfrm>
          <a:off x="252002" y="1133797"/>
          <a:ext cx="8783997" cy="2376001"/>
        </p:xfrm>
        <a:graphic>
          <a:graphicData uri="http://schemas.openxmlformats.org/drawingml/2006/table">
            <a:tbl>
              <a:tblPr/>
              <a:tblGrid>
                <a:gridCol w="1317598">
                  <a:extLst>
                    <a:ext uri="{9D8B030D-6E8A-4147-A177-3AD203B41FA5}">
                      <a16:colId xmlns:a16="http://schemas.microsoft.com/office/drawing/2014/main" val="2491756170"/>
                    </a:ext>
                  </a:extLst>
                </a:gridCol>
                <a:gridCol w="1976400">
                  <a:extLst>
                    <a:ext uri="{9D8B030D-6E8A-4147-A177-3AD203B41FA5}">
                      <a16:colId xmlns:a16="http://schemas.microsoft.com/office/drawing/2014/main" val="1198771906"/>
                    </a:ext>
                  </a:extLst>
                </a:gridCol>
                <a:gridCol w="1873060">
                  <a:extLst>
                    <a:ext uri="{9D8B030D-6E8A-4147-A177-3AD203B41FA5}">
                      <a16:colId xmlns:a16="http://schemas.microsoft.com/office/drawing/2014/main" val="70023324"/>
                    </a:ext>
                  </a:extLst>
                </a:gridCol>
                <a:gridCol w="1808470">
                  <a:extLst>
                    <a:ext uri="{9D8B030D-6E8A-4147-A177-3AD203B41FA5}">
                      <a16:colId xmlns:a16="http://schemas.microsoft.com/office/drawing/2014/main" val="3274667654"/>
                    </a:ext>
                  </a:extLst>
                </a:gridCol>
                <a:gridCol w="1808469">
                  <a:extLst>
                    <a:ext uri="{9D8B030D-6E8A-4147-A177-3AD203B41FA5}">
                      <a16:colId xmlns:a16="http://schemas.microsoft.com/office/drawing/2014/main" val="1927526536"/>
                    </a:ext>
                  </a:extLst>
                </a:gridCol>
              </a:tblGrid>
              <a:tr h="39308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5000"/>
                        <a:alpha val="53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C6C">
                        <a:alpha val="3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3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705950"/>
                  </a:ext>
                </a:extLst>
              </a:tr>
              <a:tr h="350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kumimoji="0" lang="ru-RU" altLang="ru-RU" sz="1800" b="1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kumimoji="0" lang="ru-RU" altLang="ru-RU" sz="1800" b="1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704212"/>
                  </a:ext>
                </a:extLst>
              </a:tr>
              <a:tr h="46038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165 982 100,00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C6C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193 376 800,00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190 669 300,00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198 873 900,00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971573"/>
                  </a:ext>
                </a:extLst>
              </a:tr>
              <a:tr h="421067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kumimoji="0" lang="ru-RU" altLang="ru-RU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169 658 400,00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C6C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200 799 030,00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195 215 611,00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203 625 687,00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962361"/>
                  </a:ext>
                </a:extLst>
              </a:tr>
              <a:tr h="750481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3 676 300,00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C6C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- 7 422 230,00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- 4 546 311,00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- 4 751 787,00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075697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6663979"/>
              </p:ext>
            </p:extLst>
          </p:nvPr>
        </p:nvGraphicFramePr>
        <p:xfrm>
          <a:off x="900000" y="3645000"/>
          <a:ext cx="7992000" cy="29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196000" y="102807"/>
            <a:ext cx="3913498" cy="45295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Доходы бюджета</a:t>
            </a: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2124000" y="2828305"/>
            <a:ext cx="345828" cy="367042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135008" y="784906"/>
            <a:ext cx="3167429" cy="369332"/>
          </a:xfrm>
          <a:prstGeom prst="rect">
            <a:avLst/>
          </a:prstGeom>
          <a:solidFill>
            <a:srgbClr val="D5FC8E"/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Arial Black" panose="020B0A04020102020204" pitchFamily="34" charset="0"/>
              </a:rPr>
              <a:t>Собственные доходы:</a:t>
            </a:r>
            <a:endParaRPr lang="ru-RU" b="1" i="1" dirty="0"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643" y="1214417"/>
            <a:ext cx="5641837" cy="369332"/>
          </a:xfrm>
          <a:prstGeom prst="rect">
            <a:avLst/>
          </a:prstGeom>
          <a:solidFill>
            <a:srgbClr val="D5FC8E">
              <a:alpha val="9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Arial Black" panose="020B0A04020102020204" pitchFamily="34" charset="0"/>
              </a:rPr>
              <a:t>2025 год – 148 444 600,00 рублей (76,8%)</a:t>
            </a:r>
            <a:endParaRPr lang="ru-RU" i="1" dirty="0"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479" y="1747640"/>
            <a:ext cx="5634001" cy="369332"/>
          </a:xfrm>
          <a:prstGeom prst="rect">
            <a:avLst/>
          </a:prstGeom>
          <a:solidFill>
            <a:srgbClr val="D5FC8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Arial Black" panose="020B0A04020102020204" pitchFamily="34" charset="0"/>
              </a:rPr>
              <a:t>2026 год – 151 543 </a:t>
            </a:r>
            <a:r>
              <a:rPr lang="ru-RU" i="1" dirty="0">
                <a:latin typeface="Arial Black" panose="020B0A04020102020204" pitchFamily="34" charset="0"/>
              </a:rPr>
              <a:t>700,00 </a:t>
            </a:r>
            <a:r>
              <a:rPr lang="ru-RU" i="1" dirty="0" smtClean="0">
                <a:latin typeface="Arial Black" panose="020B0A04020102020204" pitchFamily="34" charset="0"/>
              </a:rPr>
              <a:t>рублей (79,5%)</a:t>
            </a:r>
            <a:endParaRPr lang="ru-RU" i="1" dirty="0"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55" y="2250564"/>
            <a:ext cx="5636225" cy="369332"/>
          </a:xfrm>
          <a:prstGeom prst="rect">
            <a:avLst/>
          </a:prstGeom>
          <a:solidFill>
            <a:srgbClr val="D5FC8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Arial Black" panose="020B0A04020102020204" pitchFamily="34" charset="0"/>
              </a:rPr>
              <a:t>2027 год – 158 392 900,00 рублей </a:t>
            </a:r>
            <a:r>
              <a:rPr lang="ru-RU" i="1" dirty="0">
                <a:latin typeface="Arial Black" panose="020B0A04020102020204" pitchFamily="34" charset="0"/>
              </a:rPr>
              <a:t>(</a:t>
            </a:r>
            <a:r>
              <a:rPr lang="ru-RU" i="1" dirty="0" smtClean="0">
                <a:latin typeface="Arial Black" panose="020B0A04020102020204" pitchFamily="34" charset="0"/>
              </a:rPr>
              <a:t>79,6%)</a:t>
            </a:r>
            <a:endParaRPr lang="ru-RU" i="1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447" y="3256412"/>
            <a:ext cx="4858553" cy="400110"/>
          </a:xfrm>
          <a:prstGeom prst="rect">
            <a:avLst/>
          </a:prstGeom>
          <a:solidFill>
            <a:srgbClr val="92D05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Black" panose="020B0A04020102020204" pitchFamily="34" charset="0"/>
              </a:rPr>
              <a:t>1. Налоговые доходы, рублей</a:t>
            </a:r>
            <a:endParaRPr lang="ru-RU" sz="2000" b="1" dirty="0">
              <a:latin typeface="Arial Black" panose="020B0A04020102020204" pitchFamily="34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920000">
            <a:off x="4453608" y="817054"/>
            <a:ext cx="345828" cy="318288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3587115016"/>
              </p:ext>
            </p:extLst>
          </p:nvPr>
        </p:nvGraphicFramePr>
        <p:xfrm>
          <a:off x="540000" y="3591510"/>
          <a:ext cx="7225498" cy="34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940128631"/>
              </p:ext>
            </p:extLst>
          </p:nvPr>
        </p:nvGraphicFramePr>
        <p:xfrm>
          <a:off x="4966913" y="190130"/>
          <a:ext cx="4193394" cy="303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116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400" y="117000"/>
            <a:ext cx="8229600" cy="360368"/>
          </a:xfrm>
        </p:spPr>
        <p:txBody>
          <a:bodyPr/>
          <a:lstStyle/>
          <a:p>
            <a:pPr algn="ctr"/>
            <a:r>
              <a:rPr lang="ru-RU" sz="2400" b="1" kern="0" dirty="0">
                <a:solidFill>
                  <a:schemeClr val="tx2">
                    <a:lumMod val="75000"/>
                  </a:schemeClr>
                </a:solidFill>
                <a:effectLst/>
              </a:rPr>
              <a:t>СТРУКТУРА </a:t>
            </a:r>
            <a:r>
              <a:rPr lang="ru-RU" sz="2400" b="1" kern="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НАЛОГОВЫХ </a:t>
            </a:r>
            <a:r>
              <a:rPr lang="ru-RU" sz="2400" b="1" kern="0" dirty="0">
                <a:solidFill>
                  <a:schemeClr val="tx2">
                    <a:lumMod val="75000"/>
                  </a:schemeClr>
                </a:solidFill>
                <a:effectLst/>
              </a:rPr>
              <a:t>ДОХОДОВ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7984104"/>
              </p:ext>
            </p:extLst>
          </p:nvPr>
        </p:nvGraphicFramePr>
        <p:xfrm>
          <a:off x="180000" y="477368"/>
          <a:ext cx="8784000" cy="3815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935943"/>
              </p:ext>
            </p:extLst>
          </p:nvPr>
        </p:nvGraphicFramePr>
        <p:xfrm>
          <a:off x="457200" y="4077000"/>
          <a:ext cx="3898800" cy="2794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7825245"/>
              </p:ext>
            </p:extLst>
          </p:nvPr>
        </p:nvGraphicFramePr>
        <p:xfrm>
          <a:off x="4788000" y="4077000"/>
          <a:ext cx="4309672" cy="27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623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4500000" y="117000"/>
            <a:ext cx="3881347" cy="45295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Доходы бюджета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 rot="5040000">
            <a:off x="4151659" y="541689"/>
            <a:ext cx="324752" cy="42380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940260234"/>
              </p:ext>
            </p:extLst>
          </p:nvPr>
        </p:nvGraphicFramePr>
        <p:xfrm>
          <a:off x="396000" y="1304499"/>
          <a:ext cx="6840000" cy="277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00000" y="1007433"/>
            <a:ext cx="5184000" cy="369332"/>
          </a:xfrm>
          <a:prstGeom prst="rect">
            <a:avLst/>
          </a:prstGeom>
          <a:solidFill>
            <a:srgbClr val="FF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2. Неналоговые доходы, рублей</a:t>
            </a:r>
            <a:endParaRPr lang="ru-RU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9179509"/>
              </p:ext>
            </p:extLst>
          </p:nvPr>
        </p:nvGraphicFramePr>
        <p:xfrm>
          <a:off x="4932000" y="3789000"/>
          <a:ext cx="4104000" cy="306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935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88368"/>
          </a:xfrm>
        </p:spPr>
        <p:txBody>
          <a:bodyPr/>
          <a:lstStyle/>
          <a:p>
            <a:pPr algn="ctr"/>
            <a:r>
              <a:rPr lang="ru-RU" sz="2200" b="1" kern="0" dirty="0">
                <a:solidFill>
                  <a:schemeClr val="tx2">
                    <a:lumMod val="75000"/>
                  </a:schemeClr>
                </a:solidFill>
                <a:effectLst/>
              </a:rPr>
              <a:t>СТРУКТУРА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НЕ</a:t>
            </a:r>
            <a:r>
              <a:rPr lang="ru-RU" sz="2200" b="1" kern="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НАЛОГОВЫХ </a:t>
            </a:r>
            <a:r>
              <a:rPr lang="ru-RU" sz="2200" b="1" kern="0" dirty="0">
                <a:solidFill>
                  <a:schemeClr val="tx2">
                    <a:lumMod val="75000"/>
                  </a:schemeClr>
                </a:solidFill>
                <a:effectLst/>
              </a:rPr>
              <a:t>ДОХОДОВ</a:t>
            </a:r>
            <a:endParaRPr lang="ru-RU" sz="2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750277"/>
              </p:ext>
            </p:extLst>
          </p:nvPr>
        </p:nvGraphicFramePr>
        <p:xfrm>
          <a:off x="180000" y="572846"/>
          <a:ext cx="8784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92788"/>
              </p:ext>
            </p:extLst>
          </p:nvPr>
        </p:nvGraphicFramePr>
        <p:xfrm>
          <a:off x="-7611" y="4230069"/>
          <a:ext cx="4442385" cy="2627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8182816"/>
              </p:ext>
            </p:extLst>
          </p:nvPr>
        </p:nvGraphicFramePr>
        <p:xfrm>
          <a:off x="4439062" y="4228701"/>
          <a:ext cx="4701170" cy="2624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0619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916000" y="117000"/>
            <a:ext cx="3533632" cy="45295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Доходы бюджета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2000" y="837000"/>
            <a:ext cx="6120000" cy="369332"/>
          </a:xfrm>
          <a:prstGeom prst="rect">
            <a:avLst/>
          </a:prstGeom>
          <a:solidFill>
            <a:srgbClr val="00B0F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3. Безвозмездные поступления, тыс. руб.</a:t>
            </a:r>
            <a:endParaRPr lang="ru-RU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3722762140"/>
              </p:ext>
            </p:extLst>
          </p:nvPr>
        </p:nvGraphicFramePr>
        <p:xfrm>
          <a:off x="396000" y="1199833"/>
          <a:ext cx="8208000" cy="270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295359431"/>
              </p:ext>
            </p:extLst>
          </p:nvPr>
        </p:nvGraphicFramePr>
        <p:xfrm>
          <a:off x="468001" y="3933000"/>
          <a:ext cx="8643254" cy="278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891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1279611" y="981075"/>
            <a:ext cx="7313613" cy="431097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/>
              <a:t>РАСХОДЫ БЮДЖЕТА</a:t>
            </a:r>
          </a:p>
        </p:txBody>
      </p:sp>
      <p:sp>
        <p:nvSpPr>
          <p:cNvPr id="6148" name="Rectangle 18"/>
          <p:cNvSpPr>
            <a:spLocks noChangeArrowheads="1"/>
          </p:cNvSpPr>
          <p:nvPr/>
        </p:nvSpPr>
        <p:spPr bwMode="auto">
          <a:xfrm>
            <a:off x="1619250" y="981075"/>
            <a:ext cx="73136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2400" b="1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3429000"/>
            <a:ext cx="4572000" cy="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624597"/>
              </p:ext>
            </p:extLst>
          </p:nvPr>
        </p:nvGraphicFramePr>
        <p:xfrm>
          <a:off x="817226" y="1773000"/>
          <a:ext cx="7775998" cy="2176630"/>
        </p:xfrm>
        <a:graphic>
          <a:graphicData uri="http://schemas.openxmlformats.org/drawingml/2006/table">
            <a:tbl>
              <a:tblPr/>
              <a:tblGrid>
                <a:gridCol w="2087998">
                  <a:extLst>
                    <a:ext uri="{9D8B030D-6E8A-4147-A177-3AD203B41FA5}">
                      <a16:colId xmlns:a16="http://schemas.microsoft.com/office/drawing/2014/main" val="2491756170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70023324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3274667654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1927526536"/>
                    </a:ext>
                  </a:extLst>
                </a:gridCol>
              </a:tblGrid>
              <a:tr h="39308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5000"/>
                        <a:alpha val="53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3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705950"/>
                  </a:ext>
                </a:extLst>
              </a:tr>
              <a:tr h="350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kumimoji="0" lang="ru-RU" altLang="ru-RU" sz="1800" b="1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kumimoji="0" lang="ru-RU" altLang="ru-RU" sz="1800" b="1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704212"/>
                  </a:ext>
                </a:extLst>
              </a:tr>
              <a:tr h="421067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kumimoji="0" lang="en-US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</a:t>
                      </a:r>
                      <a:r>
                        <a:rPr kumimoji="0" lang="en-US" alt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</a:t>
                      </a:r>
                      <a:r>
                        <a:rPr kumimoji="0" lang="en-US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</a:t>
                      </a:r>
                      <a:endParaRPr kumimoji="0" lang="ru-RU" altLang="ru-RU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200 799 030,00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195 215 611,00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203 625 687,00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962361"/>
                  </a:ext>
                </a:extLst>
              </a:tr>
              <a:tr h="7504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  <a:endParaRPr kumimoji="0" lang="ru-RU" altLang="ru-RU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4 957 401,80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10 341 442,80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058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78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1279612" y="333903"/>
            <a:ext cx="7313613" cy="431097"/>
          </a:xfrm>
        </p:spPr>
        <p:txBody>
          <a:bodyPr/>
          <a:lstStyle/>
          <a:p>
            <a:pPr algn="ctr" eaLnBrk="1" hangingPunct="1"/>
            <a:r>
              <a:rPr lang="ru-RU" altLang="ru-RU" sz="2400" b="1" dirty="0"/>
              <a:t>СТРУКТУРА </a:t>
            </a:r>
            <a:r>
              <a:rPr lang="ru-RU" altLang="ru-RU" sz="2400" b="1" dirty="0" smtClean="0"/>
              <a:t>РАСХОДОВ</a:t>
            </a:r>
          </a:p>
        </p:txBody>
      </p:sp>
      <p:sp>
        <p:nvSpPr>
          <p:cNvPr id="6148" name="Rectangle 18"/>
          <p:cNvSpPr>
            <a:spLocks noChangeArrowheads="1"/>
          </p:cNvSpPr>
          <p:nvPr/>
        </p:nvSpPr>
        <p:spPr bwMode="auto">
          <a:xfrm>
            <a:off x="1619250" y="981075"/>
            <a:ext cx="73136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2400" b="1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3429000"/>
            <a:ext cx="4572000" cy="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10388"/>
              </p:ext>
            </p:extLst>
          </p:nvPr>
        </p:nvGraphicFramePr>
        <p:xfrm>
          <a:off x="180001" y="765000"/>
          <a:ext cx="8855998" cy="5837034"/>
        </p:xfrm>
        <a:graphic>
          <a:graphicData uri="http://schemas.openxmlformats.org/drawingml/2006/table">
            <a:tbl>
              <a:tblPr/>
              <a:tblGrid>
                <a:gridCol w="1007999">
                  <a:extLst>
                    <a:ext uri="{9D8B030D-6E8A-4147-A177-3AD203B41FA5}">
                      <a16:colId xmlns:a16="http://schemas.microsoft.com/office/drawing/2014/main" val="3478206028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72512608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188732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838350702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752368877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1777273709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27639335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35895026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46445284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50180770"/>
                    </a:ext>
                  </a:extLst>
                </a:gridCol>
                <a:gridCol w="536980">
                  <a:extLst>
                    <a:ext uri="{9D8B030D-6E8A-4147-A177-3AD203B41FA5}">
                      <a16:colId xmlns:a16="http://schemas.microsoft.com/office/drawing/2014/main" val="3472371982"/>
                    </a:ext>
                  </a:extLst>
                </a:gridCol>
                <a:gridCol w="759019">
                  <a:extLst>
                    <a:ext uri="{9D8B030D-6E8A-4147-A177-3AD203B41FA5}">
                      <a16:colId xmlns:a16="http://schemas.microsoft.com/office/drawing/2014/main" val="2041641672"/>
                    </a:ext>
                  </a:extLst>
                </a:gridCol>
              </a:tblGrid>
              <a:tr h="23734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год*</a:t>
                      </a:r>
                      <a:endParaRPr lang="ru-RU" sz="9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2025год</a:t>
                      </a:r>
                      <a:endParaRPr lang="ru-RU" sz="9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9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9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003324"/>
                  </a:ext>
                </a:extLst>
              </a:tr>
              <a:tr h="804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с измене­нием (на 01.09.2024 г.)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с измене­нием (на 01.09.2024 г.)*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включено в проект бюджета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измене­ние утвержденного бюджета (+. -)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измене­ние утвержденного бюджета (%)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с измене­нием (на 01.09.2024 г.)*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 о в проект бюджета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измене­ние утвержденного бюджета (+, -)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измене­ние утвержденного бюджета (%)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включено в проект бюджета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53598"/>
                  </a:ext>
                </a:extLst>
              </a:tr>
              <a:tr h="335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50 189 833,78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49 010 800,00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60 356 425,04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11 345 625,04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123,1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47 110 800,00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47 901 153,67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790 353,67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101,7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47 803 468,67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793862"/>
                  </a:ext>
                </a:extLst>
              </a:tr>
              <a:tr h="710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6 496 600,00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6 570 700,00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6 640 371,38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69 671,38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101,1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3 835 700,00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4 105 371,38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269 671,38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107,0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3 832 871,38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156277"/>
                  </a:ext>
                </a:extLst>
              </a:tr>
              <a:tr h="333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28 370 597,48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29 639 800,00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18 769 259,02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-10 870 540,98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63,3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29 842 200,00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39 609 032,00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9 766 832,00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132,7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34 010 632,00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604940"/>
                  </a:ext>
                </a:extLst>
              </a:tr>
              <a:tr h="431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 коммунальное хозяйство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43 189 875,74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37 024 100,00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57 552 156,13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20 528 056,13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155,4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38 672 100,00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47 945 144,15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9 273 044,15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124,0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47 274 944,15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980821"/>
                  </a:ext>
                </a:extLst>
              </a:tr>
              <a:tr h="225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1 132 500,00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1 132 500,00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1 125 400,00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-7 100,00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1 118 000,00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1 125 400,00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7 400,00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100,7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1 125 400,00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692497"/>
                  </a:ext>
                </a:extLst>
              </a:tr>
              <a:tr h="305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36 944 923,00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36 111 100,00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42 199 160,43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6 088 060,43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116,9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36 117 700,00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35 415 850,00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-701 850,00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98,1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35 513 850,00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639771"/>
                  </a:ext>
                </a:extLst>
              </a:tr>
              <a:tr h="300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5 300 000,00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5 300 000,00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5 978 088,00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678 088,00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112,8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5 300 000,00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5 978 088,00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678 088,00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112,8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5 978 088,00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753403"/>
                  </a:ext>
                </a:extLst>
              </a:tr>
              <a:tr h="383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10 304 100,00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10 304 100,00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8 168 170,00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-2 135 930,00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79,3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10 304 100,00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8 168 170,00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-2 135 930,00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79,3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17 734 990,00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976119"/>
                  </a:ext>
                </a:extLst>
              </a:tr>
              <a:tr h="599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(муниципального) долга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588149"/>
                  </a:ext>
                </a:extLst>
              </a:tr>
              <a:tr h="237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181 938 430,00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175 103 100,00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200 799 030,00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25 695 930,00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114,7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172 310 600,00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190 258 209,20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17 947 609,20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110,4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193 284 244,20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92191"/>
                  </a:ext>
                </a:extLst>
              </a:tr>
              <a:tr h="347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4 569 500,00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9 229 600,00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4 957 401,80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10 341 442,80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502833"/>
                  </a:ext>
                </a:extLst>
              </a:tr>
              <a:tr h="256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к всего расходов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202417"/>
                  </a:ext>
                </a:extLst>
              </a:tr>
              <a:tr h="254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181 938 430,00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179 672 600,00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200 799 030,00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21 126 430,00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111,8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181 540 200,00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195 215 611,00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13 675 411,00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107,5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203 625 687,00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5" marR="4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526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65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1279612" y="333903"/>
            <a:ext cx="7313613" cy="431097"/>
          </a:xfrm>
        </p:spPr>
        <p:txBody>
          <a:bodyPr/>
          <a:lstStyle/>
          <a:p>
            <a:pPr algn="ctr" eaLnBrk="1" hangingPunct="1"/>
            <a:r>
              <a:rPr lang="ru-RU" altLang="ru-RU" sz="2400" b="1" dirty="0"/>
              <a:t>СТРУКТУРА </a:t>
            </a:r>
            <a:r>
              <a:rPr lang="ru-RU" altLang="ru-RU" sz="2400" b="1" dirty="0" smtClean="0"/>
              <a:t>РАСХОДОВ</a:t>
            </a:r>
          </a:p>
        </p:txBody>
      </p:sp>
      <p:sp>
        <p:nvSpPr>
          <p:cNvPr id="6148" name="Rectangle 18"/>
          <p:cNvSpPr>
            <a:spLocks noChangeArrowheads="1"/>
          </p:cNvSpPr>
          <p:nvPr/>
        </p:nvSpPr>
        <p:spPr bwMode="auto">
          <a:xfrm>
            <a:off x="1619250" y="981075"/>
            <a:ext cx="73136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2400" b="1">
              <a:solidFill>
                <a:schemeClr val="tx2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449616"/>
              </p:ext>
            </p:extLst>
          </p:nvPr>
        </p:nvGraphicFramePr>
        <p:xfrm>
          <a:off x="1120418" y="818377"/>
          <a:ext cx="7632000" cy="2917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7514916"/>
              </p:ext>
            </p:extLst>
          </p:nvPr>
        </p:nvGraphicFramePr>
        <p:xfrm>
          <a:off x="900000" y="3789000"/>
          <a:ext cx="3895225" cy="2662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6930743"/>
              </p:ext>
            </p:extLst>
          </p:nvPr>
        </p:nvGraphicFramePr>
        <p:xfrm>
          <a:off x="4795225" y="3789000"/>
          <a:ext cx="4076283" cy="2685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86000" y="3429000"/>
            <a:ext cx="4572000" cy="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41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000" y="212843"/>
            <a:ext cx="7801744" cy="1436277"/>
          </a:xfrm>
        </p:spPr>
        <p:txBody>
          <a:bodyPr>
            <a:noAutofit/>
          </a:bodyPr>
          <a:lstStyle/>
          <a:p>
            <a:pPr marL="0" indent="0"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 образование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«Светогорское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городское поселение»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Выборгского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Ленинградской области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22" y="1813534"/>
            <a:ext cx="4263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Площадь территории </a:t>
            </a:r>
            <a:r>
              <a:rPr lang="ru-RU" i="1" dirty="0" smtClean="0"/>
              <a:t> -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42 528,67 </a:t>
            </a:r>
            <a:r>
              <a:rPr lang="ru-RU" i="1" dirty="0" smtClean="0"/>
              <a:t>га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8257" y="4659404"/>
            <a:ext cx="35608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Население -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18,6 </a:t>
            </a:r>
            <a:r>
              <a:rPr lang="ru-RU" i="1" dirty="0" smtClean="0"/>
              <a:t>тыс. человек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5359" y="5229000"/>
            <a:ext cx="37138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Численность </a:t>
            </a:r>
            <a:r>
              <a:rPr lang="ru-RU" i="1" dirty="0"/>
              <a:t>экономически активного населения </a:t>
            </a:r>
            <a:r>
              <a:rPr lang="ru-RU" i="1" dirty="0" smtClean="0"/>
              <a:t>составляет </a:t>
            </a:r>
            <a:r>
              <a:rPr lang="ru-RU" i="1" dirty="0"/>
              <a:t>7000 </a:t>
            </a:r>
            <a:r>
              <a:rPr lang="ru-RU" i="1" dirty="0" smtClean="0"/>
              <a:t>человек</a:t>
            </a:r>
            <a:endParaRPr lang="ru-RU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9534" y="2342713"/>
            <a:ext cx="3727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На </a:t>
            </a:r>
            <a:r>
              <a:rPr lang="ru-RU" i="1" dirty="0"/>
              <a:t>территории поселения находится </a:t>
            </a:r>
            <a:r>
              <a:rPr lang="ru-RU" dirty="0"/>
              <a:t> 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i="1" dirty="0" smtClean="0"/>
              <a:t>город Светогорск</a:t>
            </a:r>
          </a:p>
          <a:p>
            <a:pPr marL="285750" indent="-285750">
              <a:buFontTx/>
              <a:buChar char="-"/>
            </a:pPr>
            <a:r>
              <a:rPr lang="ru-RU" i="1" dirty="0"/>
              <a:t>г</a:t>
            </a:r>
            <a:r>
              <a:rPr lang="ru-RU" i="1" dirty="0" smtClean="0"/>
              <a:t>ородской  поселок  Лесогорский</a:t>
            </a:r>
          </a:p>
          <a:p>
            <a:pPr marL="285750" indent="-285750">
              <a:buFontTx/>
              <a:buChar char="-"/>
            </a:pPr>
            <a:r>
              <a:rPr lang="ru-RU" i="1" dirty="0" smtClean="0"/>
              <a:t>деревня </a:t>
            </a:r>
            <a:r>
              <a:rPr lang="ru-RU" i="1" dirty="0" err="1" smtClean="0"/>
              <a:t>Лосево</a:t>
            </a:r>
            <a:endParaRPr lang="ru-RU" i="1" dirty="0" smtClean="0"/>
          </a:p>
          <a:p>
            <a:pPr marL="285750" indent="-285750">
              <a:buFontTx/>
              <a:buChar char="-"/>
            </a:pPr>
            <a:r>
              <a:rPr lang="ru-RU" i="1" dirty="0" smtClean="0"/>
              <a:t>поселок </a:t>
            </a:r>
            <a:r>
              <a:rPr lang="ru-RU" i="1" dirty="0" err="1" smtClean="0"/>
              <a:t>Правдино</a:t>
            </a:r>
            <a:endParaRPr lang="ru-RU" i="1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950" y="1649120"/>
            <a:ext cx="4933285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35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860936"/>
              </p:ext>
            </p:extLst>
          </p:nvPr>
        </p:nvGraphicFramePr>
        <p:xfrm>
          <a:off x="0" y="514907"/>
          <a:ext cx="9035999" cy="6210943"/>
        </p:xfrm>
        <a:graphic>
          <a:graphicData uri="http://schemas.openxmlformats.org/drawingml/2006/table">
            <a:tbl>
              <a:tblPr firstRow="1" firstCol="1" bandRow="1"/>
              <a:tblGrid>
                <a:gridCol w="2056975">
                  <a:extLst>
                    <a:ext uri="{9D8B030D-6E8A-4147-A177-3AD203B41FA5}">
                      <a16:colId xmlns:a16="http://schemas.microsoft.com/office/drawing/2014/main" val="3429166236"/>
                    </a:ext>
                  </a:extLst>
                </a:gridCol>
                <a:gridCol w="881561">
                  <a:extLst>
                    <a:ext uri="{9D8B030D-6E8A-4147-A177-3AD203B41FA5}">
                      <a16:colId xmlns:a16="http://schemas.microsoft.com/office/drawing/2014/main" val="2445581337"/>
                    </a:ext>
                  </a:extLst>
                </a:gridCol>
                <a:gridCol w="587706">
                  <a:extLst>
                    <a:ext uri="{9D8B030D-6E8A-4147-A177-3AD203B41FA5}">
                      <a16:colId xmlns:a16="http://schemas.microsoft.com/office/drawing/2014/main" val="1342598621"/>
                    </a:ext>
                  </a:extLst>
                </a:gridCol>
                <a:gridCol w="808098">
                  <a:extLst>
                    <a:ext uri="{9D8B030D-6E8A-4147-A177-3AD203B41FA5}">
                      <a16:colId xmlns:a16="http://schemas.microsoft.com/office/drawing/2014/main" val="2798456689"/>
                    </a:ext>
                  </a:extLst>
                </a:gridCol>
                <a:gridCol w="440781">
                  <a:extLst>
                    <a:ext uri="{9D8B030D-6E8A-4147-A177-3AD203B41FA5}">
                      <a16:colId xmlns:a16="http://schemas.microsoft.com/office/drawing/2014/main" val="2104232912"/>
                    </a:ext>
                  </a:extLst>
                </a:gridCol>
                <a:gridCol w="440781">
                  <a:extLst>
                    <a:ext uri="{9D8B030D-6E8A-4147-A177-3AD203B41FA5}">
                      <a16:colId xmlns:a16="http://schemas.microsoft.com/office/drawing/2014/main" val="1837801026"/>
                    </a:ext>
                  </a:extLst>
                </a:gridCol>
                <a:gridCol w="955025">
                  <a:extLst>
                    <a:ext uri="{9D8B030D-6E8A-4147-A177-3AD203B41FA5}">
                      <a16:colId xmlns:a16="http://schemas.microsoft.com/office/drawing/2014/main" val="524830039"/>
                    </a:ext>
                  </a:extLst>
                </a:gridCol>
                <a:gridCol w="514244">
                  <a:extLst>
                    <a:ext uri="{9D8B030D-6E8A-4147-A177-3AD203B41FA5}">
                      <a16:colId xmlns:a16="http://schemas.microsoft.com/office/drawing/2014/main" val="4126672116"/>
                    </a:ext>
                  </a:extLst>
                </a:gridCol>
                <a:gridCol w="493584">
                  <a:extLst>
                    <a:ext uri="{9D8B030D-6E8A-4147-A177-3AD203B41FA5}">
                      <a16:colId xmlns:a16="http://schemas.microsoft.com/office/drawing/2014/main" val="2584898139"/>
                    </a:ext>
                  </a:extLst>
                </a:gridCol>
                <a:gridCol w="886918">
                  <a:extLst>
                    <a:ext uri="{9D8B030D-6E8A-4147-A177-3AD203B41FA5}">
                      <a16:colId xmlns:a16="http://schemas.microsoft.com/office/drawing/2014/main" val="2052624563"/>
                    </a:ext>
                  </a:extLst>
                </a:gridCol>
                <a:gridCol w="485163">
                  <a:extLst>
                    <a:ext uri="{9D8B030D-6E8A-4147-A177-3AD203B41FA5}">
                      <a16:colId xmlns:a16="http://schemas.microsoft.com/office/drawing/2014/main" val="2848315600"/>
                    </a:ext>
                  </a:extLst>
                </a:gridCol>
                <a:gridCol w="485163">
                  <a:extLst>
                    <a:ext uri="{9D8B030D-6E8A-4147-A177-3AD203B41FA5}">
                      <a16:colId xmlns:a16="http://schemas.microsoft.com/office/drawing/2014/main" val="2014772536"/>
                    </a:ext>
                  </a:extLst>
                </a:gridCol>
              </a:tblGrid>
              <a:tr h="993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5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год </a:t>
                      </a:r>
                      <a:endParaRPr lang="ru-RU" sz="5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год </a:t>
                      </a:r>
                      <a:endParaRPr lang="ru-RU" sz="5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год </a:t>
                      </a:r>
                      <a:endParaRPr lang="ru-RU" sz="5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347131"/>
                  </a:ext>
                </a:extLst>
              </a:tr>
              <a:tr h="2571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с уточнением (на 01.09. 2024 г.)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вес, %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 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вес, % 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  <a:r>
                        <a:rPr lang="ru-RU" sz="800" dirty="0"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202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году, %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 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вес, % </a:t>
                      </a:r>
                      <a:endParaRPr lang="ru-RU" sz="8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  <a:r>
                        <a:rPr lang="ru-RU" sz="800"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202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году, %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вес, %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  <a:r>
                        <a:rPr lang="ru-RU" sz="800"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202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году, %</a:t>
                      </a:r>
                      <a:endParaRPr lang="ru-RU" sz="8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0571472"/>
                  </a:ext>
                </a:extLst>
              </a:tr>
              <a:tr h="192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8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местного бюджета, всего</a:t>
                      </a:r>
                      <a:endParaRPr lang="ru-RU" sz="88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181 938 430,00</a:t>
                      </a:r>
                      <a:endParaRPr lang="ru-RU" sz="9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200 799 030,00</a:t>
                      </a:r>
                      <a:endParaRPr lang="ru-RU" sz="9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110,4</a:t>
                      </a:r>
                      <a:endParaRPr lang="ru-RU" sz="9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190 258 209,20</a:t>
                      </a:r>
                      <a:endParaRPr lang="ru-RU" sz="9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94,8</a:t>
                      </a:r>
                      <a:endParaRPr lang="ru-RU" sz="9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193 284 244,20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101,6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9698079"/>
                  </a:ext>
                </a:extLst>
              </a:tr>
              <a:tr h="578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8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реализацию муниципальных программ МО «Светогорское городское поселение», всего:</a:t>
                      </a:r>
                      <a:endParaRPr lang="ru-RU" sz="88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127 740 401,22</a:t>
                      </a:r>
                      <a:endParaRPr lang="ru-RU" sz="9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70,2</a:t>
                      </a:r>
                      <a:endParaRPr lang="ru-RU" sz="9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134 449 572,43</a:t>
                      </a:r>
                      <a:endParaRPr lang="ru-RU" sz="9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67,0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105,3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136 364 023,00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71,7</a:t>
                      </a:r>
                      <a:endParaRPr lang="ru-RU" sz="9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101,4</a:t>
                      </a:r>
                      <a:endParaRPr lang="ru-RU" sz="9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139 389 743,00</a:t>
                      </a:r>
                      <a:endParaRPr lang="ru-RU" sz="9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72,1</a:t>
                      </a:r>
                      <a:endParaRPr lang="ru-RU" sz="9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102,2</a:t>
                      </a:r>
                      <a:endParaRPr lang="ru-RU" sz="9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1704335"/>
                  </a:ext>
                </a:extLst>
              </a:tr>
              <a:tr h="914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80" kern="12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Calibri" panose="020F0502020204030204" pitchFamily="34" charset="0"/>
                        </a:rPr>
                        <a:t>«Основные направления осуществления управленческой деятельности и развития муниципальной службы в муниципальном образовании «Светогорское городское поселение» Выборгского района Ленинградской области»</a:t>
                      </a:r>
                      <a:endParaRPr lang="ru-RU" sz="88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1 139 000,00</a:t>
                      </a:r>
                      <a:endParaRPr lang="ru-RU" sz="9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9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1 212 371,00</a:t>
                      </a:r>
                      <a:endParaRPr lang="ru-RU" sz="9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9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106,4</a:t>
                      </a:r>
                      <a:endParaRPr lang="ru-RU" sz="9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1 212 371,00</a:t>
                      </a:r>
                      <a:endParaRPr lang="ru-RU" sz="9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9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1 212 371,00</a:t>
                      </a:r>
                      <a:endParaRPr lang="ru-RU" sz="9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110345"/>
                  </a:ext>
                </a:extLst>
              </a:tr>
              <a:tr h="642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80" kern="12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Calibri" panose="020F0502020204030204" pitchFamily="34" charset="0"/>
                        </a:rPr>
                        <a:t>«Развитие форм местного самоуправления и социальной активности населения на территории МО «Светогорское городское поселение»</a:t>
                      </a:r>
                      <a:endParaRPr lang="ru-RU" sz="88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1 370 793,00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474 815,00</a:t>
                      </a:r>
                      <a:endParaRPr lang="ru-RU" sz="9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34,6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440 000,00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92,7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440 000,00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643440"/>
                  </a:ext>
                </a:extLst>
              </a:tr>
              <a:tr h="321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80" kern="12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Calibri" panose="020F0502020204030204" pitchFamily="34" charset="0"/>
                        </a:rPr>
                        <a:t>«Безопасность МО «Светогорское городское поселение»</a:t>
                      </a:r>
                      <a:endParaRPr lang="ru-RU" sz="88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6 080 900,00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5 955 000,00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97,9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3 420 000,00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57,4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3 147 500,00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92,0</a:t>
                      </a:r>
                      <a:endParaRPr lang="ru-RU" sz="9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1103551"/>
                  </a:ext>
                </a:extLst>
              </a:tr>
              <a:tr h="449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80" kern="12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Calibri" panose="020F0502020204030204" pitchFamily="34" charset="0"/>
                        </a:rPr>
                        <a:t>«Развитие малого, среднего предпринимательства и потребительского рынка»</a:t>
                      </a:r>
                      <a:endParaRPr lang="ru-RU" sz="88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50 000,00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Свыше 200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50 000,00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2204242"/>
                  </a:ext>
                </a:extLst>
              </a:tr>
              <a:tr h="666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80" kern="12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Calibri" panose="020F0502020204030204" pitchFamily="34" charset="0"/>
                        </a:rPr>
                        <a:t>«Формирование городской среды </a:t>
                      </a:r>
                      <a:br>
                        <a:rPr lang="ru-RU" sz="880" kern="12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Calibri" panose="020F0502020204030204" pitchFamily="34" charset="0"/>
                        </a:rPr>
                      </a:br>
                      <a:r>
                        <a:rPr lang="ru-RU" sz="880" kern="12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Calibri" panose="020F0502020204030204" pitchFamily="34" charset="0"/>
                        </a:rPr>
                        <a:t>и обеспечение качественным жильём граждан на территории МО «Светогорское городское поселение»»</a:t>
                      </a:r>
                      <a:endParaRPr lang="ru-RU" sz="88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65 607 508,28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36,1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69 162 087,00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34,4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105,4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80 687 200,00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42,4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116,7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80 145 000,00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41,5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9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148230"/>
                  </a:ext>
                </a:extLst>
              </a:tr>
              <a:tr h="535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80" kern="12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Calibri" panose="020F0502020204030204" pitchFamily="34" charset="0"/>
                        </a:rPr>
                        <a:t>«Развитие культуры, физической культуры и массового спорта, молодёжной политики МО «Светогорское городское поселение»»</a:t>
                      </a:r>
                      <a:endParaRPr lang="ru-RU" sz="88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48 342 300,00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26,6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51 115 915,43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25,5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105,7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44 367 420,00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23,3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86,8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53 934 240,00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27,9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121,6</a:t>
                      </a:r>
                      <a:endParaRPr lang="ru-RU" sz="9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850416"/>
                  </a:ext>
                </a:extLst>
              </a:tr>
              <a:tr h="514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80" dirty="0"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</a:rPr>
                        <a:t>«Управление и распоряжение муниципальным имуществом МО «</a:t>
                      </a:r>
                      <a:r>
                        <a:rPr lang="ru-RU" sz="880" kern="1200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Calibri" panose="020F0502020204030204" pitchFamily="34" charset="0"/>
                        </a:rPr>
                        <a:t>Светогорское городское поселение»»</a:t>
                      </a:r>
                      <a:endParaRPr lang="ru-RU" sz="88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5 179 899,94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6 509 384,00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125,7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6 187 032,00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460 632,00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9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2545467"/>
                  </a:ext>
                </a:extLst>
              </a:tr>
              <a:tr h="257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80" b="1" dirty="0"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</a:rPr>
                        <a:t>Расходы на непрограммную деятельность, всего:</a:t>
                      </a:r>
                      <a:endParaRPr lang="ru-RU" sz="88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54 198 028,78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29,8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66 349 457,57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33,0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122,4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53 894 186,20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28,3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81,2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53 894 501,20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27,9</a:t>
                      </a:r>
                      <a:endParaRPr lang="ru-RU" sz="90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61" marR="278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818475"/>
                  </a:ext>
                </a:extLst>
              </a:tr>
            </a:tbl>
          </a:graphicData>
        </a:graphic>
      </p:graphicFrame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>
          <a:xfrm>
            <a:off x="1116000" y="83810"/>
            <a:ext cx="7313613" cy="431097"/>
          </a:xfrm>
        </p:spPr>
        <p:txBody>
          <a:bodyPr/>
          <a:lstStyle/>
          <a:p>
            <a:pPr algn="ctr" eaLnBrk="1" hangingPunct="1"/>
            <a:r>
              <a:rPr lang="ru-RU" altLang="ru-RU" sz="2400" b="1" dirty="0"/>
              <a:t>СТРУКТУРА </a:t>
            </a:r>
            <a:r>
              <a:rPr lang="ru-RU" altLang="ru-RU" sz="2400" b="1" dirty="0" smtClean="0"/>
              <a:t>РАСХОДОВ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5" name="Rectangle 48"/>
          <p:cNvSpPr>
            <a:spLocks noGrp="1" noChangeArrowheads="1"/>
          </p:cNvSpPr>
          <p:nvPr>
            <p:ph type="title"/>
          </p:nvPr>
        </p:nvSpPr>
        <p:spPr>
          <a:xfrm>
            <a:off x="756000" y="328983"/>
            <a:ext cx="8136000" cy="1012017"/>
          </a:xfrm>
        </p:spPr>
        <p:txBody>
          <a:bodyPr/>
          <a:lstStyle/>
          <a:p>
            <a:pPr algn="ctr" eaLnBrk="1" hangingPunct="1"/>
            <a:r>
              <a:rPr lang="ru-RU" altLang="ru-RU" sz="1600" b="1" i="1" dirty="0" smtClean="0">
                <a:solidFill>
                  <a:srgbClr val="000000"/>
                </a:solidFill>
              </a:rPr>
              <a:t>Муниципальная программа «Основные направления осуществления управленческой деятельности и развития муниципальной службы </a:t>
            </a:r>
            <a:br>
              <a:rPr lang="ru-RU" altLang="ru-RU" sz="1600" b="1" i="1" dirty="0" smtClean="0">
                <a:solidFill>
                  <a:srgbClr val="000000"/>
                </a:solidFill>
              </a:rPr>
            </a:br>
            <a:r>
              <a:rPr lang="ru-RU" altLang="ru-RU" sz="1600" b="1" i="1" dirty="0" smtClean="0">
                <a:solidFill>
                  <a:srgbClr val="000000"/>
                </a:solidFill>
              </a:rPr>
              <a:t>в муниципальном образовании «Светогорское городское поселение» Выборгского района Ленинградской области»</a:t>
            </a:r>
          </a:p>
        </p:txBody>
      </p:sp>
      <p:sp>
        <p:nvSpPr>
          <p:cNvPr id="12" name="Прямоугольник 44"/>
          <p:cNvSpPr>
            <a:spLocks noChangeArrowheads="1"/>
          </p:cNvSpPr>
          <p:nvPr/>
        </p:nvSpPr>
        <p:spPr bwMode="auto">
          <a:xfrm>
            <a:off x="2413030" y="1600798"/>
            <a:ext cx="61200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sz="1600" i="1" dirty="0" smtClean="0"/>
              <a:t>мероприятия, направленные на </a:t>
            </a:r>
            <a:r>
              <a:rPr lang="ru-RU" sz="1600" i="1" dirty="0"/>
              <a:t>развитие профессиональных компетенций муниципальных служащих (обучение, обеспечение муниципальных служащих справочной, нормативной, аналитической, методической, </a:t>
            </a:r>
            <a:r>
              <a:rPr lang="ru-RU" sz="1600" i="1" dirty="0" smtClean="0"/>
              <a:t>правовой информацией) 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(202</a:t>
            </a:r>
            <a:r>
              <a:rPr lang="en-US" altLang="ru-RU" sz="1600" i="1" dirty="0" smtClean="0">
                <a:solidFill>
                  <a:srgbClr val="000000"/>
                </a:solidFill>
              </a:rPr>
              <a:t>5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-202</a:t>
            </a:r>
            <a:r>
              <a:rPr lang="en-US" altLang="ru-RU" sz="1600" i="1" dirty="0" smtClean="0">
                <a:solidFill>
                  <a:srgbClr val="000000"/>
                </a:solidFill>
              </a:rPr>
              <a:t>7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 гг.</a:t>
            </a:r>
            <a:r>
              <a:rPr lang="ru-RU" altLang="ru-RU" sz="1600" b="1" i="1" dirty="0" smtClean="0">
                <a:solidFill>
                  <a:srgbClr val="000000"/>
                </a:solidFill>
              </a:rPr>
              <a:t> </a:t>
            </a:r>
            <a:r>
              <a:rPr lang="ru-RU" altLang="ru-RU" sz="1600" b="1" i="1" dirty="0">
                <a:solidFill>
                  <a:srgbClr val="000000"/>
                </a:solidFill>
              </a:rPr>
              <a:t>– </a:t>
            </a:r>
            <a:r>
              <a:rPr lang="en-US" altLang="ru-RU" sz="1600" b="1" i="1" dirty="0" smtClean="0">
                <a:solidFill>
                  <a:srgbClr val="000000"/>
                </a:solidFill>
              </a:rPr>
              <a:t>258 759,00</a:t>
            </a:r>
            <a:r>
              <a:rPr lang="ru-RU" altLang="ru-RU" sz="1600" b="1" i="1" dirty="0" smtClean="0">
                <a:solidFill>
                  <a:srgbClr val="000000"/>
                </a:solidFill>
              </a:rPr>
              <a:t> рублей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)</a:t>
            </a:r>
            <a:endParaRPr lang="ru-RU" altLang="ru-RU" sz="1600" i="1" dirty="0">
              <a:solidFill>
                <a:srgbClr val="000000"/>
              </a:solidFill>
            </a:endParaRPr>
          </a:p>
        </p:txBody>
      </p:sp>
      <p:sp>
        <p:nvSpPr>
          <p:cNvPr id="13" name="Прямоугольник 44"/>
          <p:cNvSpPr>
            <a:spLocks noChangeArrowheads="1"/>
          </p:cNvSpPr>
          <p:nvPr/>
        </p:nvSpPr>
        <p:spPr bwMode="auto">
          <a:xfrm>
            <a:off x="2442987" y="3089243"/>
            <a:ext cx="60994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600" i="1" dirty="0" smtClean="0">
                <a:solidFill>
                  <a:srgbClr val="000000"/>
                </a:solidFill>
              </a:rPr>
              <a:t> мероприятия</a:t>
            </a:r>
            <a:r>
              <a:rPr lang="ru-RU" altLang="ru-RU" sz="1600" i="1" dirty="0">
                <a:solidFill>
                  <a:srgbClr val="000000"/>
                </a:solidFill>
              </a:rPr>
              <a:t>, направленные на сохранение здоровья муниципальных служащих (202</a:t>
            </a:r>
            <a:r>
              <a:rPr lang="en-US" altLang="ru-RU" sz="1600" i="1" dirty="0">
                <a:solidFill>
                  <a:srgbClr val="000000"/>
                </a:solidFill>
              </a:rPr>
              <a:t>5</a:t>
            </a:r>
            <a:r>
              <a:rPr lang="ru-RU" altLang="ru-RU" sz="1600" i="1" dirty="0">
                <a:solidFill>
                  <a:srgbClr val="000000"/>
                </a:solidFill>
              </a:rPr>
              <a:t>-202</a:t>
            </a:r>
            <a:r>
              <a:rPr lang="en-US" altLang="ru-RU" sz="1600" i="1" dirty="0">
                <a:solidFill>
                  <a:srgbClr val="000000"/>
                </a:solidFill>
              </a:rPr>
              <a:t>7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 </a:t>
            </a:r>
            <a:r>
              <a:rPr lang="ru-RU" altLang="ru-RU" sz="1600" i="1" dirty="0">
                <a:solidFill>
                  <a:srgbClr val="000000"/>
                </a:solidFill>
              </a:rPr>
              <a:t>гг.</a:t>
            </a:r>
            <a:r>
              <a:rPr lang="ru-RU" altLang="ru-RU" sz="1600" b="1" i="1" dirty="0">
                <a:solidFill>
                  <a:srgbClr val="000000"/>
                </a:solidFill>
              </a:rPr>
              <a:t> 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– </a:t>
            </a:r>
            <a:r>
              <a:rPr lang="en-US" altLang="ru-RU" sz="1600" b="1" i="1" dirty="0" smtClean="0">
                <a:solidFill>
                  <a:srgbClr val="000000"/>
                </a:solidFill>
              </a:rPr>
              <a:t>115 600,00</a:t>
            </a:r>
            <a:r>
              <a:rPr lang="ru-RU" altLang="ru-RU" sz="1600" b="1" i="1" dirty="0" smtClean="0">
                <a:solidFill>
                  <a:srgbClr val="000000"/>
                </a:solidFill>
              </a:rPr>
              <a:t> рублей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5" name="Прямоугольник 44"/>
          <p:cNvSpPr>
            <a:spLocks noChangeArrowheads="1"/>
          </p:cNvSpPr>
          <p:nvPr/>
        </p:nvSpPr>
        <p:spPr bwMode="auto">
          <a:xfrm>
            <a:off x="540000" y="4115343"/>
            <a:ext cx="799303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600" i="1" dirty="0" smtClean="0">
                <a:solidFill>
                  <a:srgbClr val="000000"/>
                </a:solidFill>
              </a:rPr>
              <a:t> материально-техническое обеспечение муниципальной </a:t>
            </a:r>
            <a:r>
              <a:rPr lang="ru-RU" altLang="ru-RU" sz="1600" i="1" dirty="0">
                <a:solidFill>
                  <a:srgbClr val="000000"/>
                </a:solidFill>
              </a:rPr>
              <a:t>службы и создание оптимальных условий для результативной и высокоэффективной служебной деятельности персонала (закупка компьютерного оборудования и комплектующих, расходных материалов, содержание 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оборудование</a:t>
            </a:r>
            <a:r>
              <a:rPr lang="en-US" altLang="ru-RU" sz="1600" i="1" dirty="0" smtClean="0">
                <a:solidFill>
                  <a:srgbClr val="000000"/>
                </a:solidFill>
              </a:rPr>
              <a:t>, 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обслуживание</a:t>
            </a:r>
            <a:r>
              <a:rPr lang="en-US" altLang="ru-RU" sz="1600" i="1" dirty="0" smtClean="0">
                <a:solidFill>
                  <a:srgbClr val="000000"/>
                </a:solidFill>
              </a:rPr>
              <a:t> сайта</a:t>
            </a:r>
            <a:r>
              <a:rPr lang="ru-RU" altLang="ru-RU" sz="1600" i="1" dirty="0">
                <a:solidFill>
                  <a:srgbClr val="000000"/>
                </a:solidFill>
              </a:rPr>
              <a:t>) (202</a:t>
            </a:r>
            <a:r>
              <a:rPr lang="en-US" altLang="ru-RU" sz="1600" i="1" dirty="0">
                <a:solidFill>
                  <a:srgbClr val="000000"/>
                </a:solidFill>
              </a:rPr>
              <a:t>5</a:t>
            </a:r>
            <a:r>
              <a:rPr lang="ru-RU" altLang="ru-RU" sz="1600" i="1" dirty="0">
                <a:solidFill>
                  <a:srgbClr val="000000"/>
                </a:solidFill>
              </a:rPr>
              <a:t>-202</a:t>
            </a:r>
            <a:r>
              <a:rPr lang="en-US" altLang="ru-RU" sz="1600" i="1" dirty="0">
                <a:solidFill>
                  <a:srgbClr val="000000"/>
                </a:solidFill>
              </a:rPr>
              <a:t>7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 </a:t>
            </a:r>
            <a:r>
              <a:rPr lang="ru-RU" altLang="ru-RU" sz="1600" i="1" dirty="0">
                <a:solidFill>
                  <a:srgbClr val="000000"/>
                </a:solidFill>
              </a:rPr>
              <a:t>гг. </a:t>
            </a:r>
            <a:r>
              <a:rPr lang="ru-RU" altLang="ru-RU" sz="1600" b="1" i="1" dirty="0">
                <a:solidFill>
                  <a:srgbClr val="000000"/>
                </a:solidFill>
              </a:rPr>
              <a:t>– </a:t>
            </a:r>
            <a:r>
              <a:rPr lang="en-US" altLang="ru-RU" sz="1600" b="1" i="1" dirty="0" smtClean="0">
                <a:solidFill>
                  <a:srgbClr val="000000"/>
                </a:solidFill>
              </a:rPr>
              <a:t>838 012,00</a:t>
            </a:r>
            <a:r>
              <a:rPr lang="ru-RU" altLang="ru-RU" sz="1600" b="1" i="1" dirty="0" smtClean="0">
                <a:solidFill>
                  <a:srgbClr val="000000"/>
                </a:solidFill>
              </a:rPr>
              <a:t> рублей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).</a:t>
            </a:r>
          </a:p>
          <a:p>
            <a:pPr eaLnBrk="1" hangingPunct="1">
              <a:buFont typeface="Wingdings" pitchFamily="2" charset="2"/>
              <a:buChar char="§"/>
            </a:pPr>
            <a:endParaRPr lang="ru-RU" altLang="ru-RU" sz="1600" i="1" dirty="0">
              <a:solidFill>
                <a:srgbClr val="0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4000" y="2001759"/>
            <a:ext cx="1987183" cy="19184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</a:t>
            </a:r>
            <a:r>
              <a:rPr lang="en-US" sz="1600" b="1" dirty="0" smtClean="0">
                <a:solidFill>
                  <a:srgbClr val="7030A0"/>
                </a:solidFill>
              </a:rPr>
              <a:t>5</a:t>
            </a:r>
            <a:r>
              <a:rPr lang="ru-RU" sz="1600" b="1" dirty="0" smtClean="0">
                <a:solidFill>
                  <a:srgbClr val="7030A0"/>
                </a:solidFill>
              </a:rPr>
              <a:t> 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r>
              <a:rPr lang="ru-RU" sz="1600" b="1" dirty="0" smtClean="0">
                <a:solidFill>
                  <a:srgbClr val="7030A0"/>
                </a:solidFill>
              </a:rPr>
              <a:t>202</a:t>
            </a:r>
            <a:r>
              <a:rPr lang="en-US" sz="1600" b="1" dirty="0" smtClean="0">
                <a:solidFill>
                  <a:srgbClr val="7030A0"/>
                </a:solidFill>
              </a:rPr>
              <a:t>7</a:t>
            </a:r>
            <a:r>
              <a:rPr lang="ru-RU" sz="1600" b="1" dirty="0" smtClean="0">
                <a:solidFill>
                  <a:srgbClr val="7030A0"/>
                </a:solidFill>
              </a:rPr>
              <a:t> г.</a:t>
            </a: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en-US" sz="1600" b="1" i="1" dirty="0" smtClean="0"/>
              <a:t>1 212 371,00 </a:t>
            </a:r>
            <a:r>
              <a:rPr lang="ru-RU" sz="1600" b="1" i="1" dirty="0" smtClean="0"/>
              <a:t>рубль</a:t>
            </a:r>
            <a:endParaRPr lang="ru-RU" sz="1600" i="1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949" y="5196183"/>
            <a:ext cx="2179491" cy="149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46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9" name="Rectangle 48"/>
          <p:cNvSpPr>
            <a:spLocks noGrp="1" noChangeArrowheads="1"/>
          </p:cNvSpPr>
          <p:nvPr>
            <p:ph type="title"/>
          </p:nvPr>
        </p:nvSpPr>
        <p:spPr>
          <a:xfrm>
            <a:off x="972000" y="333000"/>
            <a:ext cx="7789413" cy="1080000"/>
          </a:xfrm>
        </p:spPr>
        <p:txBody>
          <a:bodyPr/>
          <a:lstStyle/>
          <a:p>
            <a:pPr algn="ctr" eaLnBrk="1" hangingPunct="1"/>
            <a:r>
              <a:rPr lang="ru-RU" altLang="ru-RU" sz="1600" b="1" i="1" dirty="0" smtClean="0">
                <a:solidFill>
                  <a:srgbClr val="000000"/>
                </a:solidFill>
              </a:rPr>
              <a:t>Муниципальная программа «Развитие форм местного самоуправления и социальной активности населения на территории </a:t>
            </a:r>
            <a:br>
              <a:rPr lang="ru-RU" altLang="ru-RU" sz="1600" b="1" i="1" dirty="0" smtClean="0">
                <a:solidFill>
                  <a:srgbClr val="000000"/>
                </a:solidFill>
              </a:rPr>
            </a:br>
            <a:r>
              <a:rPr lang="ru-RU" altLang="ru-RU" sz="1600" b="1" i="1" dirty="0" smtClean="0">
                <a:solidFill>
                  <a:srgbClr val="000000"/>
                </a:solidFill>
              </a:rPr>
              <a:t>МО «Светогорское городское поселение»</a:t>
            </a:r>
          </a:p>
        </p:txBody>
      </p:sp>
      <p:sp>
        <p:nvSpPr>
          <p:cNvPr id="9" name="Прямоугольник 44"/>
          <p:cNvSpPr>
            <a:spLocks noChangeArrowheads="1"/>
          </p:cNvSpPr>
          <p:nvPr/>
        </p:nvSpPr>
        <p:spPr bwMode="auto">
          <a:xfrm>
            <a:off x="2844000" y="1719727"/>
            <a:ext cx="580965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en-US" altLang="ru-RU" sz="1400" i="1" dirty="0" smtClean="0">
                <a:solidFill>
                  <a:srgbClr val="000000"/>
                </a:solidFill>
              </a:rPr>
              <a:t> 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популяризация </a:t>
            </a:r>
            <a:r>
              <a:rPr lang="ru-RU" altLang="ru-RU" sz="1600" i="1" dirty="0">
                <a:solidFill>
                  <a:srgbClr val="000000"/>
                </a:solidFill>
              </a:rPr>
              <a:t>местного самоуправления, государственных символов, стимулирование социальной активности, достижений граждан, коллективов учреждений, организаций, общественных организаций и объединений, добившихся значительных успехов в трудовой деятельности и общественной работе, внесших значительный вклад в развитие местного самоуправления (открытки, цветы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,) </a:t>
            </a:r>
            <a:r>
              <a:rPr lang="ru-RU" altLang="ru-RU" sz="1600" i="1" dirty="0">
                <a:solidFill>
                  <a:srgbClr val="000000"/>
                </a:solidFill>
              </a:rPr>
              <a:t>(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202</a:t>
            </a:r>
            <a:r>
              <a:rPr lang="en-US" altLang="ru-RU" sz="1600" i="1" dirty="0" smtClean="0">
                <a:solidFill>
                  <a:srgbClr val="000000"/>
                </a:solidFill>
              </a:rPr>
              <a:t>5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 г. –</a:t>
            </a:r>
            <a:r>
              <a:rPr lang="en-US" altLang="ru-RU" sz="1600" i="1" dirty="0" smtClean="0">
                <a:solidFill>
                  <a:srgbClr val="000000"/>
                </a:solidFill>
              </a:rPr>
              <a:t> 275 430,00</a:t>
            </a:r>
            <a:r>
              <a:rPr lang="ru-RU" altLang="ru-RU" sz="1600" b="1" i="1" dirty="0" smtClean="0">
                <a:solidFill>
                  <a:srgbClr val="000000"/>
                </a:solidFill>
              </a:rPr>
              <a:t> рублей;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 202</a:t>
            </a:r>
            <a:r>
              <a:rPr lang="en-US" altLang="ru-RU" sz="1600" i="1" dirty="0" smtClean="0">
                <a:solidFill>
                  <a:srgbClr val="000000"/>
                </a:solidFill>
              </a:rPr>
              <a:t>6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 г</a:t>
            </a:r>
            <a:r>
              <a:rPr lang="ru-RU" altLang="ru-RU" sz="1600" i="1" dirty="0">
                <a:solidFill>
                  <a:srgbClr val="000000"/>
                </a:solidFill>
              </a:rPr>
              <a:t>. 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– </a:t>
            </a:r>
            <a:r>
              <a:rPr lang="en-US" altLang="ru-RU" sz="1600" b="1" i="1" dirty="0" smtClean="0">
                <a:solidFill>
                  <a:srgbClr val="000000"/>
                </a:solidFill>
              </a:rPr>
              <a:t>230 000,00</a:t>
            </a:r>
            <a:r>
              <a:rPr lang="ru-RU" altLang="ru-RU" sz="1600" b="1" i="1" dirty="0" smtClean="0">
                <a:solidFill>
                  <a:srgbClr val="000000"/>
                </a:solidFill>
              </a:rPr>
              <a:t> рублей; 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202</a:t>
            </a:r>
            <a:r>
              <a:rPr lang="en-US" altLang="ru-RU" sz="1600" i="1" dirty="0" smtClean="0">
                <a:solidFill>
                  <a:srgbClr val="000000"/>
                </a:solidFill>
              </a:rPr>
              <a:t>7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 г</a:t>
            </a:r>
            <a:r>
              <a:rPr lang="ru-RU" altLang="ru-RU" sz="1600" i="1" dirty="0">
                <a:solidFill>
                  <a:srgbClr val="000000"/>
                </a:solidFill>
              </a:rPr>
              <a:t>. 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– </a:t>
            </a:r>
            <a:r>
              <a:rPr lang="ru-RU" altLang="ru-RU" sz="1600" b="1" i="1" dirty="0" smtClean="0">
                <a:solidFill>
                  <a:srgbClr val="000000"/>
                </a:solidFill>
              </a:rPr>
              <a:t>2</a:t>
            </a:r>
            <a:r>
              <a:rPr lang="en-US" altLang="ru-RU" sz="1600" b="1" i="1" dirty="0" smtClean="0">
                <a:solidFill>
                  <a:srgbClr val="000000"/>
                </a:solidFill>
              </a:rPr>
              <a:t>2</a:t>
            </a:r>
            <a:r>
              <a:rPr lang="ru-RU" altLang="ru-RU" sz="1600" b="1" i="1" dirty="0" smtClean="0">
                <a:solidFill>
                  <a:srgbClr val="000000"/>
                </a:solidFill>
              </a:rPr>
              <a:t>0 </a:t>
            </a:r>
            <a:r>
              <a:rPr lang="ru-RU" altLang="ru-RU" sz="1600" b="1" i="1" dirty="0">
                <a:solidFill>
                  <a:srgbClr val="000000"/>
                </a:solidFill>
              </a:rPr>
              <a:t>000,00 </a:t>
            </a:r>
            <a:r>
              <a:rPr lang="ru-RU" altLang="ru-RU" sz="1600" b="1" i="1" dirty="0" smtClean="0">
                <a:solidFill>
                  <a:srgbClr val="000000"/>
                </a:solidFill>
              </a:rPr>
              <a:t>рублей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)</a:t>
            </a:r>
            <a:endParaRPr lang="ru-RU" altLang="ru-RU" sz="1600" i="1" dirty="0">
              <a:solidFill>
                <a:srgbClr val="0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2000" y="1787110"/>
            <a:ext cx="2375999" cy="11112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</a:t>
            </a:r>
            <a:r>
              <a:rPr lang="en-US" sz="1600" b="1" dirty="0" smtClean="0">
                <a:solidFill>
                  <a:srgbClr val="7030A0"/>
                </a:solidFill>
              </a:rPr>
              <a:t>5</a:t>
            </a:r>
            <a:r>
              <a:rPr lang="ru-RU" sz="1600" b="1" dirty="0" smtClean="0">
                <a:solidFill>
                  <a:srgbClr val="7030A0"/>
                </a:solidFill>
              </a:rPr>
              <a:t> 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474 815,00 </a:t>
            </a:r>
            <a:r>
              <a:rPr lang="ru-RU" sz="1600" b="1" dirty="0" smtClean="0">
                <a:solidFill>
                  <a:schemeClr val="tx1"/>
                </a:solidFill>
              </a:rPr>
              <a:t>рублей</a:t>
            </a:r>
            <a:endParaRPr lang="ru-RU" sz="1600" i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5720" y="3272458"/>
            <a:ext cx="2362279" cy="10839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</a:t>
            </a:r>
            <a:r>
              <a:rPr lang="en-US" sz="1600" b="1" dirty="0" smtClean="0">
                <a:solidFill>
                  <a:srgbClr val="7030A0"/>
                </a:solidFill>
              </a:rPr>
              <a:t>6</a:t>
            </a:r>
            <a:r>
              <a:rPr lang="ru-RU" sz="1600" b="1" dirty="0" smtClean="0">
                <a:solidFill>
                  <a:srgbClr val="7030A0"/>
                </a:solidFill>
              </a:rPr>
              <a:t> 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r>
              <a:rPr lang="ru-RU" sz="1600" b="1" dirty="0" smtClean="0">
                <a:solidFill>
                  <a:srgbClr val="7030A0"/>
                </a:solidFill>
              </a:rPr>
              <a:t>202</a:t>
            </a:r>
            <a:r>
              <a:rPr lang="en-US" sz="1600" b="1" dirty="0" smtClean="0">
                <a:solidFill>
                  <a:srgbClr val="7030A0"/>
                </a:solidFill>
              </a:rPr>
              <a:t>7</a:t>
            </a:r>
            <a:r>
              <a:rPr lang="ru-RU" sz="1600" b="1" dirty="0" smtClean="0">
                <a:solidFill>
                  <a:srgbClr val="7030A0"/>
                </a:solidFill>
              </a:rPr>
              <a:t> </a:t>
            </a:r>
            <a:r>
              <a:rPr lang="ru-RU" sz="1600" b="1" dirty="0">
                <a:solidFill>
                  <a:srgbClr val="7030A0"/>
                </a:solidFill>
              </a:rPr>
              <a:t>г. </a:t>
            </a:r>
            <a:r>
              <a:rPr lang="ru-RU" sz="1600" b="1" dirty="0">
                <a:solidFill>
                  <a:schemeClr val="tx1"/>
                </a:solidFill>
              </a:rPr>
              <a:t>– </a:t>
            </a: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440 000,00 </a:t>
            </a:r>
            <a:r>
              <a:rPr lang="ru-RU" sz="1600" b="1" dirty="0" smtClean="0">
                <a:solidFill>
                  <a:schemeClr val="tx1"/>
                </a:solidFill>
              </a:rPr>
              <a:t>рублей</a:t>
            </a:r>
            <a:endParaRPr lang="ru-RU" sz="1600" i="1" dirty="0"/>
          </a:p>
        </p:txBody>
      </p:sp>
      <p:sp>
        <p:nvSpPr>
          <p:cNvPr id="13" name="Прямоугольник 44"/>
          <p:cNvSpPr>
            <a:spLocks noChangeArrowheads="1"/>
          </p:cNvSpPr>
          <p:nvPr/>
        </p:nvSpPr>
        <p:spPr bwMode="auto">
          <a:xfrm>
            <a:off x="648453" y="4581000"/>
            <a:ext cx="8136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just" eaLnBrk="1" hangingPunct="1">
              <a:buFont typeface="Wingdings" pitchFamily="2" charset="2"/>
              <a:buChar char="§"/>
            </a:pPr>
            <a:r>
              <a:rPr lang="ru-RU" altLang="ru-RU" sz="1600" i="1" dirty="0" smtClean="0"/>
              <a:t> </a:t>
            </a:r>
            <a:r>
              <a:rPr lang="ru-RU" altLang="ru-RU" sz="1600" i="1" dirty="0"/>
              <a:t>софинансирование мероприятия по инициативному проекту ТОС «Школьная»: «Обустройство сценической площадки по адресу: гп. Лесогорский, район д.№7 по ул. Советов</a:t>
            </a:r>
            <a:r>
              <a:rPr lang="ru-RU" altLang="ru-RU" sz="1600" i="1" dirty="0" smtClean="0"/>
              <a:t>»</a:t>
            </a:r>
            <a:r>
              <a:rPr lang="en-US" altLang="ru-RU" sz="1600" i="1" dirty="0" smtClean="0"/>
              <a:t> (</a:t>
            </a:r>
            <a:r>
              <a:rPr lang="ru-RU" altLang="ru-RU" sz="1600" i="1" dirty="0">
                <a:solidFill>
                  <a:srgbClr val="000000"/>
                </a:solidFill>
              </a:rPr>
              <a:t>202</a:t>
            </a:r>
            <a:r>
              <a:rPr lang="en-US" altLang="ru-RU" sz="1600" i="1" dirty="0">
                <a:solidFill>
                  <a:srgbClr val="000000"/>
                </a:solidFill>
              </a:rPr>
              <a:t>5</a:t>
            </a:r>
            <a:r>
              <a:rPr lang="ru-RU" altLang="ru-RU" sz="1600" i="1" dirty="0">
                <a:solidFill>
                  <a:srgbClr val="000000"/>
                </a:solidFill>
              </a:rPr>
              <a:t> г. –</a:t>
            </a:r>
            <a:r>
              <a:rPr lang="en-US" altLang="ru-RU" sz="1600" i="1" dirty="0">
                <a:solidFill>
                  <a:srgbClr val="000000"/>
                </a:solidFill>
              </a:rPr>
              <a:t> </a:t>
            </a:r>
            <a:r>
              <a:rPr lang="en-US" altLang="ru-RU" sz="1600" i="1" dirty="0" smtClean="0">
                <a:solidFill>
                  <a:srgbClr val="000000"/>
                </a:solidFill>
              </a:rPr>
              <a:t>199 385,00</a:t>
            </a:r>
            <a:r>
              <a:rPr lang="ru-RU" altLang="ru-RU" sz="1600" b="1" i="1" dirty="0" smtClean="0">
                <a:solidFill>
                  <a:srgbClr val="000000"/>
                </a:solidFill>
              </a:rPr>
              <a:t> </a:t>
            </a:r>
            <a:r>
              <a:rPr lang="ru-RU" altLang="ru-RU" sz="1600" b="1" i="1" dirty="0">
                <a:solidFill>
                  <a:srgbClr val="000000"/>
                </a:solidFill>
              </a:rPr>
              <a:t>рублей;</a:t>
            </a:r>
            <a:r>
              <a:rPr lang="ru-RU" altLang="ru-RU" sz="1600" i="1" dirty="0">
                <a:solidFill>
                  <a:srgbClr val="000000"/>
                </a:solidFill>
              </a:rPr>
              <a:t> 202</a:t>
            </a:r>
            <a:r>
              <a:rPr lang="en-US" altLang="ru-RU" sz="1600" i="1" dirty="0">
                <a:solidFill>
                  <a:srgbClr val="000000"/>
                </a:solidFill>
              </a:rPr>
              <a:t>6</a:t>
            </a:r>
            <a:r>
              <a:rPr lang="ru-RU" altLang="ru-RU" sz="1600" i="1" dirty="0">
                <a:solidFill>
                  <a:srgbClr val="000000"/>
                </a:solidFill>
              </a:rPr>
              <a:t> г. – </a:t>
            </a:r>
            <a:r>
              <a:rPr lang="en-US" altLang="ru-RU" sz="1600" b="1" i="1" dirty="0" smtClean="0">
                <a:solidFill>
                  <a:srgbClr val="000000"/>
                </a:solidFill>
              </a:rPr>
              <a:t>210 </a:t>
            </a:r>
            <a:r>
              <a:rPr lang="en-US" altLang="ru-RU" sz="1600" b="1" i="1" dirty="0">
                <a:solidFill>
                  <a:srgbClr val="000000"/>
                </a:solidFill>
              </a:rPr>
              <a:t>000,00</a:t>
            </a:r>
            <a:r>
              <a:rPr lang="ru-RU" altLang="ru-RU" sz="1600" b="1" i="1" dirty="0">
                <a:solidFill>
                  <a:srgbClr val="000000"/>
                </a:solidFill>
              </a:rPr>
              <a:t> рублей; </a:t>
            </a:r>
            <a:r>
              <a:rPr lang="ru-RU" altLang="ru-RU" sz="1600" i="1" dirty="0">
                <a:solidFill>
                  <a:srgbClr val="000000"/>
                </a:solidFill>
              </a:rPr>
              <a:t>202</a:t>
            </a:r>
            <a:r>
              <a:rPr lang="en-US" altLang="ru-RU" sz="1600" i="1" dirty="0">
                <a:solidFill>
                  <a:srgbClr val="000000"/>
                </a:solidFill>
              </a:rPr>
              <a:t>7</a:t>
            </a:r>
            <a:r>
              <a:rPr lang="ru-RU" altLang="ru-RU" sz="1600" i="1" dirty="0">
                <a:solidFill>
                  <a:srgbClr val="000000"/>
                </a:solidFill>
              </a:rPr>
              <a:t> г. – </a:t>
            </a:r>
            <a:r>
              <a:rPr lang="ru-RU" altLang="ru-RU" sz="1600" b="1" i="1" dirty="0">
                <a:solidFill>
                  <a:srgbClr val="000000"/>
                </a:solidFill>
              </a:rPr>
              <a:t>2</a:t>
            </a:r>
            <a:r>
              <a:rPr lang="en-US" altLang="ru-RU" sz="1600" b="1" i="1" dirty="0">
                <a:solidFill>
                  <a:srgbClr val="000000"/>
                </a:solidFill>
              </a:rPr>
              <a:t>2</a:t>
            </a:r>
            <a:r>
              <a:rPr lang="ru-RU" altLang="ru-RU" sz="1600" b="1" i="1" dirty="0">
                <a:solidFill>
                  <a:srgbClr val="000000"/>
                </a:solidFill>
              </a:rPr>
              <a:t>0 000,00 рублей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)</a:t>
            </a:r>
            <a:endParaRPr lang="ru-RU" altLang="ru-RU" sz="16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71" name="Rectangle 48"/>
          <p:cNvSpPr>
            <a:spLocks noGrp="1" noChangeArrowheads="1"/>
          </p:cNvSpPr>
          <p:nvPr>
            <p:ph type="title"/>
          </p:nvPr>
        </p:nvSpPr>
        <p:spPr>
          <a:xfrm>
            <a:off x="1330324" y="425096"/>
            <a:ext cx="7313613" cy="634139"/>
          </a:xfrm>
        </p:spPr>
        <p:txBody>
          <a:bodyPr/>
          <a:lstStyle/>
          <a:p>
            <a:pPr algn="ctr" eaLnBrk="1" hangingPunct="1"/>
            <a:r>
              <a:rPr lang="ru-RU" altLang="ru-RU" sz="1600" b="1" i="1" dirty="0" smtClean="0">
                <a:solidFill>
                  <a:srgbClr val="000000"/>
                </a:solidFill>
              </a:rPr>
              <a:t>Муниципальная программа «Безопасность</a:t>
            </a:r>
            <a:br>
              <a:rPr lang="ru-RU" altLang="ru-RU" sz="1600" b="1" i="1" dirty="0" smtClean="0">
                <a:solidFill>
                  <a:srgbClr val="000000"/>
                </a:solidFill>
              </a:rPr>
            </a:br>
            <a:r>
              <a:rPr lang="ru-RU" altLang="ru-RU" sz="1600" b="1" i="1" dirty="0" smtClean="0">
                <a:solidFill>
                  <a:srgbClr val="000000"/>
                </a:solidFill>
              </a:rPr>
              <a:t>МО «Светогорское городское поселение»</a:t>
            </a:r>
          </a:p>
        </p:txBody>
      </p:sp>
      <p:sp>
        <p:nvSpPr>
          <p:cNvPr id="15372" name="Прямоугольник 44"/>
          <p:cNvSpPr>
            <a:spLocks noChangeArrowheads="1"/>
          </p:cNvSpPr>
          <p:nvPr/>
        </p:nvSpPr>
        <p:spPr bwMode="auto">
          <a:xfrm>
            <a:off x="2556000" y="1269000"/>
            <a:ext cx="5904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 </a:t>
            </a:r>
            <a:r>
              <a:rPr lang="ru-RU" altLang="ru-RU" sz="1400" i="1" dirty="0"/>
              <a:t>защита населения и территорий от чрезвычайных ситуаций природного и техногенного характера, развитие гражданской обороны и обеспечение безопасности людей на водных </a:t>
            </a:r>
            <a:r>
              <a:rPr lang="ru-RU" altLang="ru-RU" sz="1400" i="1" dirty="0" smtClean="0"/>
              <a:t>объектах  (</a:t>
            </a:r>
            <a:r>
              <a:rPr lang="ru-RU" altLang="ru-RU" sz="1400" i="1" dirty="0">
                <a:solidFill>
                  <a:srgbClr val="000000"/>
                </a:solidFill>
              </a:rPr>
              <a:t>202</a:t>
            </a:r>
            <a:r>
              <a:rPr lang="en-US" altLang="ru-RU" sz="1400" i="1" dirty="0">
                <a:solidFill>
                  <a:srgbClr val="000000"/>
                </a:solidFill>
              </a:rPr>
              <a:t>5</a:t>
            </a:r>
            <a:r>
              <a:rPr lang="ru-RU" altLang="ru-RU" sz="1400" i="1" dirty="0">
                <a:solidFill>
                  <a:srgbClr val="000000"/>
                </a:solidFill>
              </a:rPr>
              <a:t> г. –</a:t>
            </a:r>
            <a:r>
              <a:rPr lang="en-US" altLang="ru-RU" sz="1400" i="1" dirty="0">
                <a:solidFill>
                  <a:srgbClr val="000000"/>
                </a:solidFill>
              </a:rPr>
              <a:t> </a:t>
            </a:r>
            <a:r>
              <a:rPr lang="en-US" altLang="ru-RU" sz="1400" b="1" i="1" dirty="0" smtClean="0">
                <a:solidFill>
                  <a:srgbClr val="000000"/>
                </a:solidFill>
              </a:rPr>
              <a:t>4 850 000,00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 </a:t>
            </a:r>
            <a:r>
              <a:rPr lang="ru-RU" altLang="ru-RU" sz="1400" b="1" i="1" dirty="0">
                <a:solidFill>
                  <a:srgbClr val="000000"/>
                </a:solidFill>
              </a:rPr>
              <a:t>рублей;</a:t>
            </a:r>
            <a:r>
              <a:rPr lang="ru-RU" altLang="ru-RU" sz="1400" i="1" dirty="0">
                <a:solidFill>
                  <a:srgbClr val="000000"/>
                </a:solidFill>
              </a:rPr>
              <a:t> 202</a:t>
            </a:r>
            <a:r>
              <a:rPr lang="en-US" altLang="ru-RU" sz="1400" i="1" dirty="0">
                <a:solidFill>
                  <a:srgbClr val="000000"/>
                </a:solidFill>
              </a:rPr>
              <a:t>6</a:t>
            </a:r>
            <a:r>
              <a:rPr lang="ru-RU" altLang="ru-RU" sz="1400" i="1" dirty="0">
                <a:solidFill>
                  <a:srgbClr val="000000"/>
                </a:solidFill>
              </a:rPr>
              <a:t> г. – </a:t>
            </a:r>
            <a:r>
              <a:rPr lang="en-US" altLang="ru-RU" sz="1400" b="1" i="1" dirty="0" smtClean="0">
                <a:solidFill>
                  <a:srgbClr val="000000"/>
                </a:solidFill>
              </a:rPr>
              <a:t>900 </a:t>
            </a:r>
            <a:r>
              <a:rPr lang="en-US" altLang="ru-RU" sz="1400" b="1" i="1" dirty="0">
                <a:solidFill>
                  <a:srgbClr val="000000"/>
                </a:solidFill>
              </a:rPr>
              <a:t>000,00</a:t>
            </a:r>
            <a:r>
              <a:rPr lang="ru-RU" altLang="ru-RU" sz="1400" b="1" i="1" dirty="0">
                <a:solidFill>
                  <a:srgbClr val="000000"/>
                </a:solidFill>
              </a:rPr>
              <a:t> рублей; </a:t>
            </a:r>
            <a:r>
              <a:rPr lang="ru-RU" altLang="ru-RU" sz="1400" i="1" dirty="0">
                <a:solidFill>
                  <a:srgbClr val="000000"/>
                </a:solidFill>
              </a:rPr>
              <a:t>202</a:t>
            </a:r>
            <a:r>
              <a:rPr lang="en-US" altLang="ru-RU" sz="1400" i="1" dirty="0">
                <a:solidFill>
                  <a:srgbClr val="000000"/>
                </a:solidFill>
              </a:rPr>
              <a:t>7</a:t>
            </a:r>
            <a:r>
              <a:rPr lang="ru-RU" altLang="ru-RU" sz="1400" i="1" dirty="0">
                <a:solidFill>
                  <a:srgbClr val="000000"/>
                </a:solidFill>
              </a:rPr>
              <a:t> г. – </a:t>
            </a:r>
            <a:r>
              <a:rPr lang="en-US" altLang="ru-RU" sz="1400" b="1" i="1" dirty="0" smtClean="0">
                <a:solidFill>
                  <a:srgbClr val="000000"/>
                </a:solidFill>
              </a:rPr>
              <a:t>96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0 </a:t>
            </a:r>
            <a:r>
              <a:rPr lang="ru-RU" altLang="ru-RU" sz="1400" b="1" i="1" dirty="0">
                <a:solidFill>
                  <a:srgbClr val="000000"/>
                </a:solidFill>
              </a:rPr>
              <a:t>000,00 рублей</a:t>
            </a:r>
            <a:r>
              <a:rPr lang="ru-RU" altLang="ru-RU" sz="1400" i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9" name="Прямоугольник 42"/>
          <p:cNvSpPr>
            <a:spLocks noChangeArrowheads="1"/>
          </p:cNvSpPr>
          <p:nvPr/>
        </p:nvSpPr>
        <p:spPr bwMode="auto">
          <a:xfrm>
            <a:off x="2628000" y="3861000"/>
            <a:ext cx="5832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sz="1400" i="1" dirty="0"/>
              <a:t>обеспечение правопорядка, профилактика правонарушений, терроризма, экстремизма и межнациональных отношений в</a:t>
            </a:r>
            <a:br>
              <a:rPr lang="ru-RU" sz="1400" i="1" dirty="0"/>
            </a:br>
            <a:r>
              <a:rPr lang="ru-RU" sz="1400" i="1" dirty="0"/>
              <a:t>МО «Светогорское городское поселение</a:t>
            </a:r>
            <a:r>
              <a:rPr lang="ru-RU" sz="1400" i="1" dirty="0" smtClean="0"/>
              <a:t>»</a:t>
            </a:r>
            <a:r>
              <a:rPr lang="ru-RU" altLang="ru-RU" sz="1400" i="1" dirty="0" smtClean="0"/>
              <a:t>(</a:t>
            </a:r>
            <a:r>
              <a:rPr lang="ru-RU" altLang="ru-RU" sz="1400" i="1" dirty="0">
                <a:solidFill>
                  <a:srgbClr val="000000"/>
                </a:solidFill>
              </a:rPr>
              <a:t>202</a:t>
            </a:r>
            <a:r>
              <a:rPr lang="en-US" altLang="ru-RU" sz="1400" i="1" dirty="0">
                <a:solidFill>
                  <a:srgbClr val="000000"/>
                </a:solidFill>
              </a:rPr>
              <a:t>5</a:t>
            </a:r>
            <a:r>
              <a:rPr lang="ru-RU" altLang="ru-RU" sz="1400" i="1" dirty="0">
                <a:solidFill>
                  <a:srgbClr val="000000"/>
                </a:solidFill>
              </a:rPr>
              <a:t> г. –</a:t>
            </a:r>
            <a:r>
              <a:rPr lang="en-US" altLang="ru-RU" sz="1400" i="1" dirty="0">
                <a:solidFill>
                  <a:srgbClr val="000000"/>
                </a:solidFill>
              </a:rPr>
              <a:t> </a:t>
            </a:r>
            <a:r>
              <a:rPr lang="en-US" altLang="ru-RU" sz="1400" b="1" i="1" dirty="0" smtClean="0">
                <a:solidFill>
                  <a:srgbClr val="000000"/>
                </a:solidFill>
              </a:rPr>
              <a:t>235 000,00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 </a:t>
            </a:r>
            <a:r>
              <a:rPr lang="ru-RU" altLang="ru-RU" sz="1400" b="1" i="1" dirty="0">
                <a:solidFill>
                  <a:srgbClr val="000000"/>
                </a:solidFill>
              </a:rPr>
              <a:t>рублей;</a:t>
            </a:r>
            <a:r>
              <a:rPr lang="ru-RU" altLang="ru-RU" sz="1400" i="1" dirty="0">
                <a:solidFill>
                  <a:srgbClr val="000000"/>
                </a:solidFill>
              </a:rPr>
              <a:t> 202</a:t>
            </a:r>
            <a:r>
              <a:rPr lang="en-US" altLang="ru-RU" sz="1400" i="1" dirty="0">
                <a:solidFill>
                  <a:srgbClr val="000000"/>
                </a:solidFill>
              </a:rPr>
              <a:t>6</a:t>
            </a:r>
            <a:r>
              <a:rPr lang="ru-RU" altLang="ru-RU" sz="1400" i="1" dirty="0">
                <a:solidFill>
                  <a:srgbClr val="000000"/>
                </a:solidFill>
              </a:rPr>
              <a:t> г. – </a:t>
            </a:r>
            <a:r>
              <a:rPr lang="en-US" altLang="ru-RU" sz="1400" b="1" i="1" dirty="0" smtClean="0">
                <a:solidFill>
                  <a:srgbClr val="000000"/>
                </a:solidFill>
              </a:rPr>
              <a:t>305 </a:t>
            </a:r>
            <a:r>
              <a:rPr lang="en-US" altLang="ru-RU" sz="1400" b="1" i="1" dirty="0">
                <a:solidFill>
                  <a:srgbClr val="000000"/>
                </a:solidFill>
              </a:rPr>
              <a:t>000,00</a:t>
            </a:r>
            <a:r>
              <a:rPr lang="ru-RU" altLang="ru-RU" sz="1400" b="1" i="1" dirty="0">
                <a:solidFill>
                  <a:srgbClr val="000000"/>
                </a:solidFill>
              </a:rPr>
              <a:t> рублей; </a:t>
            </a:r>
            <a:r>
              <a:rPr lang="ru-RU" altLang="ru-RU" sz="1400" i="1" dirty="0">
                <a:solidFill>
                  <a:srgbClr val="000000"/>
                </a:solidFill>
              </a:rPr>
              <a:t>202</a:t>
            </a:r>
            <a:r>
              <a:rPr lang="en-US" altLang="ru-RU" sz="1400" i="1" dirty="0">
                <a:solidFill>
                  <a:srgbClr val="000000"/>
                </a:solidFill>
              </a:rPr>
              <a:t>7</a:t>
            </a:r>
            <a:r>
              <a:rPr lang="ru-RU" altLang="ru-RU" sz="1400" i="1" dirty="0">
                <a:solidFill>
                  <a:srgbClr val="000000"/>
                </a:solidFill>
              </a:rPr>
              <a:t> г. – </a:t>
            </a:r>
            <a:r>
              <a:rPr lang="en-US" altLang="ru-RU" sz="1400" b="1" i="1" dirty="0" smtClean="0">
                <a:solidFill>
                  <a:srgbClr val="000000"/>
                </a:solidFill>
              </a:rPr>
              <a:t>325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 </a:t>
            </a:r>
            <a:r>
              <a:rPr lang="ru-RU" altLang="ru-RU" sz="1400" b="1" i="1" dirty="0">
                <a:solidFill>
                  <a:srgbClr val="000000"/>
                </a:solidFill>
              </a:rPr>
              <a:t>000,00 рублей</a:t>
            </a:r>
            <a:r>
              <a:rPr lang="ru-RU" altLang="ru-RU" sz="1400" i="1" dirty="0">
                <a:solidFill>
                  <a:srgbClr val="000000"/>
                </a:solidFill>
              </a:rPr>
              <a:t>)</a:t>
            </a:r>
          </a:p>
          <a:p>
            <a:pPr algn="just" eaLnBrk="1" hangingPunct="1">
              <a:buFont typeface="Wingdings" pitchFamily="2" charset="2"/>
              <a:buChar char="§"/>
            </a:pPr>
            <a:endParaRPr lang="ru-RU" altLang="ru-RU" sz="1400" i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4446" y="1118728"/>
            <a:ext cx="2160000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</a:t>
            </a:r>
            <a:r>
              <a:rPr lang="en-US" sz="1600" b="1" dirty="0" smtClean="0">
                <a:solidFill>
                  <a:srgbClr val="7030A0"/>
                </a:solidFill>
              </a:rPr>
              <a:t>5</a:t>
            </a:r>
            <a:r>
              <a:rPr lang="ru-RU" sz="1600" b="1" dirty="0" smtClean="0">
                <a:solidFill>
                  <a:srgbClr val="7030A0"/>
                </a:solidFill>
              </a:rPr>
              <a:t>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5 955 000,00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altLang="ru-RU" sz="1600" b="1" i="1" dirty="0" smtClean="0"/>
              <a:t>рублей</a:t>
            </a:r>
            <a:endParaRPr lang="ru-RU" sz="1600" i="1" dirty="0"/>
          </a:p>
          <a:p>
            <a:pPr algn="ctr"/>
            <a:endParaRPr lang="ru-RU" sz="1600" i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1006" y="4254733"/>
            <a:ext cx="2232000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</a:t>
            </a:r>
            <a:r>
              <a:rPr lang="en-US" sz="1600" b="1" dirty="0" smtClean="0">
                <a:solidFill>
                  <a:srgbClr val="7030A0"/>
                </a:solidFill>
              </a:rPr>
              <a:t>7</a:t>
            </a:r>
            <a:r>
              <a:rPr lang="ru-RU" sz="1600" b="1" dirty="0" smtClean="0">
                <a:solidFill>
                  <a:srgbClr val="7030A0"/>
                </a:solidFill>
              </a:rPr>
              <a:t>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3 147 500,00 </a:t>
            </a:r>
            <a:r>
              <a:rPr lang="ru-RU" altLang="ru-RU" sz="1600" b="1" i="1" dirty="0" smtClean="0"/>
              <a:t>рублей</a:t>
            </a:r>
            <a:endParaRPr lang="ru-RU" sz="1600" i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4446" y="2639004"/>
            <a:ext cx="2160000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</a:t>
            </a:r>
            <a:r>
              <a:rPr lang="en-US" sz="1600" b="1" dirty="0" smtClean="0">
                <a:solidFill>
                  <a:srgbClr val="7030A0"/>
                </a:solidFill>
              </a:rPr>
              <a:t>6</a:t>
            </a:r>
            <a:r>
              <a:rPr lang="ru-RU" sz="1600" b="1" dirty="0" smtClean="0">
                <a:solidFill>
                  <a:srgbClr val="7030A0"/>
                </a:solidFill>
              </a:rPr>
              <a:t>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3 420 000,00 </a:t>
            </a:r>
            <a:r>
              <a:rPr lang="ru-RU" altLang="ru-RU" sz="1600" b="1" i="1" dirty="0" smtClean="0"/>
              <a:t>рублей</a:t>
            </a:r>
            <a:endParaRPr lang="ru-RU" sz="16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938" y="5120038"/>
            <a:ext cx="3718062" cy="1615580"/>
          </a:xfrm>
          <a:prstGeom prst="rect">
            <a:avLst/>
          </a:prstGeom>
        </p:spPr>
      </p:pic>
      <p:sp>
        <p:nvSpPr>
          <p:cNvPr id="14" name="Прямоугольник 42"/>
          <p:cNvSpPr>
            <a:spLocks noChangeArrowheads="1"/>
          </p:cNvSpPr>
          <p:nvPr/>
        </p:nvSpPr>
        <p:spPr bwMode="auto">
          <a:xfrm>
            <a:off x="2628000" y="2594920"/>
            <a:ext cx="5760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sz="1400" i="1" dirty="0"/>
              <a:t>обеспечение первичных мер пожарной безопасности</a:t>
            </a:r>
            <a:r>
              <a:rPr lang="ru-RU" sz="1400" b="1" i="1" dirty="0"/>
              <a:t> </a:t>
            </a:r>
            <a:r>
              <a:rPr lang="ru-RU" sz="1400" i="1" dirty="0"/>
              <a:t>в</a:t>
            </a:r>
            <a:br>
              <a:rPr lang="ru-RU" sz="1400" i="1" dirty="0"/>
            </a:br>
            <a:r>
              <a:rPr lang="ru-RU" sz="1400" i="1" dirty="0"/>
              <a:t>МО «Светогорское городское поселение</a:t>
            </a:r>
            <a:r>
              <a:rPr lang="ru-RU" sz="1400" i="1" dirty="0" smtClean="0"/>
              <a:t>»</a:t>
            </a:r>
            <a:r>
              <a:rPr lang="ru-RU" altLang="ru-RU" sz="1400" i="1" dirty="0" smtClean="0"/>
              <a:t>(</a:t>
            </a:r>
            <a:r>
              <a:rPr lang="ru-RU" altLang="ru-RU" sz="1400" i="1" dirty="0">
                <a:solidFill>
                  <a:srgbClr val="000000"/>
                </a:solidFill>
              </a:rPr>
              <a:t>202</a:t>
            </a:r>
            <a:r>
              <a:rPr lang="en-US" altLang="ru-RU" sz="1400" i="1" dirty="0">
                <a:solidFill>
                  <a:srgbClr val="000000"/>
                </a:solidFill>
              </a:rPr>
              <a:t>5</a:t>
            </a:r>
            <a:r>
              <a:rPr lang="ru-RU" altLang="ru-RU" sz="1400" i="1" dirty="0">
                <a:solidFill>
                  <a:srgbClr val="000000"/>
                </a:solidFill>
              </a:rPr>
              <a:t> г. –</a:t>
            </a:r>
            <a:r>
              <a:rPr lang="en-US" altLang="ru-RU" sz="1400" i="1" dirty="0">
                <a:solidFill>
                  <a:srgbClr val="000000"/>
                </a:solidFill>
              </a:rPr>
              <a:t> </a:t>
            </a:r>
            <a:r>
              <a:rPr lang="en-US" altLang="ru-RU" sz="1400" b="1" i="1" dirty="0" smtClean="0">
                <a:solidFill>
                  <a:srgbClr val="000000"/>
                </a:solidFill>
              </a:rPr>
              <a:t>870 000,00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 </a:t>
            </a:r>
            <a:r>
              <a:rPr lang="ru-RU" altLang="ru-RU" sz="1400" b="1" i="1" dirty="0">
                <a:solidFill>
                  <a:srgbClr val="000000"/>
                </a:solidFill>
              </a:rPr>
              <a:t>рублей;</a:t>
            </a:r>
            <a:r>
              <a:rPr lang="ru-RU" altLang="ru-RU" sz="1400" i="1" dirty="0">
                <a:solidFill>
                  <a:srgbClr val="000000"/>
                </a:solidFill>
              </a:rPr>
              <a:t> 202</a:t>
            </a:r>
            <a:r>
              <a:rPr lang="en-US" altLang="ru-RU" sz="1400" i="1" dirty="0">
                <a:solidFill>
                  <a:srgbClr val="000000"/>
                </a:solidFill>
              </a:rPr>
              <a:t>6</a:t>
            </a:r>
            <a:r>
              <a:rPr lang="ru-RU" altLang="ru-RU" sz="1400" i="1" dirty="0">
                <a:solidFill>
                  <a:srgbClr val="000000"/>
                </a:solidFill>
              </a:rPr>
              <a:t> г. – </a:t>
            </a:r>
            <a:r>
              <a:rPr lang="en-US" altLang="ru-RU" sz="1400" b="1" i="1" dirty="0" smtClean="0">
                <a:solidFill>
                  <a:srgbClr val="000000"/>
                </a:solidFill>
              </a:rPr>
              <a:t>2 215 000,00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 </a:t>
            </a:r>
            <a:r>
              <a:rPr lang="ru-RU" altLang="ru-RU" sz="1400" b="1" i="1" dirty="0">
                <a:solidFill>
                  <a:srgbClr val="000000"/>
                </a:solidFill>
              </a:rPr>
              <a:t>рублей; </a:t>
            </a:r>
            <a:r>
              <a:rPr lang="ru-RU" altLang="ru-RU" sz="1400" i="1" dirty="0">
                <a:solidFill>
                  <a:srgbClr val="000000"/>
                </a:solidFill>
              </a:rPr>
              <a:t>202</a:t>
            </a:r>
            <a:r>
              <a:rPr lang="en-US" altLang="ru-RU" sz="1400" i="1" dirty="0">
                <a:solidFill>
                  <a:srgbClr val="000000"/>
                </a:solidFill>
              </a:rPr>
              <a:t>7</a:t>
            </a:r>
            <a:r>
              <a:rPr lang="ru-RU" altLang="ru-RU" sz="1400" i="1" dirty="0">
                <a:solidFill>
                  <a:srgbClr val="000000"/>
                </a:solidFill>
              </a:rPr>
              <a:t> г. – </a:t>
            </a:r>
            <a:r>
              <a:rPr lang="en-US" altLang="ru-RU" sz="1400" b="1" i="1" dirty="0" smtClean="0">
                <a:solidFill>
                  <a:srgbClr val="000000"/>
                </a:solidFill>
              </a:rPr>
              <a:t>1 862 500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,00 </a:t>
            </a:r>
            <a:r>
              <a:rPr lang="ru-RU" altLang="ru-RU" sz="1400" b="1" i="1" dirty="0">
                <a:solidFill>
                  <a:srgbClr val="000000"/>
                </a:solidFill>
              </a:rPr>
              <a:t>рублей</a:t>
            </a:r>
            <a:r>
              <a:rPr lang="ru-RU" altLang="ru-RU" sz="1400" i="1" dirty="0">
                <a:solidFill>
                  <a:srgbClr val="000000"/>
                </a:solidFill>
              </a:rPr>
              <a:t>)</a:t>
            </a:r>
          </a:p>
          <a:p>
            <a:pPr algn="just" eaLnBrk="1" hangingPunct="1">
              <a:buFont typeface="Wingdings" pitchFamily="2" charset="2"/>
              <a:buChar char="§"/>
            </a:pPr>
            <a:endParaRPr lang="ru-RU" altLang="ru-RU" sz="14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95" name="Rectangle 48"/>
          <p:cNvSpPr>
            <a:spLocks noGrp="1" noChangeArrowheads="1"/>
          </p:cNvSpPr>
          <p:nvPr>
            <p:ph type="title"/>
          </p:nvPr>
        </p:nvSpPr>
        <p:spPr>
          <a:xfrm>
            <a:off x="1221090" y="348329"/>
            <a:ext cx="7526909" cy="714375"/>
          </a:xfrm>
        </p:spPr>
        <p:txBody>
          <a:bodyPr/>
          <a:lstStyle/>
          <a:p>
            <a:pPr algn="ctr" eaLnBrk="1" hangingPunct="1"/>
            <a:r>
              <a:rPr lang="ru-RU" altLang="ru-RU" sz="1800" b="1" i="1" dirty="0" smtClean="0">
                <a:solidFill>
                  <a:srgbClr val="000000"/>
                </a:solidFill>
              </a:rPr>
              <a:t>Муниципальная программа «Развитие </a:t>
            </a:r>
            <a:r>
              <a:rPr lang="ru-RU" altLang="ru-RU" sz="1800" b="1" i="1" dirty="0">
                <a:solidFill>
                  <a:srgbClr val="000000"/>
                </a:solidFill>
              </a:rPr>
              <a:t>малого, среднего предпринимательства и потребительского рынка</a:t>
            </a:r>
            <a:r>
              <a:rPr lang="ru-RU" altLang="ru-RU" sz="1800" b="1" i="1" dirty="0" smtClean="0">
                <a:solidFill>
                  <a:srgbClr val="000000"/>
                </a:solidFill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53214" y="3064122"/>
            <a:ext cx="5994785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содействие росту конкурентоспособности и продвижению продукции субъектов малого и среднего предпринимательства на рынки товаров и услуг</a:t>
            </a:r>
            <a:r>
              <a:rPr lang="ru-RU" sz="16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br>
              <a:rPr lang="ru-RU" sz="16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u-RU" sz="1600" i="1" dirty="0" smtClean="0"/>
              <a:t>(202</a:t>
            </a:r>
            <a:r>
              <a:rPr lang="en-US" altLang="ru-RU" sz="1600" i="1" dirty="0" smtClean="0"/>
              <a:t>5</a:t>
            </a:r>
            <a:r>
              <a:rPr lang="ru-RU" altLang="ru-RU" sz="1600" i="1" dirty="0" smtClean="0"/>
              <a:t>-202</a:t>
            </a:r>
            <a:r>
              <a:rPr lang="en-US" altLang="ru-RU" sz="1600" i="1" dirty="0" smtClean="0"/>
              <a:t>7</a:t>
            </a:r>
            <a:r>
              <a:rPr lang="ru-RU" altLang="ru-RU" sz="1600" i="1" dirty="0" smtClean="0"/>
              <a:t>гг</a:t>
            </a:r>
            <a:r>
              <a:rPr lang="ru-RU" altLang="ru-RU" sz="1600" i="1" dirty="0"/>
              <a:t>. </a:t>
            </a:r>
            <a:r>
              <a:rPr lang="ru-RU" altLang="ru-RU" sz="1600" i="1" dirty="0" smtClean="0"/>
              <a:t>– </a:t>
            </a:r>
            <a:r>
              <a:rPr lang="ru-RU" altLang="ru-RU" sz="1600" b="1" i="1" dirty="0" smtClean="0"/>
              <a:t>20</a:t>
            </a:r>
            <a:r>
              <a:rPr lang="en-US" altLang="ru-RU" sz="1600" b="1" i="1" dirty="0" smtClean="0"/>
              <a:t> 000</a:t>
            </a:r>
            <a:r>
              <a:rPr lang="ru-RU" altLang="ru-RU" sz="1600" b="1" i="1" dirty="0" smtClean="0"/>
              <a:t>,</a:t>
            </a:r>
            <a:r>
              <a:rPr lang="en-US" altLang="ru-RU" sz="1600" b="1" i="1" dirty="0" smtClean="0"/>
              <a:t>0</a:t>
            </a:r>
            <a:r>
              <a:rPr lang="ru-RU" altLang="ru-RU" sz="1600" b="1" i="1" dirty="0" smtClean="0"/>
              <a:t>0  рублей</a:t>
            </a:r>
            <a:r>
              <a:rPr lang="ru-RU" altLang="ru-RU" sz="1600" i="1" dirty="0" smtClean="0"/>
              <a:t>)</a:t>
            </a:r>
            <a:r>
              <a:rPr lang="en-US" altLang="ru-RU" sz="1600" i="1" dirty="0" smtClean="0"/>
              <a:t>.</a:t>
            </a:r>
            <a:endParaRPr lang="ru-RU" sz="16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53214" y="1204884"/>
            <a:ext cx="604049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обеспечение консультационной, образовательной, организационно-методической и информационной поддержки начинающих предпринимателей и субъектов малого и среднего предпринимательства, а также физических лиц, желающих открыть свое </a:t>
            </a:r>
            <a:r>
              <a:rPr lang="ru-RU" sz="16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дело: </a:t>
            </a:r>
            <a:r>
              <a:rPr lang="ru-RU" altLang="ru-RU" sz="1600" i="1" dirty="0"/>
              <a:t>(</a:t>
            </a:r>
            <a:r>
              <a:rPr lang="ru-RU" altLang="ru-RU" sz="1600" i="1" dirty="0" smtClean="0"/>
              <a:t>202</a:t>
            </a:r>
            <a:r>
              <a:rPr lang="en-US" altLang="ru-RU" sz="1600" i="1" dirty="0" smtClean="0"/>
              <a:t>6</a:t>
            </a:r>
            <a:r>
              <a:rPr lang="ru-RU" altLang="ru-RU" sz="1600" i="1" dirty="0" smtClean="0"/>
              <a:t>-202</a:t>
            </a:r>
            <a:r>
              <a:rPr lang="en-US" altLang="ru-RU" sz="1600" i="1" dirty="0" smtClean="0"/>
              <a:t>7</a:t>
            </a:r>
            <a:r>
              <a:rPr lang="ru-RU" altLang="ru-RU" sz="1600" i="1" dirty="0" smtClean="0"/>
              <a:t>гг</a:t>
            </a:r>
            <a:r>
              <a:rPr lang="ru-RU" altLang="ru-RU" sz="1600" i="1" dirty="0"/>
              <a:t>. </a:t>
            </a:r>
            <a:r>
              <a:rPr lang="ru-RU" altLang="ru-RU" sz="1600" i="1" dirty="0" smtClean="0"/>
              <a:t>– </a:t>
            </a:r>
            <a:r>
              <a:rPr lang="ru-RU" altLang="ru-RU" sz="1600" b="1" i="1" dirty="0" smtClean="0"/>
              <a:t>30</a:t>
            </a:r>
            <a:r>
              <a:rPr lang="en-US" altLang="ru-RU" sz="1600" b="1" i="1" dirty="0" smtClean="0"/>
              <a:t> 000</a:t>
            </a:r>
            <a:r>
              <a:rPr lang="ru-RU" altLang="ru-RU" sz="1600" b="1" i="1" dirty="0" smtClean="0"/>
              <a:t>,</a:t>
            </a:r>
            <a:r>
              <a:rPr lang="en-US" altLang="ru-RU" sz="1600" b="1" i="1" dirty="0" smtClean="0"/>
              <a:t>0</a:t>
            </a:r>
            <a:r>
              <a:rPr lang="ru-RU" altLang="ru-RU" sz="1600" b="1" i="1" dirty="0" smtClean="0"/>
              <a:t>0  рублей</a:t>
            </a:r>
            <a:r>
              <a:rPr lang="ru-RU" altLang="ru-RU" sz="1600" i="1" dirty="0" smtClean="0"/>
              <a:t>)</a:t>
            </a:r>
            <a:r>
              <a:rPr lang="en-US" altLang="ru-RU" sz="1600" i="1" dirty="0" smtClean="0"/>
              <a:t>;</a:t>
            </a:r>
            <a:endParaRPr lang="ru-RU" sz="16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2001" y="1463009"/>
            <a:ext cx="2303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</a:t>
            </a:r>
            <a:r>
              <a:rPr lang="en-US" sz="1600" b="1" dirty="0" smtClean="0">
                <a:solidFill>
                  <a:srgbClr val="7030A0"/>
                </a:solidFill>
              </a:rPr>
              <a:t>5</a:t>
            </a:r>
            <a:r>
              <a:rPr lang="ru-RU" sz="1600" b="1" dirty="0" smtClean="0">
                <a:solidFill>
                  <a:srgbClr val="7030A0"/>
                </a:solidFill>
              </a:rPr>
              <a:t>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20</a:t>
            </a:r>
            <a:r>
              <a:rPr lang="en-US" sz="1600" b="1" i="1" dirty="0" smtClean="0"/>
              <a:t> 000,00</a:t>
            </a:r>
            <a:r>
              <a:rPr lang="ru-RU" sz="1600" b="1" i="1" dirty="0" smtClean="0"/>
              <a:t> рублей</a:t>
            </a:r>
            <a:endParaRPr lang="ru-RU" sz="1600" i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4052" y="2970744"/>
            <a:ext cx="2303998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</a:t>
            </a:r>
            <a:r>
              <a:rPr lang="en-US" sz="1600" b="1" dirty="0" smtClean="0">
                <a:solidFill>
                  <a:srgbClr val="7030A0"/>
                </a:solidFill>
              </a:rPr>
              <a:t>6</a:t>
            </a:r>
            <a:r>
              <a:rPr lang="ru-RU" sz="1600" b="1" dirty="0" smtClean="0">
                <a:solidFill>
                  <a:srgbClr val="7030A0"/>
                </a:solidFill>
              </a:rPr>
              <a:t>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r>
              <a:rPr lang="ru-RU" sz="1600" b="1" dirty="0">
                <a:solidFill>
                  <a:srgbClr val="7030A0"/>
                </a:solidFill>
              </a:rPr>
              <a:t>202</a:t>
            </a:r>
            <a:r>
              <a:rPr lang="en-US" sz="1600" b="1" dirty="0">
                <a:solidFill>
                  <a:srgbClr val="7030A0"/>
                </a:solidFill>
              </a:rPr>
              <a:t>7</a:t>
            </a:r>
            <a:r>
              <a:rPr lang="ru-RU" sz="1600" b="1" dirty="0">
                <a:solidFill>
                  <a:srgbClr val="7030A0"/>
                </a:solidFill>
              </a:rPr>
              <a:t>г.</a:t>
            </a:r>
            <a:r>
              <a:rPr lang="en-US" sz="1600" b="1" dirty="0" smtClean="0">
                <a:solidFill>
                  <a:schemeClr val="tx1"/>
                </a:solidFill>
              </a:rPr>
              <a:t> - </a:t>
            </a: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50</a:t>
            </a:r>
            <a:r>
              <a:rPr lang="en-US" sz="1600" b="1" i="1" dirty="0" smtClean="0"/>
              <a:t> 000,00</a:t>
            </a:r>
            <a:r>
              <a:rPr lang="ru-RU" sz="1600" b="1" i="1" dirty="0" smtClean="0"/>
              <a:t> рублей</a:t>
            </a:r>
            <a:endParaRPr lang="ru-RU" sz="16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44" y="4478479"/>
            <a:ext cx="4151015" cy="2108026"/>
          </a:xfrm>
          <a:prstGeom prst="rect">
            <a:avLst/>
          </a:prstGeom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00" y="4460661"/>
            <a:ext cx="2265089" cy="214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9" name="Rectangle 48"/>
          <p:cNvSpPr>
            <a:spLocks noGrp="1" noChangeArrowheads="1"/>
          </p:cNvSpPr>
          <p:nvPr>
            <p:ph type="title"/>
          </p:nvPr>
        </p:nvSpPr>
        <p:spPr>
          <a:xfrm>
            <a:off x="756000" y="230974"/>
            <a:ext cx="8064000" cy="1129528"/>
          </a:xfrm>
        </p:spPr>
        <p:txBody>
          <a:bodyPr/>
          <a:lstStyle/>
          <a:p>
            <a:pPr algn="ctr"/>
            <a:r>
              <a:rPr lang="ru-RU" altLang="ru-RU" sz="1800" b="1" i="1" dirty="0" smtClean="0">
                <a:solidFill>
                  <a:srgbClr val="000000"/>
                </a:solidFill>
              </a:rPr>
              <a:t>Муниципальная программа </a:t>
            </a:r>
            <a:r>
              <a:rPr lang="ru-RU" sz="1800" b="1" i="1" dirty="0"/>
              <a:t>«Формирование городской среды и обеспечение качественным жильём граждан 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на </a:t>
            </a:r>
            <a:r>
              <a:rPr lang="ru-RU" sz="1800" b="1" i="1" dirty="0"/>
              <a:t>территории МО «Светогорское городское </a:t>
            </a:r>
            <a:r>
              <a:rPr lang="ru-RU" sz="1800" b="1" i="1" dirty="0" smtClean="0"/>
              <a:t>поселение»</a:t>
            </a:r>
            <a:endParaRPr lang="ru-RU" sz="1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6990" y="4631583"/>
            <a:ext cx="1972155" cy="1080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202</a:t>
            </a:r>
            <a:r>
              <a:rPr lang="en-US" sz="1600" b="1" dirty="0">
                <a:solidFill>
                  <a:srgbClr val="7030A0"/>
                </a:solidFill>
              </a:rPr>
              <a:t>7</a:t>
            </a:r>
            <a:r>
              <a:rPr lang="ru-RU" sz="1600" b="1" dirty="0">
                <a:solidFill>
                  <a:srgbClr val="7030A0"/>
                </a:solidFill>
              </a:rPr>
              <a:t> г. </a:t>
            </a:r>
            <a:r>
              <a:rPr lang="ru-RU" sz="1600" b="1" dirty="0">
                <a:solidFill>
                  <a:schemeClr val="tx1"/>
                </a:solidFill>
              </a:rPr>
              <a:t>–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en-US" sz="1600" b="1" i="1" dirty="0"/>
              <a:t>80 145 000,00 </a:t>
            </a:r>
            <a:r>
              <a:rPr lang="ru-RU" sz="1600" b="1" i="1" dirty="0"/>
              <a:t>рублей</a:t>
            </a:r>
            <a:endParaRPr lang="ru-RU" sz="1600" i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2000" y="1580364"/>
            <a:ext cx="2027145" cy="11715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202</a:t>
            </a:r>
            <a:r>
              <a:rPr lang="en-US" sz="1600" b="1" dirty="0">
                <a:solidFill>
                  <a:srgbClr val="7030A0"/>
                </a:solidFill>
              </a:rPr>
              <a:t>5</a:t>
            </a:r>
            <a:r>
              <a:rPr lang="ru-RU" sz="1600" b="1" dirty="0">
                <a:solidFill>
                  <a:srgbClr val="7030A0"/>
                </a:solidFill>
              </a:rPr>
              <a:t> г. </a:t>
            </a:r>
            <a:r>
              <a:rPr lang="ru-RU" sz="1600" b="1" dirty="0">
                <a:solidFill>
                  <a:schemeClr val="tx1"/>
                </a:solidFill>
              </a:rPr>
              <a:t>–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en-US" sz="1600" b="1" i="1" dirty="0"/>
              <a:t>69 162 087,00 </a:t>
            </a:r>
            <a:r>
              <a:rPr lang="ru-RU" sz="1600" b="1" i="1" dirty="0"/>
              <a:t>рублей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6990" y="3134158"/>
            <a:ext cx="1972155" cy="11151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202</a:t>
            </a:r>
            <a:r>
              <a:rPr lang="en-US" sz="1600" b="1" dirty="0">
                <a:solidFill>
                  <a:srgbClr val="7030A0"/>
                </a:solidFill>
              </a:rPr>
              <a:t>6</a:t>
            </a:r>
            <a:r>
              <a:rPr lang="ru-RU" sz="1600" b="1" dirty="0">
                <a:solidFill>
                  <a:srgbClr val="7030A0"/>
                </a:solidFill>
              </a:rPr>
              <a:t> г. </a:t>
            </a:r>
            <a:r>
              <a:rPr lang="ru-RU" sz="1600" b="1" dirty="0">
                <a:solidFill>
                  <a:schemeClr val="tx1"/>
                </a:solidFill>
              </a:rPr>
              <a:t>–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en-US" sz="1600" b="1" i="1" dirty="0"/>
              <a:t>80 687 200,00 </a:t>
            </a:r>
            <a:r>
              <a:rPr lang="ru-RU" sz="1600" b="1" i="1" dirty="0"/>
              <a:t>рублей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08522" y="1442328"/>
            <a:ext cx="6311477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уличное освещение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i="1" dirty="0" smtClean="0"/>
              <a:t>(202</a:t>
            </a:r>
            <a:r>
              <a:rPr lang="en-US" altLang="ru-RU" sz="1400" i="1" dirty="0" smtClean="0"/>
              <a:t>5</a:t>
            </a:r>
            <a:r>
              <a:rPr lang="ru-RU" altLang="ru-RU" sz="1400" i="1" dirty="0" smtClean="0"/>
              <a:t>г. – </a:t>
            </a:r>
            <a:r>
              <a:rPr lang="en-US" sz="1400" b="1" i="1" dirty="0" smtClean="0"/>
              <a:t>10 041 980,00 </a:t>
            </a:r>
            <a:r>
              <a:rPr lang="ru-RU" sz="1400" b="1" i="1" dirty="0" smtClean="0"/>
              <a:t>рублей</a:t>
            </a:r>
            <a:r>
              <a:rPr lang="ru-RU" altLang="ru-RU" sz="1400" b="1" i="1" dirty="0" smtClean="0"/>
              <a:t>, </a:t>
            </a:r>
            <a:r>
              <a:rPr lang="ru-RU" altLang="ru-RU" sz="1400" i="1" dirty="0" smtClean="0"/>
              <a:t>202</a:t>
            </a:r>
            <a:r>
              <a:rPr lang="en-US" altLang="ru-RU" sz="1400" i="1" dirty="0" smtClean="0"/>
              <a:t>6</a:t>
            </a:r>
            <a:r>
              <a:rPr lang="ru-RU" altLang="ru-RU" sz="1400" i="1" dirty="0" smtClean="0"/>
              <a:t> - 202</a:t>
            </a:r>
            <a:r>
              <a:rPr lang="en-US" altLang="ru-RU" sz="1400" i="1" dirty="0" smtClean="0"/>
              <a:t>7</a:t>
            </a:r>
            <a:r>
              <a:rPr lang="ru-RU" altLang="ru-RU" sz="1400" i="1" dirty="0" smtClean="0"/>
              <a:t>гг. – </a:t>
            </a:r>
            <a:r>
              <a:rPr lang="en-US" altLang="ru-RU" sz="1400" b="1" i="1" dirty="0" smtClean="0"/>
              <a:t>16 200 000,00</a:t>
            </a:r>
            <a:r>
              <a:rPr lang="ru-RU" altLang="ru-RU" sz="1400" b="1" i="1" dirty="0" smtClean="0"/>
              <a:t> </a:t>
            </a:r>
            <a:r>
              <a:rPr lang="ru-RU" sz="1400" b="1" i="1" dirty="0" smtClean="0"/>
              <a:t>рублей</a:t>
            </a:r>
            <a:r>
              <a:rPr lang="ru-RU" altLang="ru-RU" sz="1400" i="1" dirty="0" smtClean="0"/>
              <a:t>)</a:t>
            </a:r>
            <a:endParaRPr lang="ru-RU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07720" y="1970382"/>
            <a:ext cx="6311477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организация озеленения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территории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 (поставка деревьев, кустов, цветочной рассады, высадка цветов, уход за клумбами и вазонами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 </a:t>
            </a:r>
            <a:r>
              <a:rPr lang="ru-RU" altLang="ru-RU" sz="1400" i="1" dirty="0"/>
              <a:t>(</a:t>
            </a:r>
            <a:r>
              <a:rPr lang="ru-RU" altLang="ru-RU" sz="1400" i="1" dirty="0" smtClean="0"/>
              <a:t>202</a:t>
            </a:r>
            <a:r>
              <a:rPr lang="en-US" altLang="ru-RU" sz="1400" i="1" dirty="0" smtClean="0"/>
              <a:t>5</a:t>
            </a:r>
            <a:r>
              <a:rPr lang="ru-RU" altLang="ru-RU" sz="1400" i="1" dirty="0" smtClean="0"/>
              <a:t>г</a:t>
            </a:r>
            <a:r>
              <a:rPr lang="ru-RU" altLang="ru-RU" sz="1400" i="1" dirty="0"/>
              <a:t>. – </a:t>
            </a:r>
            <a:r>
              <a:rPr lang="en-US" sz="1400" b="1" i="1" dirty="0" smtClean="0"/>
              <a:t>8 592 000,00 </a:t>
            </a:r>
            <a:r>
              <a:rPr lang="ru-RU" sz="1400" b="1" i="1" dirty="0" smtClean="0"/>
              <a:t>рублей</a:t>
            </a:r>
            <a:r>
              <a:rPr lang="ru-RU" altLang="ru-RU" sz="1400" b="1" i="1" dirty="0"/>
              <a:t>, </a:t>
            </a:r>
            <a:r>
              <a:rPr lang="ru-RU" altLang="ru-RU" sz="1400" i="1" dirty="0" smtClean="0"/>
              <a:t>202</a:t>
            </a:r>
            <a:r>
              <a:rPr lang="en-US" altLang="ru-RU" sz="1400" i="1" dirty="0" smtClean="0"/>
              <a:t>6</a:t>
            </a:r>
            <a:r>
              <a:rPr lang="ru-RU" altLang="ru-RU" sz="1400" i="1" dirty="0" smtClean="0"/>
              <a:t>г</a:t>
            </a:r>
            <a:r>
              <a:rPr lang="ru-RU" altLang="ru-RU" sz="1400" i="1" dirty="0"/>
              <a:t>. – </a:t>
            </a:r>
            <a:r>
              <a:rPr lang="en-US" altLang="ru-RU" sz="1400" b="1" i="1" dirty="0" smtClean="0"/>
              <a:t>7 285 200,00 </a:t>
            </a:r>
            <a:r>
              <a:rPr lang="ru-RU" sz="1400" b="1" i="1" dirty="0" smtClean="0"/>
              <a:t>рублей, </a:t>
            </a:r>
            <a:r>
              <a:rPr lang="ru-RU" altLang="ru-RU" sz="1400" i="1" dirty="0" smtClean="0"/>
              <a:t>202</a:t>
            </a:r>
            <a:r>
              <a:rPr lang="en-US" altLang="ru-RU" sz="1400" i="1" dirty="0" smtClean="0"/>
              <a:t>7</a:t>
            </a:r>
            <a:r>
              <a:rPr lang="ru-RU" altLang="ru-RU" sz="1400" i="1" dirty="0" smtClean="0"/>
              <a:t>г</a:t>
            </a:r>
            <a:r>
              <a:rPr lang="ru-RU" altLang="ru-RU" sz="1400" i="1" dirty="0"/>
              <a:t>. – </a:t>
            </a:r>
            <a:r>
              <a:rPr lang="en-US" altLang="ru-RU" sz="1400" b="1" i="1" dirty="0" smtClean="0"/>
              <a:t>6 615 000,00 </a:t>
            </a:r>
            <a:r>
              <a:rPr lang="ru-RU" sz="1400" b="1" i="1" dirty="0" smtClean="0"/>
              <a:t>рублей</a:t>
            </a:r>
            <a:r>
              <a:rPr lang="ru-RU" altLang="ru-RU" sz="1400" i="1" dirty="0" smtClean="0"/>
              <a:t>)</a:t>
            </a:r>
            <a:endParaRPr lang="ru-RU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553" y="5203892"/>
            <a:ext cx="2434448" cy="17799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5414929"/>
            <a:ext cx="1512000" cy="135788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512122" y="3053756"/>
            <a:ext cx="630707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содержание мест захоронения: </a:t>
            </a:r>
            <a:r>
              <a:rPr lang="ru-RU" altLang="ru-RU" sz="1400" i="1" dirty="0" smtClean="0"/>
              <a:t>(2025 – 202</a:t>
            </a:r>
            <a:r>
              <a:rPr lang="en-US" altLang="ru-RU" sz="1400" i="1" dirty="0" smtClean="0"/>
              <a:t>7</a:t>
            </a:r>
            <a:r>
              <a:rPr lang="ru-RU" altLang="ru-RU" sz="1400" i="1" dirty="0" smtClean="0"/>
              <a:t> гг</a:t>
            </a:r>
            <a:r>
              <a:rPr lang="ru-RU" altLang="ru-RU" sz="1400" i="1" dirty="0"/>
              <a:t>. – </a:t>
            </a:r>
            <a:r>
              <a:rPr lang="en-US" altLang="ru-RU" sz="1400" b="1" i="1" dirty="0" smtClean="0"/>
              <a:t>50</a:t>
            </a:r>
            <a:r>
              <a:rPr lang="ru-RU" altLang="ru-RU" sz="1400" b="1" i="1" dirty="0" smtClean="0"/>
              <a:t>0</a:t>
            </a:r>
            <a:r>
              <a:rPr lang="en-US" altLang="ru-RU" sz="1400" b="1" i="1" dirty="0" smtClean="0"/>
              <a:t> 000</a:t>
            </a:r>
            <a:r>
              <a:rPr lang="ru-RU" altLang="ru-RU" sz="1400" b="1" i="1" dirty="0" smtClean="0"/>
              <a:t>,</a:t>
            </a:r>
            <a:r>
              <a:rPr lang="en-US" altLang="ru-RU" sz="1400" b="1" i="1" dirty="0" smtClean="0"/>
              <a:t>0</a:t>
            </a:r>
            <a:r>
              <a:rPr lang="ru-RU" altLang="ru-RU" sz="1400" b="1" i="1" dirty="0" smtClean="0"/>
              <a:t>0 </a:t>
            </a:r>
            <a:r>
              <a:rPr lang="ru-RU" sz="1400" b="1" i="1" dirty="0" smtClean="0"/>
              <a:t>рублей</a:t>
            </a:r>
            <a:r>
              <a:rPr lang="ru-RU" altLang="ru-RU" sz="1400" i="1" dirty="0" smtClean="0"/>
              <a:t>)</a:t>
            </a:r>
            <a:endParaRPr lang="ru-RU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40040" y="3697613"/>
            <a:ext cx="629371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организация и содержание территорий поселения (поставка, монтаж и демонтаж праздничной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атрибутики,</a:t>
            </a:r>
            <a:r>
              <a:rPr lang="ru-RU" sz="1400" dirty="0"/>
              <a:t> </a:t>
            </a:r>
            <a:r>
              <a:rPr lang="ru-RU" sz="1400" i="1" dirty="0" smtClean="0"/>
              <a:t>мероприятие </a:t>
            </a:r>
            <a:r>
              <a:rPr lang="ru-RU" sz="1400" i="1" dirty="0"/>
              <a:t>по борьбе </a:t>
            </a:r>
            <a:r>
              <a:rPr lang="ru-RU" sz="1400" i="1" dirty="0" smtClean="0"/>
              <a:t>с борщевиком,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подготовка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 пуску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фонтана в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городском парке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i="1" dirty="0"/>
              <a:t>р</a:t>
            </a:r>
            <a:r>
              <a:rPr lang="ru-RU" sz="1400" i="1" dirty="0" smtClean="0"/>
              <a:t>азработка проектов, </a:t>
            </a:r>
            <a:r>
              <a:rPr lang="ru-RU" sz="1400" i="1" dirty="0"/>
              <a:t>т</a:t>
            </a:r>
            <a:r>
              <a:rPr lang="ru-RU" sz="1400" i="1" dirty="0" smtClean="0"/>
              <a:t>ранспортировка </a:t>
            </a:r>
            <a:r>
              <a:rPr lang="ru-RU" sz="1400" i="1" dirty="0"/>
              <a:t>и утилизация мусора в период проведения весенней санитарной </a:t>
            </a:r>
            <a:r>
              <a:rPr lang="ru-RU" sz="1400" i="1" dirty="0" smtClean="0"/>
              <a:t>уборки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– </a:t>
            </a:r>
            <a:r>
              <a:rPr lang="en-US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6 814 322,46 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рублей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202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en-US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5 600 000,00 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рублей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ru-RU" sz="1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000" y="5391820"/>
            <a:ext cx="1944000" cy="1349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43" name="Rectangle 48"/>
          <p:cNvSpPr>
            <a:spLocks noGrp="1" noChangeArrowheads="1"/>
          </p:cNvSpPr>
          <p:nvPr>
            <p:ph type="title"/>
          </p:nvPr>
        </p:nvSpPr>
        <p:spPr>
          <a:xfrm>
            <a:off x="612000" y="86649"/>
            <a:ext cx="8352000" cy="1038350"/>
          </a:xfrm>
        </p:spPr>
        <p:txBody>
          <a:bodyPr/>
          <a:lstStyle/>
          <a:p>
            <a:pPr algn="ctr" eaLnBrk="1" hangingPunct="1"/>
            <a:r>
              <a:rPr lang="ru-RU" altLang="ru-RU" sz="1800" b="1" i="1" dirty="0">
                <a:solidFill>
                  <a:srgbClr val="000000"/>
                </a:solidFill>
              </a:rPr>
              <a:t>Муниципальная программа </a:t>
            </a:r>
            <a:r>
              <a:rPr lang="ru-RU" sz="1800" b="1" i="1" dirty="0"/>
              <a:t>«Формирование городской среды и обеспечение качественным жильём граждан 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на </a:t>
            </a:r>
            <a:r>
              <a:rPr lang="ru-RU" sz="1800" b="1" i="1" dirty="0"/>
              <a:t>территории МО «Светогорское городское поселение</a:t>
            </a:r>
            <a:r>
              <a:rPr lang="ru-RU" sz="1800" b="1" i="1" dirty="0" smtClean="0"/>
              <a:t>»</a:t>
            </a:r>
            <a:endParaRPr lang="ru-RU" altLang="ru-RU" sz="1800" b="1" i="1" dirty="0" smtClean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94363" y="1111066"/>
            <a:ext cx="622752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ремонт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содержание автомобильных дорог, (нанесение дорожной разметки, обслуживание, установка и ремонт технических средств организации дорожного движения, организация ремонта асфальтобетонных покрытий улиц и проездов на территории МО «СГП», ремонт дворовых территорий), содержание улично-дорожной сети, ручная уборка, организация транспортного обслуживания населения, софинансирование мероприятий для участия в муниципальной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программе </a:t>
            </a:r>
            <a:r>
              <a:rPr lang="ru-RU" altLang="ru-RU" sz="1400" i="1" dirty="0" smtClean="0"/>
              <a:t>(202</a:t>
            </a:r>
            <a:r>
              <a:rPr lang="en-US" altLang="ru-RU" sz="1400" i="1" dirty="0" smtClean="0"/>
              <a:t>5</a:t>
            </a:r>
            <a:r>
              <a:rPr lang="ru-RU" altLang="ru-RU" sz="1400" i="1" dirty="0" smtClean="0"/>
              <a:t>г. – </a:t>
            </a:r>
            <a:r>
              <a:rPr lang="en-US" sz="1400" b="1" i="1" dirty="0" smtClean="0"/>
              <a:t>16 543 956,54 </a:t>
            </a:r>
            <a:r>
              <a:rPr lang="ru-RU" sz="1400" b="1" i="1" dirty="0" smtClean="0"/>
              <a:t>рублей</a:t>
            </a:r>
            <a:r>
              <a:rPr lang="ru-RU" altLang="ru-RU" sz="1400" b="1" i="1" dirty="0" smtClean="0"/>
              <a:t>, </a:t>
            </a:r>
            <a:r>
              <a:rPr lang="ru-RU" altLang="ru-RU" sz="1400" i="1" dirty="0" smtClean="0"/>
              <a:t>202</a:t>
            </a:r>
            <a:r>
              <a:rPr lang="en-US" altLang="ru-RU" sz="1400" i="1" dirty="0" smtClean="0"/>
              <a:t>6</a:t>
            </a:r>
            <a:r>
              <a:rPr lang="ru-RU" altLang="ru-RU" sz="1400" i="1" dirty="0" smtClean="0"/>
              <a:t>г. – </a:t>
            </a:r>
            <a:r>
              <a:rPr lang="en-US" altLang="ru-RU" sz="1400" b="1" i="1" dirty="0" smtClean="0"/>
              <a:t>37 372 000,00 </a:t>
            </a:r>
            <a:r>
              <a:rPr lang="ru-RU" sz="1400" b="1" i="1" dirty="0" smtClean="0"/>
              <a:t>рублей, </a:t>
            </a:r>
            <a:r>
              <a:rPr lang="ru-RU" altLang="ru-RU" sz="1400" i="1" dirty="0" smtClean="0"/>
              <a:t>202</a:t>
            </a:r>
            <a:r>
              <a:rPr lang="en-US" altLang="ru-RU" sz="1400" i="1" dirty="0" smtClean="0"/>
              <a:t>7</a:t>
            </a:r>
            <a:r>
              <a:rPr lang="ru-RU" altLang="ru-RU" sz="1400" i="1" dirty="0" smtClean="0"/>
              <a:t>г. – </a:t>
            </a:r>
            <a:r>
              <a:rPr lang="en-US" altLang="ru-RU" sz="1400" b="1" i="1" dirty="0" smtClean="0"/>
              <a:t>37 500 000,00 </a:t>
            </a:r>
            <a:r>
              <a:rPr lang="ru-RU" sz="1400" b="1" i="1" dirty="0" smtClean="0"/>
              <a:t>рублей</a:t>
            </a:r>
            <a:r>
              <a:rPr lang="ru-RU" altLang="ru-RU" sz="1400" i="1" dirty="0" smtClean="0"/>
              <a:t>)</a:t>
            </a:r>
            <a:r>
              <a:rPr lang="en-US" altLang="ru-RU" sz="1400" i="1" dirty="0" smtClean="0"/>
              <a:t>.</a:t>
            </a:r>
            <a:endParaRPr lang="ru-RU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6000" y="1557000"/>
            <a:ext cx="2027145" cy="115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202</a:t>
            </a:r>
            <a:r>
              <a:rPr lang="en-US" sz="1600" b="1" dirty="0">
                <a:solidFill>
                  <a:srgbClr val="7030A0"/>
                </a:solidFill>
              </a:rPr>
              <a:t>5</a:t>
            </a:r>
            <a:r>
              <a:rPr lang="ru-RU" sz="1600" b="1" dirty="0">
                <a:solidFill>
                  <a:srgbClr val="7030A0"/>
                </a:solidFill>
              </a:rPr>
              <a:t> г. </a:t>
            </a:r>
            <a:r>
              <a:rPr lang="ru-RU" sz="1600" b="1" dirty="0">
                <a:solidFill>
                  <a:schemeClr val="tx1"/>
                </a:solidFill>
              </a:rPr>
              <a:t>–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en-US" sz="1600" b="1" i="1" dirty="0"/>
              <a:t>69 162 087,00 </a:t>
            </a:r>
            <a:r>
              <a:rPr lang="ru-RU" sz="1600" b="1" i="1" dirty="0"/>
              <a:t>рублей</a:t>
            </a:r>
            <a:endParaRPr lang="ru-RU" sz="1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6000" y="3141001"/>
            <a:ext cx="2086843" cy="10799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202</a:t>
            </a:r>
            <a:r>
              <a:rPr lang="en-US" sz="1600" b="1" dirty="0">
                <a:solidFill>
                  <a:srgbClr val="7030A0"/>
                </a:solidFill>
              </a:rPr>
              <a:t>6</a:t>
            </a:r>
            <a:r>
              <a:rPr lang="ru-RU" sz="1600" b="1" dirty="0">
                <a:solidFill>
                  <a:srgbClr val="7030A0"/>
                </a:solidFill>
              </a:rPr>
              <a:t> г. </a:t>
            </a:r>
            <a:r>
              <a:rPr lang="ru-RU" sz="1600" b="1" dirty="0">
                <a:solidFill>
                  <a:schemeClr val="tx1"/>
                </a:solidFill>
              </a:rPr>
              <a:t>–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en-US" sz="1600" b="1" i="1" dirty="0"/>
              <a:t>80 687 200,00 </a:t>
            </a:r>
            <a:r>
              <a:rPr lang="ru-RU" sz="1600" b="1" i="1" dirty="0"/>
              <a:t>рублей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6000" y="4729950"/>
            <a:ext cx="2088000" cy="115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202</a:t>
            </a:r>
            <a:r>
              <a:rPr lang="en-US" sz="1600" b="1" dirty="0">
                <a:solidFill>
                  <a:srgbClr val="7030A0"/>
                </a:solidFill>
              </a:rPr>
              <a:t>7</a:t>
            </a:r>
            <a:r>
              <a:rPr lang="ru-RU" sz="1600" b="1" dirty="0">
                <a:solidFill>
                  <a:srgbClr val="7030A0"/>
                </a:solidFill>
              </a:rPr>
              <a:t> г. </a:t>
            </a:r>
            <a:r>
              <a:rPr lang="ru-RU" sz="1600" b="1" dirty="0">
                <a:solidFill>
                  <a:schemeClr val="tx1"/>
                </a:solidFill>
              </a:rPr>
              <a:t>–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en-US" sz="1600" b="1" i="1" dirty="0"/>
              <a:t>80 145 000,00 </a:t>
            </a:r>
            <a:r>
              <a:rPr lang="ru-RU" sz="1600" b="1" i="1" dirty="0"/>
              <a:t>рублей</a:t>
            </a:r>
            <a:endParaRPr lang="ru-RU" sz="16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79240" y="4729950"/>
            <a:ext cx="626400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оформление, содержание, обслуживание и ремонт объектов муниципального имущества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(услуги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начислению платы за наем муниципального жилого фонда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(</a:t>
            </a:r>
            <a:r>
              <a:rPr lang="ru-RU" altLang="ru-RU" sz="1400" i="1" dirty="0" smtClean="0"/>
              <a:t>202</a:t>
            </a:r>
            <a:r>
              <a:rPr lang="en-US" altLang="ru-RU" sz="1400" i="1" dirty="0" smtClean="0"/>
              <a:t>5</a:t>
            </a:r>
            <a:r>
              <a:rPr lang="ru-RU" altLang="ru-RU" sz="1400" i="1" dirty="0" smtClean="0"/>
              <a:t>г</a:t>
            </a:r>
            <a:r>
              <a:rPr lang="ru-RU" altLang="ru-RU" sz="1400" i="1" dirty="0"/>
              <a:t>. </a:t>
            </a:r>
            <a:r>
              <a:rPr lang="ru-RU" altLang="ru-RU" sz="1400" i="1" dirty="0" smtClean="0"/>
              <a:t>–</a:t>
            </a:r>
            <a:r>
              <a:rPr lang="en-US" altLang="ru-RU" sz="1400" i="1" dirty="0" smtClean="0"/>
              <a:t> </a:t>
            </a:r>
            <a:r>
              <a:rPr lang="ru-RU" altLang="ru-RU" sz="1400" i="1" dirty="0" smtClean="0"/>
              <a:t>202</a:t>
            </a:r>
            <a:r>
              <a:rPr lang="en-US" altLang="ru-RU" sz="1400" i="1" dirty="0" smtClean="0"/>
              <a:t>7</a:t>
            </a:r>
            <a:r>
              <a:rPr lang="ru-RU" altLang="ru-RU" sz="1400" i="1" dirty="0" smtClean="0"/>
              <a:t>гг</a:t>
            </a:r>
            <a:r>
              <a:rPr lang="ru-RU" altLang="ru-RU" sz="1400" i="1" dirty="0"/>
              <a:t>. – </a:t>
            </a:r>
            <a:r>
              <a:rPr lang="en-US" altLang="ru-RU" sz="1400" b="1" i="1" dirty="0" smtClean="0"/>
              <a:t>1 680 000,0</a:t>
            </a:r>
            <a:r>
              <a:rPr lang="ru-RU" altLang="ru-RU" sz="1400" b="1" i="1" dirty="0" smtClean="0"/>
              <a:t>0 </a:t>
            </a:r>
            <a:r>
              <a:rPr lang="ru-RU" sz="1400" b="1" i="1" dirty="0" smtClean="0"/>
              <a:t>рублей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ru-RU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2843" y="5711464"/>
            <a:ext cx="6192000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взносы на капитальный ремонт за муниципальные жилые помещения общей площадью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62 089,51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altLang="ru-RU" sz="1400" i="1" dirty="0" smtClean="0"/>
              <a:t>202</a:t>
            </a:r>
            <a:r>
              <a:rPr lang="en-US" altLang="ru-RU" sz="1400" i="1" dirty="0" smtClean="0"/>
              <a:t>5</a:t>
            </a:r>
            <a:r>
              <a:rPr lang="ru-RU" altLang="ru-RU" sz="1400" i="1" dirty="0" smtClean="0"/>
              <a:t>г</a:t>
            </a:r>
            <a:r>
              <a:rPr lang="ru-RU" altLang="ru-RU" sz="1400" i="1" dirty="0"/>
              <a:t>. – </a:t>
            </a:r>
            <a:r>
              <a:rPr lang="en-US" sz="1400" b="1" i="1" dirty="0" smtClean="0"/>
              <a:t>1 000 000,00 </a:t>
            </a:r>
            <a:r>
              <a:rPr lang="ru-RU" sz="1400" b="1" i="1" dirty="0" smtClean="0"/>
              <a:t>рублей</a:t>
            </a:r>
            <a:r>
              <a:rPr lang="ru-RU" altLang="ru-RU" sz="1400" b="1" i="1" dirty="0" smtClean="0"/>
              <a:t>, </a:t>
            </a:r>
            <a:r>
              <a:rPr lang="ru-RU" altLang="ru-RU" sz="1400" i="1" dirty="0" smtClean="0"/>
              <a:t>202</a:t>
            </a:r>
            <a:r>
              <a:rPr lang="en-US" altLang="ru-RU" sz="1400" i="1" dirty="0" smtClean="0"/>
              <a:t>6</a:t>
            </a:r>
            <a:r>
              <a:rPr lang="ru-RU" altLang="ru-RU" sz="1400" i="1" dirty="0" smtClean="0"/>
              <a:t> </a:t>
            </a:r>
            <a:r>
              <a:rPr lang="ru-RU" altLang="ru-RU" sz="1400" i="1" dirty="0"/>
              <a:t>–</a:t>
            </a:r>
            <a:r>
              <a:rPr lang="ru-RU" sz="1400" b="1" i="1" dirty="0"/>
              <a:t> </a:t>
            </a:r>
            <a:r>
              <a:rPr lang="ru-RU" altLang="ru-RU" sz="1400" i="1" dirty="0" smtClean="0"/>
              <a:t>202</a:t>
            </a:r>
            <a:r>
              <a:rPr lang="en-US" altLang="ru-RU" sz="1400" i="1" dirty="0" smtClean="0"/>
              <a:t>7</a:t>
            </a:r>
            <a:r>
              <a:rPr lang="ru-RU" altLang="ru-RU" sz="1400" i="1" dirty="0" smtClean="0"/>
              <a:t>гг</a:t>
            </a:r>
            <a:r>
              <a:rPr lang="ru-RU" altLang="ru-RU" sz="1400" i="1" dirty="0"/>
              <a:t>. – </a:t>
            </a:r>
            <a:r>
              <a:rPr lang="en-US" altLang="ru-RU" sz="1400" b="1" i="1" dirty="0" smtClean="0"/>
              <a:t>9 500 000,00 </a:t>
            </a:r>
            <a:r>
              <a:rPr lang="ru-RU" sz="1400" b="1" i="1" dirty="0" smtClean="0"/>
              <a:t>рублей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ru-RU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00" y="3379949"/>
            <a:ext cx="1800000" cy="135000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095" y="3452052"/>
            <a:ext cx="1393665" cy="12092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719" y="3517042"/>
            <a:ext cx="1486805" cy="11146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05840" y="1209480"/>
            <a:ext cx="6120000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содержание муниципального жилищного фонда (снос или реконструкция МКД признанных аварийными до 1 января 2012 года в связи с физическим износом, обследование технического состояния МКД, ремонт общего имущества МКД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муниципального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жил. фонда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-202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гг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– </a:t>
            </a:r>
            <a:r>
              <a:rPr lang="en-US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1 750 000,00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рублей</a:t>
            </a:r>
            <a:r>
              <a:rPr lang="ru-RU" sz="1400" i="1" dirty="0" smtClean="0"/>
              <a:t>)</a:t>
            </a:r>
            <a:r>
              <a:rPr lang="en-US" sz="1400" i="1" dirty="0" smtClean="0"/>
              <a:t>;</a:t>
            </a:r>
            <a:endParaRPr lang="ru-RU" sz="1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48"/>
          <p:cNvSpPr>
            <a:spLocks noGrp="1" noChangeArrowheads="1"/>
          </p:cNvSpPr>
          <p:nvPr>
            <p:ph type="title"/>
          </p:nvPr>
        </p:nvSpPr>
        <p:spPr>
          <a:xfrm>
            <a:off x="434106" y="157549"/>
            <a:ext cx="8415013" cy="1129528"/>
          </a:xfrm>
        </p:spPr>
        <p:txBody>
          <a:bodyPr/>
          <a:lstStyle/>
          <a:p>
            <a:pPr algn="ctr"/>
            <a:r>
              <a:rPr lang="ru-RU" altLang="ru-RU" sz="1800" b="1" i="1" dirty="0" smtClean="0">
                <a:solidFill>
                  <a:srgbClr val="000000"/>
                </a:solidFill>
              </a:rPr>
              <a:t>Муниципальная программа </a:t>
            </a:r>
            <a:r>
              <a:rPr lang="ru-RU" sz="1800" b="1" i="1" dirty="0"/>
              <a:t>«Формирование городской среды и обеспечение качественным жильём граждан 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на </a:t>
            </a:r>
            <a:r>
              <a:rPr lang="ru-RU" sz="1800" b="1" i="1" dirty="0"/>
              <a:t>территории МО «Светогорское городское поселение</a:t>
            </a:r>
            <a:r>
              <a:rPr lang="ru-RU" sz="1800" b="1" i="1" dirty="0" smtClean="0"/>
              <a:t>»</a:t>
            </a:r>
            <a:endParaRPr lang="ru-RU" sz="18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4446" y="1240612"/>
            <a:ext cx="2027145" cy="115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</a:t>
            </a:r>
            <a:r>
              <a:rPr lang="en-US" sz="1600" b="1" dirty="0" smtClean="0">
                <a:solidFill>
                  <a:srgbClr val="7030A0"/>
                </a:solidFill>
              </a:rPr>
              <a:t>5</a:t>
            </a:r>
            <a:r>
              <a:rPr lang="ru-RU" sz="1600" b="1" dirty="0" smtClean="0">
                <a:solidFill>
                  <a:srgbClr val="7030A0"/>
                </a:solidFill>
              </a:rPr>
              <a:t> 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en-US" sz="1600" b="1" i="1" dirty="0" smtClean="0"/>
              <a:t>69 162 087,00 </a:t>
            </a:r>
            <a:r>
              <a:rPr lang="ru-RU" sz="1600" b="1" i="1" dirty="0" smtClean="0"/>
              <a:t>рублей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4446" y="2590664"/>
            <a:ext cx="2027145" cy="11519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</a:t>
            </a:r>
            <a:r>
              <a:rPr lang="en-US" sz="1600" b="1" dirty="0" smtClean="0">
                <a:solidFill>
                  <a:srgbClr val="7030A0"/>
                </a:solidFill>
              </a:rPr>
              <a:t>6</a:t>
            </a:r>
            <a:r>
              <a:rPr lang="ru-RU" sz="1600" b="1" dirty="0" smtClean="0">
                <a:solidFill>
                  <a:srgbClr val="7030A0"/>
                </a:solidFill>
              </a:rPr>
              <a:t> 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en-US" sz="1600" b="1" i="1" dirty="0" smtClean="0"/>
              <a:t>80 687 200,00 </a:t>
            </a:r>
            <a:r>
              <a:rPr lang="ru-RU" sz="1600" b="1" i="1" dirty="0" smtClean="0"/>
              <a:t>рублей</a:t>
            </a:r>
            <a:endParaRPr lang="ru-RU" sz="1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1937" y="3912507"/>
            <a:ext cx="2088000" cy="115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</a:t>
            </a:r>
            <a:r>
              <a:rPr lang="en-US" sz="1600" b="1" dirty="0" smtClean="0">
                <a:solidFill>
                  <a:srgbClr val="7030A0"/>
                </a:solidFill>
              </a:rPr>
              <a:t>7</a:t>
            </a:r>
            <a:r>
              <a:rPr lang="ru-RU" sz="1600" b="1" dirty="0" smtClean="0">
                <a:solidFill>
                  <a:srgbClr val="7030A0"/>
                </a:solidFill>
              </a:rPr>
              <a:t> 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en-US" sz="1600" b="1" i="1" dirty="0" smtClean="0"/>
              <a:t>80 145 000,00 </a:t>
            </a:r>
            <a:r>
              <a:rPr lang="ru-RU" sz="1600" b="1" i="1" dirty="0" smtClean="0"/>
              <a:t>рублей</a:t>
            </a:r>
            <a:endParaRPr lang="ru-RU" sz="1600" i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83280" y="2480750"/>
            <a:ext cx="6192000" cy="1459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мероприятия по ремонту объектов коммунального хозяйства (сетей теплоснабжения, ливневой канализации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(202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1 000 0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00,0</a:t>
            </a:r>
            <a:r>
              <a:rPr lang="en-US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рублей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ru-RU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мероприятия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разработке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программы энергоэффективности (202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– </a:t>
            </a:r>
            <a:r>
              <a:rPr lang="en-US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1 150 000,00 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рублей;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гг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– 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800</a:t>
            </a:r>
            <a:r>
              <a:rPr lang="en-US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000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,0</a:t>
            </a:r>
            <a:r>
              <a:rPr lang="en-US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рублей)</a:t>
            </a:r>
            <a:endParaRPr lang="ru-RU" sz="1400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11120" y="3875193"/>
            <a:ext cx="615920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разработку проектной и рабочей документации для строительства отдельно стоящей блок-модульной газовой водогрейной котельной по адресу: гп. Лесогорский, ул. Садовая, земельный участок,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14а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– </a:t>
            </a:r>
            <a:r>
              <a:rPr lang="en-US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13 750 000,00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рублей</a:t>
            </a:r>
            <a:r>
              <a:rPr lang="ru-RU" sz="1400" i="1" dirty="0" smtClean="0"/>
              <a:t>)</a:t>
            </a:r>
            <a:r>
              <a:rPr lang="en-US" sz="1400" i="1" dirty="0" smtClean="0"/>
              <a:t>;</a:t>
            </a:r>
            <a:endParaRPr lang="ru-RU" sz="1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29680" y="4928654"/>
            <a:ext cx="6219440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поставку электрической </a:t>
            </a:r>
            <a:r>
              <a:rPr lang="ru-RU" sz="1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блочно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-модульной котельной по адресу: гп. Лесогорский, ул. Советов, д.8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– </a:t>
            </a:r>
            <a:r>
              <a:rPr lang="en-US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6 339 828,00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рублей</a:t>
            </a:r>
            <a:r>
              <a:rPr lang="ru-RU" sz="1400" i="1" dirty="0" smtClean="0"/>
              <a:t>)</a:t>
            </a:r>
            <a:r>
              <a:rPr lang="en-US" sz="1400" i="1" dirty="0" smtClean="0"/>
              <a:t>;</a:t>
            </a:r>
            <a:endParaRPr lang="ru-RU" sz="1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06" y="5243711"/>
            <a:ext cx="2481894" cy="152760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74" y="5507403"/>
            <a:ext cx="2451286" cy="124539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44000" y="405000"/>
            <a:ext cx="734400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  <a:tabLst>
                <a:tab pos="5941060" algn="l"/>
              </a:tabLst>
            </a:pPr>
            <a:r>
              <a:rPr lang="ru-RU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Муниципальная программа «Развитие культуры, физической культуры и массового спорта, молодёжной политики МО «Светогорское городское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поселение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4000" y="4653000"/>
            <a:ext cx="2304000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</a:t>
            </a:r>
            <a:r>
              <a:rPr lang="en-US" sz="1600" b="1" dirty="0" smtClean="0">
                <a:solidFill>
                  <a:srgbClr val="7030A0"/>
                </a:solidFill>
              </a:rPr>
              <a:t>7</a:t>
            </a:r>
            <a:r>
              <a:rPr lang="ru-RU" sz="1600" b="1" dirty="0" smtClean="0">
                <a:solidFill>
                  <a:srgbClr val="7030A0"/>
                </a:solidFill>
              </a:rPr>
              <a:t>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en-US" sz="1600" b="1" i="1" dirty="0" smtClean="0"/>
              <a:t>53 934 240,00 </a:t>
            </a:r>
            <a:r>
              <a:rPr lang="ru-RU" sz="1600" b="1" i="1" dirty="0" smtClean="0"/>
              <a:t>рублей </a:t>
            </a:r>
            <a:endParaRPr lang="ru-RU" sz="1600" i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999" y="1621760"/>
            <a:ext cx="2304001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</a:t>
            </a:r>
            <a:r>
              <a:rPr lang="en-US" sz="1600" b="1" dirty="0" smtClean="0">
                <a:solidFill>
                  <a:srgbClr val="7030A0"/>
                </a:solidFill>
              </a:rPr>
              <a:t>5</a:t>
            </a:r>
            <a:r>
              <a:rPr lang="ru-RU" sz="1600" b="1" dirty="0" smtClean="0">
                <a:solidFill>
                  <a:srgbClr val="7030A0"/>
                </a:solidFill>
              </a:rPr>
              <a:t>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en-US" sz="1600" b="1" i="1" dirty="0" smtClean="0"/>
              <a:t>51 115 915,43 </a:t>
            </a:r>
            <a:r>
              <a:rPr lang="ru-RU" sz="1600" b="1" i="1" dirty="0" smtClean="0"/>
              <a:t>рублей</a:t>
            </a:r>
            <a:endParaRPr lang="ru-RU" sz="1600" i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4000" y="3141000"/>
            <a:ext cx="2304000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</a:t>
            </a:r>
            <a:r>
              <a:rPr lang="en-US" sz="1600" b="1" dirty="0" smtClean="0">
                <a:solidFill>
                  <a:srgbClr val="7030A0"/>
                </a:solidFill>
              </a:rPr>
              <a:t>6</a:t>
            </a:r>
            <a:r>
              <a:rPr lang="ru-RU" sz="1600" b="1" dirty="0" smtClean="0">
                <a:solidFill>
                  <a:srgbClr val="7030A0"/>
                </a:solidFill>
              </a:rPr>
              <a:t>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en-US" sz="1600" b="1" i="1" dirty="0" smtClean="0"/>
              <a:t>44 367 420,00 </a:t>
            </a:r>
            <a:r>
              <a:rPr lang="ru-RU" sz="1600" b="1" i="1" dirty="0" smtClean="0"/>
              <a:t>рублей</a:t>
            </a:r>
            <a:endParaRPr lang="ru-RU" sz="16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72000" y="1629000"/>
            <a:ext cx="532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предоставление субсидии на выполнение муниципального задания МБУ «КСК г. Светогорска» по организации мероприятий в сфере молодежной </a:t>
            </a:r>
            <a:r>
              <a:rPr lang="ru-RU" sz="15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политики (202</a:t>
            </a:r>
            <a:r>
              <a:rPr lang="en-US" sz="15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sz="15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-202</a:t>
            </a:r>
            <a:r>
              <a:rPr lang="en-US" sz="15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ru-RU" sz="15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гг.- </a:t>
            </a:r>
            <a:r>
              <a:rPr lang="en-US" sz="1500" b="1" i="1" dirty="0" smtClean="0"/>
              <a:t>775 400,00</a:t>
            </a:r>
            <a:r>
              <a:rPr lang="ru-RU" sz="1500" b="1" i="1" dirty="0" smtClean="0"/>
              <a:t> рублей</a:t>
            </a:r>
            <a:r>
              <a:rPr lang="ru-RU" sz="1500" i="1" dirty="0" smtClean="0"/>
              <a:t>)</a:t>
            </a:r>
            <a:endParaRPr lang="ru-RU" sz="15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5621" y="2646853"/>
            <a:ext cx="5930306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создание временных рабочих мест </a:t>
            </a:r>
            <a:r>
              <a:rPr lang="ru-RU" sz="15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трудоустройства несовершеннолетних: </a:t>
            </a:r>
            <a:r>
              <a:rPr lang="ru-RU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(2025-2027гг</a:t>
            </a:r>
            <a:r>
              <a:rPr lang="ru-RU" sz="1500" i="1" dirty="0" smtClean="0"/>
              <a:t>. – </a:t>
            </a:r>
            <a:r>
              <a:rPr lang="ru-RU" sz="1500" b="1" i="1" dirty="0" smtClean="0"/>
              <a:t>300</a:t>
            </a:r>
            <a:r>
              <a:rPr lang="en-US" sz="1500" b="1" i="1" dirty="0" smtClean="0"/>
              <a:t> 000,00</a:t>
            </a:r>
            <a:r>
              <a:rPr lang="ru-RU" sz="1500" b="1" i="1" dirty="0" smtClean="0"/>
              <a:t> рублей</a:t>
            </a:r>
            <a:r>
              <a:rPr lang="ru-RU" sz="1500" i="1" dirty="0" smtClean="0"/>
              <a:t>)</a:t>
            </a:r>
            <a:endParaRPr lang="ru-RU" sz="15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21" y="1163419"/>
            <a:ext cx="1210817" cy="113979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00" y="4797000"/>
            <a:ext cx="5186630" cy="183448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831610" y="4049558"/>
            <a:ext cx="563102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мероприятия в сфере молодежной </a:t>
            </a:r>
            <a:r>
              <a:rPr lang="ru-RU" sz="15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политики (</a:t>
            </a:r>
            <a:r>
              <a:rPr lang="ru-RU" sz="1500" i="1" dirty="0" smtClean="0"/>
              <a:t>202</a:t>
            </a:r>
            <a:r>
              <a:rPr lang="en-US" sz="1500" i="1" dirty="0" smtClean="0"/>
              <a:t>5г. </a:t>
            </a:r>
            <a:r>
              <a:rPr lang="ru-RU" sz="1500" i="1" dirty="0" smtClean="0"/>
              <a:t>– </a:t>
            </a:r>
            <a:r>
              <a:rPr lang="en-US" sz="1500" b="1" i="1" dirty="0" smtClean="0"/>
              <a:t>35 566,86</a:t>
            </a:r>
            <a:r>
              <a:rPr lang="ru-RU" sz="1500" b="1" i="1" dirty="0" smtClean="0"/>
              <a:t> рублей; </a:t>
            </a:r>
            <a:r>
              <a:rPr lang="ru-RU" sz="1500" i="1" dirty="0" smtClean="0"/>
              <a:t>2026</a:t>
            </a:r>
            <a:r>
              <a:rPr lang="en-US" sz="1500" i="1" dirty="0" smtClean="0"/>
              <a:t> – 2027г</a:t>
            </a:r>
            <a:r>
              <a:rPr lang="ru-RU" sz="1500" i="1" dirty="0" smtClean="0"/>
              <a:t>г</a:t>
            </a:r>
            <a:r>
              <a:rPr lang="ru-RU" sz="1500" i="1" dirty="0"/>
              <a:t>. – </a:t>
            </a:r>
            <a:r>
              <a:rPr lang="en-US" sz="1500" b="1" i="1" dirty="0" smtClean="0"/>
              <a:t>50 000</a:t>
            </a:r>
            <a:r>
              <a:rPr lang="ru-RU" sz="1500" b="1" i="1" dirty="0" smtClean="0"/>
              <a:t>,</a:t>
            </a:r>
            <a:r>
              <a:rPr lang="en-US" sz="1500" b="1" i="1" dirty="0" smtClean="0"/>
              <a:t>0</a:t>
            </a:r>
            <a:r>
              <a:rPr lang="ru-RU" sz="1500" b="1" i="1" dirty="0" smtClean="0"/>
              <a:t>0 рублей</a:t>
            </a:r>
            <a:r>
              <a:rPr lang="ru-RU" sz="1500" i="1" dirty="0" smtClean="0"/>
              <a:t>)</a:t>
            </a:r>
            <a:endParaRPr lang="ru-RU" sz="15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72000" y="3238202"/>
            <a:ext cx="5832000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5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софинансирование </a:t>
            </a:r>
            <a:r>
              <a:rPr lang="ru-RU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мероприятия по поддержке содействия трудовой адаптации и занятости </a:t>
            </a:r>
            <a:r>
              <a:rPr lang="ru-RU" sz="15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молодежи</a:t>
            </a:r>
            <a:r>
              <a:rPr lang="en-US" sz="15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5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(2025г</a:t>
            </a:r>
            <a:r>
              <a:rPr lang="ru-RU" sz="1500" i="1" dirty="0" smtClean="0"/>
              <a:t>. – </a:t>
            </a:r>
            <a:r>
              <a:rPr lang="en-US" sz="1500" b="1" i="1" dirty="0" smtClean="0"/>
              <a:t>14 433,14 </a:t>
            </a:r>
            <a:r>
              <a:rPr lang="ru-RU" sz="1500" b="1" i="1" dirty="0" smtClean="0"/>
              <a:t>рублей</a:t>
            </a:r>
            <a:r>
              <a:rPr lang="ru-RU" sz="1500" i="1" dirty="0" smtClean="0"/>
              <a:t>)</a:t>
            </a:r>
            <a:endParaRPr lang="ru-RU" sz="15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44000" y="261000"/>
            <a:ext cx="7344000" cy="1027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  <a:tabLst>
                <a:tab pos="5941060" algn="l"/>
              </a:tabLst>
            </a:pPr>
            <a:r>
              <a:rPr lang="ru-RU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Муниципальная программа «Развитие культуры, физической культуры и массового спорта, молодёжной политики МО «Светогорское городское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поселение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»»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2060" y="4403092"/>
            <a:ext cx="6707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предоставление субсидии на иные цели второй этап на капитальный ремонт здания в части кровли и фасада объекта капитального строительства - Дома Культуры, расположенного по адресу: г. Светогорск, ул. Победы, д.37: (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2025-</a:t>
            </a:r>
            <a:r>
              <a:rPr lang="ru-RU" sz="1400" i="1" dirty="0" smtClean="0"/>
              <a:t>2027гг. – </a:t>
            </a:r>
            <a:r>
              <a:rPr lang="ru-RU" sz="1400" b="1" i="1" dirty="0" smtClean="0"/>
              <a:t>6 748 495,43,00 рублей</a:t>
            </a:r>
            <a:r>
              <a:rPr lang="ru-RU" sz="1400" i="1" dirty="0" smtClean="0"/>
              <a:t>)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32220" y="1249883"/>
            <a:ext cx="674765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/>
              <a:t>предоставление субсидии МБУ «КСК  г. Светогорска» </a:t>
            </a:r>
            <a:r>
              <a:rPr lang="ru-RU" altLang="ru-RU" sz="1400" i="1" dirty="0" smtClean="0"/>
              <a:t/>
            </a:r>
            <a:br>
              <a:rPr lang="ru-RU" altLang="ru-RU" sz="1400" i="1" dirty="0" smtClean="0"/>
            </a:br>
            <a:r>
              <a:rPr lang="ru-RU" altLang="ru-RU" sz="1400" i="1" dirty="0" smtClean="0"/>
              <a:t>на </a:t>
            </a:r>
            <a:r>
              <a:rPr lang="ru-RU" altLang="ru-RU" sz="1400" i="1" dirty="0"/>
              <a:t>организацию деятельности клубных формирований </a:t>
            </a:r>
            <a:r>
              <a:rPr lang="ru-RU" altLang="ru-RU" sz="1400" i="1" dirty="0" smtClean="0"/>
              <a:t/>
            </a:r>
            <a:br>
              <a:rPr lang="ru-RU" altLang="ru-RU" sz="1400" i="1" dirty="0" smtClean="0"/>
            </a:br>
            <a:r>
              <a:rPr lang="ru-RU" altLang="ru-RU" sz="1400" i="1" dirty="0" smtClean="0"/>
              <a:t>и </a:t>
            </a:r>
            <a:r>
              <a:rPr lang="ru-RU" altLang="ru-RU" sz="1400" i="1" dirty="0"/>
              <a:t>формирований самодеятельного народного творчества, библиотечное, библиографическое и информационное обслуживание пользователей библиотек  и на содержание (эксплуатацию) имущества, </a:t>
            </a:r>
            <a:r>
              <a:rPr lang="ru-RU" altLang="ru-RU" sz="1400" i="1" dirty="0" smtClean="0"/>
              <a:t>находящегося в </a:t>
            </a:r>
            <a:r>
              <a:rPr lang="ru-RU" altLang="ru-RU" sz="1400" i="1" dirty="0"/>
              <a:t>государственной (муниципальной) </a:t>
            </a:r>
            <a:r>
              <a:rPr lang="ru-RU" altLang="ru-RU" sz="1400" i="1" dirty="0" smtClean="0"/>
              <a:t>собственности (202</a:t>
            </a:r>
            <a:r>
              <a:rPr lang="en-US" altLang="ru-RU" sz="1400" i="1" dirty="0" smtClean="0"/>
              <a:t>5-2027</a:t>
            </a:r>
            <a:r>
              <a:rPr lang="ru-RU" altLang="ru-RU" sz="1400" i="1" dirty="0" smtClean="0"/>
              <a:t>гг</a:t>
            </a:r>
            <a:r>
              <a:rPr lang="ru-RU" altLang="ru-RU" sz="1400" i="1" dirty="0"/>
              <a:t>. </a:t>
            </a:r>
            <a:r>
              <a:rPr lang="ru-RU" altLang="ru-RU" sz="1400" i="1" dirty="0" smtClean="0"/>
              <a:t>– </a:t>
            </a:r>
            <a:r>
              <a:rPr lang="ru-RU" altLang="ru-RU" sz="1400" b="1" i="1" dirty="0" smtClean="0"/>
              <a:t>27 191 850,00 </a:t>
            </a:r>
            <a:r>
              <a:rPr lang="ru-RU" sz="1400" b="1" i="1" dirty="0" smtClean="0"/>
              <a:t>рублей</a:t>
            </a:r>
            <a:r>
              <a:rPr lang="ru-RU" altLang="ru-RU" sz="1400" b="1" i="1" dirty="0" smtClean="0"/>
              <a:t>)</a:t>
            </a:r>
            <a:endParaRPr lang="ru-RU" altLang="ru-RU" sz="1400" b="1" i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00" y="5309638"/>
            <a:ext cx="3922240" cy="158277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46343" y="1464453"/>
            <a:ext cx="1833657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202</a:t>
            </a:r>
            <a:r>
              <a:rPr lang="en-US" sz="1600" b="1" dirty="0">
                <a:solidFill>
                  <a:srgbClr val="7030A0"/>
                </a:solidFill>
              </a:rPr>
              <a:t>5</a:t>
            </a:r>
            <a:r>
              <a:rPr lang="ru-RU" sz="1600" b="1" dirty="0">
                <a:solidFill>
                  <a:srgbClr val="7030A0"/>
                </a:solidFill>
              </a:rPr>
              <a:t>г. </a:t>
            </a:r>
            <a:r>
              <a:rPr lang="ru-RU" sz="1600" b="1" dirty="0">
                <a:solidFill>
                  <a:schemeClr val="tx1"/>
                </a:solidFill>
              </a:rPr>
              <a:t>–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en-US" sz="1600" b="1" i="1" dirty="0"/>
              <a:t>51 115 915,43 </a:t>
            </a:r>
            <a:r>
              <a:rPr lang="ru-RU" sz="1600" b="1" i="1" dirty="0"/>
              <a:t>рублей</a:t>
            </a:r>
            <a:endParaRPr lang="ru-RU" sz="1600" i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7262" y="2880304"/>
            <a:ext cx="1811817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202</a:t>
            </a:r>
            <a:r>
              <a:rPr lang="en-US" sz="1600" b="1" dirty="0">
                <a:solidFill>
                  <a:srgbClr val="7030A0"/>
                </a:solidFill>
              </a:rPr>
              <a:t>6</a:t>
            </a:r>
            <a:r>
              <a:rPr lang="ru-RU" sz="1600" b="1" dirty="0">
                <a:solidFill>
                  <a:srgbClr val="7030A0"/>
                </a:solidFill>
              </a:rPr>
              <a:t>г. </a:t>
            </a:r>
            <a:r>
              <a:rPr lang="ru-RU" sz="1600" b="1" dirty="0">
                <a:solidFill>
                  <a:schemeClr val="tx1"/>
                </a:solidFill>
              </a:rPr>
              <a:t>–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en-US" sz="1600" b="1" i="1" dirty="0"/>
              <a:t>44 367 420,00 </a:t>
            </a:r>
            <a:r>
              <a:rPr lang="ru-RU" sz="1600" b="1" i="1" dirty="0"/>
              <a:t>рублей</a:t>
            </a:r>
            <a:endParaRPr lang="ru-RU" sz="1600" i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1522" y="4296155"/>
            <a:ext cx="1830377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202</a:t>
            </a:r>
            <a:r>
              <a:rPr lang="en-US" sz="1600" b="1" dirty="0">
                <a:solidFill>
                  <a:srgbClr val="7030A0"/>
                </a:solidFill>
              </a:rPr>
              <a:t>7</a:t>
            </a:r>
            <a:r>
              <a:rPr lang="ru-RU" sz="1600" b="1" dirty="0">
                <a:solidFill>
                  <a:srgbClr val="7030A0"/>
                </a:solidFill>
              </a:rPr>
              <a:t>г. </a:t>
            </a:r>
            <a:r>
              <a:rPr lang="ru-RU" sz="1600" b="1" dirty="0">
                <a:solidFill>
                  <a:schemeClr val="tx1"/>
                </a:solidFill>
              </a:rPr>
              <a:t>–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en-US" sz="1600" b="1" i="1" dirty="0"/>
              <a:t>53 934 240,00 </a:t>
            </a:r>
            <a:r>
              <a:rPr lang="ru-RU" sz="1600" b="1" i="1" dirty="0"/>
              <a:t>рублей </a:t>
            </a:r>
            <a:endParaRPr lang="ru-RU" sz="1600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43139" y="2826488"/>
            <a:ext cx="672581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/>
              <a:t>предоставление субсидии на выполнение муниципального задания на софинансирование мероприятий по сохранению целевых показателей повышения оплаты труда работников муниципальных учреждений культуры в соответствии с Указом Президента Российской Федерации от 7 мая 2012 года № 597 "О мероприятиях по реализации государственной социальной политики"(</a:t>
            </a:r>
            <a:r>
              <a:rPr lang="ru-RU" altLang="ru-RU" sz="1400" i="1" dirty="0" smtClean="0"/>
              <a:t>202</a:t>
            </a:r>
            <a:r>
              <a:rPr lang="en-US" altLang="ru-RU" sz="1400" i="1" dirty="0" smtClean="0"/>
              <a:t>5-2027</a:t>
            </a:r>
            <a:r>
              <a:rPr lang="ru-RU" altLang="ru-RU" sz="1400" i="1" dirty="0" smtClean="0"/>
              <a:t>гг</a:t>
            </a:r>
            <a:r>
              <a:rPr lang="ru-RU" altLang="ru-RU" sz="1400" i="1" dirty="0"/>
              <a:t>. </a:t>
            </a:r>
            <a:r>
              <a:rPr lang="ru-RU" altLang="ru-RU" sz="1400" i="1" dirty="0" smtClean="0"/>
              <a:t>– </a:t>
            </a:r>
            <a:r>
              <a:rPr lang="ru-RU" altLang="ru-RU" sz="1400" b="1" i="1" dirty="0" smtClean="0"/>
              <a:t>6 992 700,00 </a:t>
            </a:r>
            <a:r>
              <a:rPr lang="ru-RU" sz="1400" b="1" i="1" dirty="0" smtClean="0"/>
              <a:t>рублей</a:t>
            </a:r>
            <a:r>
              <a:rPr lang="ru-RU" altLang="ru-RU" sz="1400" b="1" i="1" dirty="0" smtClean="0"/>
              <a:t>)</a:t>
            </a:r>
            <a:endParaRPr lang="ru-RU" altLang="ru-RU" sz="1400" b="1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6000" y="5642951"/>
            <a:ext cx="43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мероприятия в сфере 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культуры: (2025-</a:t>
            </a:r>
            <a:r>
              <a:rPr lang="ru-RU" sz="1400" i="1" dirty="0" smtClean="0"/>
              <a:t>2027гг. – </a:t>
            </a:r>
            <a:r>
              <a:rPr lang="ru-RU" sz="1400" b="1" i="1" dirty="0" smtClean="0"/>
              <a:t>889 300,00 рублей</a:t>
            </a:r>
            <a:r>
              <a:rPr lang="ru-RU" sz="1400" i="1" dirty="0" smtClean="0"/>
              <a:t>)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bs.twimg.com/media/DdUmQ8JX4AAJZg_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552" y="2360459"/>
            <a:ext cx="3367651" cy="213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606" y="149294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такое бюджет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305" y="2102844"/>
            <a:ext cx="2962672" cy="597768"/>
          </a:xfrm>
        </p:spPr>
        <p:txBody>
          <a:bodyPr/>
          <a:lstStyle/>
          <a:p>
            <a:pPr algn="ctr"/>
            <a:r>
              <a:rPr lang="ru-RU" sz="3000" dirty="0" smtClean="0"/>
              <a:t>Доходы</a:t>
            </a:r>
            <a:endParaRPr lang="ru-RU" sz="3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059703" y="2163153"/>
            <a:ext cx="3034680" cy="633139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/>
              <a:t>Расходы</a:t>
            </a:r>
            <a:endParaRPr lang="ru-RU" sz="30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156805" y="2719337"/>
            <a:ext cx="2962672" cy="91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/>
              <a:t>это поступающие в бюджет денежные средства</a:t>
            </a:r>
            <a:endParaRPr lang="ru-RU" sz="18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4979" y="2760390"/>
            <a:ext cx="2869950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/>
              <a:t>это выплачиваемые из бюджета денежные средства </a:t>
            </a:r>
            <a:endParaRPr lang="ru-RU" sz="1800" dirty="0"/>
          </a:p>
        </p:txBody>
      </p:sp>
      <p:sp>
        <p:nvSpPr>
          <p:cNvPr id="9" name="Объект 4"/>
          <p:cNvSpPr txBox="1">
            <a:spLocks/>
          </p:cNvSpPr>
          <p:nvPr/>
        </p:nvSpPr>
        <p:spPr>
          <a:xfrm>
            <a:off x="602415" y="984674"/>
            <a:ext cx="8148315" cy="1080120"/>
          </a:xfrm>
          <a:prstGeom prst="rect">
            <a:avLst/>
          </a:prstGeom>
        </p:spPr>
        <p:txBody>
          <a:bodyPr vert="horz" tIns="0">
            <a:normAutofit fontScale="4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4800" dirty="0"/>
              <a:t>Бюджет –форма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dirty="0"/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580607" y="5319368"/>
            <a:ext cx="2538870" cy="992233"/>
          </a:xfrm>
          <a:prstGeom prst="rect">
            <a:avLst/>
          </a:prstGeom>
        </p:spPr>
        <p:txBody>
          <a:bodyPr vert="horz" tIns="0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/>
              <a:t>Превышение </a:t>
            </a:r>
            <a:r>
              <a:rPr lang="ru-RU" sz="2000" dirty="0"/>
              <a:t>доходов над </a:t>
            </a:r>
            <a:r>
              <a:rPr lang="ru-RU" sz="2000" dirty="0" smtClean="0"/>
              <a:t>расходами образует положительный остаток </a:t>
            </a:r>
            <a:r>
              <a:rPr lang="ru-RU" sz="3400" b="1" dirty="0">
                <a:solidFill>
                  <a:schemeClr val="tx2"/>
                </a:solidFill>
              </a:rPr>
              <a:t>ПРОФИЦИТ</a:t>
            </a: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5766534" y="5290391"/>
            <a:ext cx="2962672" cy="914400"/>
          </a:xfrm>
          <a:prstGeom prst="rect">
            <a:avLst/>
          </a:prstGeom>
        </p:spPr>
        <p:txBody>
          <a:bodyPr vert="horz" tIns="0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/>
              <a:t>Если расходная часть бюджета превышает доходную, то бюджет формируется с </a:t>
            </a:r>
            <a:r>
              <a:rPr lang="ru-RU" sz="3400" b="1" dirty="0">
                <a:solidFill>
                  <a:schemeClr val="tx2"/>
                </a:solidFill>
              </a:rPr>
              <a:t>ДЕФИЦИТОМ</a:t>
            </a:r>
          </a:p>
        </p:txBody>
      </p:sp>
      <p:sp>
        <p:nvSpPr>
          <p:cNvPr id="7" name="Выгнутая вверх стрелка 6"/>
          <p:cNvSpPr/>
          <p:nvPr/>
        </p:nvSpPr>
        <p:spPr>
          <a:xfrm>
            <a:off x="5129808" y="4539197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 rot="5400000">
            <a:off x="2582316" y="4329692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644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17" name="Прямоугольник 48"/>
          <p:cNvSpPr>
            <a:spLocks noChangeArrowheads="1"/>
          </p:cNvSpPr>
          <p:nvPr/>
        </p:nvSpPr>
        <p:spPr bwMode="auto">
          <a:xfrm>
            <a:off x="2214563" y="4643438"/>
            <a:ext cx="6715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400" i="1"/>
          </a:p>
        </p:txBody>
      </p:sp>
      <p:sp>
        <p:nvSpPr>
          <p:cNvPr id="2" name="AutoShape 2" descr="https://im3-tub-ru.yandex.net/i?id=28de255828ddb157d6c9409ab92ed984&amp;n=33&amp;h=245&amp;w=35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://ru.stockfresh.com/thumbs/dashadima/4269659_%D0%B2%D0%B5%D0%BA%D1%82%D0%BE%D1%80%D0%B0-%D0%B4%D0%BE%D1%80%D0%BE%D0%B6%D0%BD%D0%BE%D0%B5-%D1%81%D1%82%D1%80%D0%BE%D0%B8%D1%82%D0%B5%D0%BB%D1%8C%D1%81%D1%82%D0%B2%D0%BE-%D1%81%D1%82%D1%80%D0%BE%D0%B8%D1%82%D0%B5%D0%BB%D1%8C%D1%81%D1%82%D0%B2%D0%BE-%D0%BA%D1%80%D0%B0%D1%81%D0%BD%D1%8B%D0%B9-%D0%B7%D0%B0%D0%B1%D0%BE%D1%80-%D1%82%D1%80%D0%B0%D0%BA%D1%82%D0%BE%D1%80%D0%B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://ru.stockfresh.com/thumbs/dashadima/4269659_%D0%B2%D0%B5%D0%BA%D1%82%D0%BE%D1%80%D0%B0-%D0%B4%D0%BE%D1%80%D0%BE%D0%B6%D0%BD%D0%BE%D0%B5-%D1%81%D1%82%D1%80%D0%BE%D0%B8%D1%82%D0%B5%D0%BB%D1%8C%D1%81%D1%82%D0%B2%D0%BE-%D1%81%D1%82%D1%80%D0%BE%D0%B8%D1%82%D0%B5%D0%BB%D1%8C%D1%81%D1%82%D0%B2%D0%BE-%D0%BA%D1%80%D0%B0%D1%81%D0%BD%D1%8B%D0%B9-%D0%B7%D0%B0%D0%B1%D0%BE%D1%80-%D1%82%D1%80%D0%B0%D0%BA%D1%82%D0%BE%D1%80%D0%B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://ru.stockfresh.com/thumbs/dashadima/4269659_%D0%B2%D0%B5%D0%BA%D1%82%D0%BE%D1%80%D0%B0-%D0%B4%D0%BE%D1%80%D0%BE%D0%B6%D0%BD%D0%BE%D0%B5-%D1%81%D1%82%D1%80%D0%BE%D0%B8%D1%82%D0%B5%D0%BB%D1%8C%D1%81%D1%82%D0%B2%D0%BE-%D1%81%D1%82%D1%80%D0%BE%D0%B8%D1%82%D0%B5%D0%BB%D1%8C%D1%81%D1%82%D0%B2%D0%BE-%D0%BA%D1%80%D0%B0%D1%81%D0%BD%D1%8B%D0%B9-%D0%B7%D0%B0%D0%B1%D0%BE%D1%80-%D1%82%D1%80%D0%B0%D0%BA%D1%82%D0%BE%D1%80%D0%B0.jpg"/>
          <p:cNvSpPr>
            <a:spLocks noChangeAspect="1" noChangeArrowheads="1"/>
          </p:cNvSpPr>
          <p:nvPr/>
        </p:nvSpPr>
        <p:spPr bwMode="auto">
          <a:xfrm>
            <a:off x="468000" y="3330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84000" y="261000"/>
            <a:ext cx="8047603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  <a:tabLst>
                <a:tab pos="5941060" algn="l"/>
              </a:tabLst>
            </a:pPr>
            <a:r>
              <a:rPr lang="ru-RU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Муниципальная программа «Развитие культуры, физической культуры и массового спорта, молодёжной политики </a:t>
            </a:r>
            <a:r>
              <a:rPr lang="ru-RU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 </a:t>
            </a:r>
            <a:r>
              <a:rPr lang="ru-RU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«Светогорское городское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поселение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»»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4001" y="1532492"/>
            <a:ext cx="62639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/>
              <a:t>предоставление субсидии МБУ «КСК г. Светогорска» на проведение занятий физкультурно-спортивной  направленности по месту проживания граждан и организацию и проведение официальных физкультурных (физкультурно-оздоровительных мероприятий) (</a:t>
            </a:r>
            <a:r>
              <a:rPr lang="ru-RU" altLang="ru-RU" sz="1400" i="1" dirty="0" smtClean="0"/>
              <a:t>2025г</a:t>
            </a:r>
            <a:r>
              <a:rPr lang="ru-RU" altLang="ru-RU" sz="1400" i="1" dirty="0"/>
              <a:t>.-</a:t>
            </a:r>
            <a:r>
              <a:rPr lang="ru-RU" altLang="ru-RU" sz="1400" i="1" dirty="0" smtClean="0"/>
              <a:t>2027г</a:t>
            </a:r>
            <a:r>
              <a:rPr lang="ru-RU" altLang="ru-RU" sz="1400" i="1" dirty="0"/>
              <a:t>. –</a:t>
            </a:r>
            <a:r>
              <a:rPr lang="ru-RU" altLang="ru-RU" sz="1400" b="1" i="1" dirty="0"/>
              <a:t> </a:t>
            </a:r>
            <a:r>
              <a:rPr lang="ru-RU" altLang="ru-RU" sz="1400" b="1" i="1" dirty="0" smtClean="0"/>
              <a:t>8 118 170,00 рублей</a:t>
            </a:r>
            <a:r>
              <a:rPr lang="ru-RU" altLang="ru-RU" sz="1400" i="1" dirty="0" smtClean="0"/>
              <a:t>)</a:t>
            </a:r>
            <a:endParaRPr lang="ru-RU" altLang="ru-RU" sz="1400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72396" y="2879390"/>
            <a:ext cx="61756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/>
              <a:t>мероприятия в области физкультуры и </a:t>
            </a:r>
            <a:r>
              <a:rPr lang="ru-RU" altLang="ru-RU" sz="1400" i="1" dirty="0" smtClean="0"/>
              <a:t>спорта (2025г</a:t>
            </a:r>
            <a:r>
              <a:rPr lang="ru-RU" altLang="ru-RU" sz="1400" i="1" dirty="0"/>
              <a:t>.-</a:t>
            </a:r>
            <a:r>
              <a:rPr lang="ru-RU" altLang="ru-RU" sz="1400" i="1" dirty="0" smtClean="0"/>
              <a:t>2027г</a:t>
            </a:r>
            <a:r>
              <a:rPr lang="ru-RU" altLang="ru-RU" sz="1400" i="1" dirty="0"/>
              <a:t>. </a:t>
            </a:r>
            <a:r>
              <a:rPr lang="ru-RU" altLang="ru-RU" sz="1400" i="1" dirty="0" smtClean="0"/>
              <a:t>–</a:t>
            </a:r>
            <a:r>
              <a:rPr lang="ru-RU" altLang="ru-RU" sz="1400" b="1" i="1" dirty="0" smtClean="0"/>
              <a:t> 50 000,00 рублей</a:t>
            </a:r>
            <a:r>
              <a:rPr lang="ru-RU" altLang="ru-RU" sz="1400" i="1" dirty="0" smtClean="0"/>
              <a:t>);</a:t>
            </a:r>
            <a:endParaRPr lang="ru-RU" altLang="ru-RU" sz="1400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131" y="4832803"/>
            <a:ext cx="2528994" cy="15395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641" y="4844376"/>
            <a:ext cx="2716358" cy="1527952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286935" y="1453661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202</a:t>
            </a:r>
            <a:r>
              <a:rPr lang="en-US" sz="1600" b="1" dirty="0">
                <a:solidFill>
                  <a:srgbClr val="7030A0"/>
                </a:solidFill>
              </a:rPr>
              <a:t>5</a:t>
            </a:r>
            <a:r>
              <a:rPr lang="ru-RU" sz="1600" b="1" dirty="0">
                <a:solidFill>
                  <a:srgbClr val="7030A0"/>
                </a:solidFill>
              </a:rPr>
              <a:t>г. </a:t>
            </a:r>
            <a:r>
              <a:rPr lang="ru-RU" sz="1600" b="1" dirty="0">
                <a:solidFill>
                  <a:schemeClr val="tx1"/>
                </a:solidFill>
              </a:rPr>
              <a:t>–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en-US" sz="1600" b="1" i="1" dirty="0"/>
              <a:t>51 115 915,43 </a:t>
            </a:r>
            <a:r>
              <a:rPr lang="ru-RU" sz="1600" b="1" i="1" dirty="0"/>
              <a:t>рублей</a:t>
            </a:r>
            <a:endParaRPr lang="ru-RU" sz="1600" i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86935" y="2889859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202</a:t>
            </a:r>
            <a:r>
              <a:rPr lang="en-US" sz="1600" b="1" dirty="0">
                <a:solidFill>
                  <a:srgbClr val="7030A0"/>
                </a:solidFill>
              </a:rPr>
              <a:t>6</a:t>
            </a:r>
            <a:r>
              <a:rPr lang="ru-RU" sz="1600" b="1" dirty="0">
                <a:solidFill>
                  <a:srgbClr val="7030A0"/>
                </a:solidFill>
              </a:rPr>
              <a:t>г. </a:t>
            </a:r>
            <a:r>
              <a:rPr lang="ru-RU" sz="1600" b="1" dirty="0">
                <a:solidFill>
                  <a:schemeClr val="tx1"/>
                </a:solidFill>
              </a:rPr>
              <a:t>–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en-US" sz="1600" b="1" i="1" dirty="0"/>
              <a:t>44 367 420,00 </a:t>
            </a:r>
            <a:r>
              <a:rPr lang="ru-RU" sz="1600" b="1" i="1" dirty="0"/>
              <a:t>рублей</a:t>
            </a:r>
            <a:endParaRPr lang="ru-RU" sz="1600" i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07975" y="4360265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202</a:t>
            </a:r>
            <a:r>
              <a:rPr lang="en-US" sz="1600" b="1" dirty="0">
                <a:solidFill>
                  <a:srgbClr val="7030A0"/>
                </a:solidFill>
              </a:rPr>
              <a:t>7</a:t>
            </a:r>
            <a:r>
              <a:rPr lang="ru-RU" sz="1600" b="1" dirty="0">
                <a:solidFill>
                  <a:srgbClr val="7030A0"/>
                </a:solidFill>
              </a:rPr>
              <a:t>г. </a:t>
            </a:r>
            <a:r>
              <a:rPr lang="ru-RU" sz="1600" b="1" dirty="0">
                <a:solidFill>
                  <a:schemeClr val="tx1"/>
                </a:solidFill>
              </a:rPr>
              <a:t>–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en-US" sz="1600" b="1" i="1" dirty="0"/>
              <a:t>53 934 240,00 </a:t>
            </a:r>
            <a:r>
              <a:rPr lang="ru-RU" sz="1600" b="1" i="1" dirty="0"/>
              <a:t>рублей </a:t>
            </a:r>
            <a:endParaRPr lang="ru-RU" sz="1600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56000" y="3681261"/>
            <a:ext cx="61756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/>
              <a:t>- софинансирование мероприятий по капитальному ремонту спортивной площадки по адресу д. </a:t>
            </a:r>
            <a:r>
              <a:rPr lang="ru-RU" altLang="ru-RU" sz="1400" i="1" dirty="0" err="1"/>
              <a:t>Досево</a:t>
            </a:r>
            <a:r>
              <a:rPr lang="ru-RU" altLang="ru-RU" sz="1400" i="1" dirty="0"/>
              <a:t> ул. </a:t>
            </a:r>
            <a:r>
              <a:rPr lang="ru-RU" altLang="ru-RU" sz="1400" i="1" dirty="0" smtClean="0"/>
              <a:t>Школьная (2027г. –</a:t>
            </a:r>
            <a:r>
              <a:rPr lang="ru-RU" altLang="ru-RU" sz="1400" b="1" i="1" dirty="0" smtClean="0"/>
              <a:t> 9 566 820,00 рублей</a:t>
            </a:r>
            <a:r>
              <a:rPr lang="ru-RU" altLang="ru-RU" sz="1400" i="1" dirty="0" smtClean="0"/>
              <a:t>);</a:t>
            </a:r>
            <a:endParaRPr lang="ru-RU" altLang="ru-RU" sz="14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17" name="Прямоугольник 48"/>
          <p:cNvSpPr>
            <a:spLocks noChangeArrowheads="1"/>
          </p:cNvSpPr>
          <p:nvPr/>
        </p:nvSpPr>
        <p:spPr bwMode="auto">
          <a:xfrm>
            <a:off x="2214563" y="4643438"/>
            <a:ext cx="6715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400" i="1"/>
          </a:p>
        </p:txBody>
      </p:sp>
      <p:sp>
        <p:nvSpPr>
          <p:cNvPr id="2" name="AutoShape 2" descr="https://im3-tub-ru.yandex.net/i?id=28de255828ddb157d6c9409ab92ed984&amp;n=33&amp;h=245&amp;w=35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://ru.stockfresh.com/thumbs/dashadima/4269659_%D0%B2%D0%B5%D0%BA%D1%82%D0%BE%D1%80%D0%B0-%D0%B4%D0%BE%D1%80%D0%BE%D0%B6%D0%BD%D0%BE%D0%B5-%D1%81%D1%82%D1%80%D0%BE%D0%B8%D1%82%D0%B5%D0%BB%D1%8C%D1%81%D1%82%D0%B2%D0%BE-%D1%81%D1%82%D1%80%D0%BE%D0%B8%D1%82%D0%B5%D0%BB%D1%8C%D1%81%D1%82%D0%B2%D0%BE-%D0%BA%D1%80%D0%B0%D1%81%D0%BD%D1%8B%D0%B9-%D0%B7%D0%B0%D0%B1%D0%BE%D1%80-%D1%82%D1%80%D0%B0%D0%BA%D1%82%D0%BE%D1%80%D0%B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://ru.stockfresh.com/thumbs/dashadima/4269659_%D0%B2%D0%B5%D0%BA%D1%82%D0%BE%D1%80%D0%B0-%D0%B4%D0%BE%D1%80%D0%BE%D0%B6%D0%BD%D0%BE%D0%B5-%D1%81%D1%82%D1%80%D0%BE%D0%B8%D1%82%D0%B5%D0%BB%D1%8C%D1%81%D1%82%D0%B2%D0%BE-%D1%81%D1%82%D1%80%D0%BE%D0%B8%D1%82%D0%B5%D0%BB%D1%8C%D1%81%D1%82%D0%B2%D0%BE-%D0%BA%D1%80%D0%B0%D1%81%D0%BD%D1%8B%D0%B9-%D0%B7%D0%B0%D0%B1%D0%BE%D1%80-%D1%82%D1%80%D0%B0%D0%BA%D1%82%D0%BE%D1%80%D0%B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://ru.stockfresh.com/thumbs/dashadima/4269659_%D0%B2%D0%B5%D0%BA%D1%82%D0%BE%D1%80%D0%B0-%D0%B4%D0%BE%D1%80%D0%BE%D0%B6%D0%BD%D0%BE%D0%B5-%D1%81%D1%82%D1%80%D0%BE%D0%B8%D1%82%D0%B5%D0%BB%D1%8C%D1%81%D1%82%D0%B2%D0%BE-%D1%81%D1%82%D1%80%D0%BE%D0%B8%D1%82%D0%B5%D0%BB%D1%8C%D1%81%D1%82%D0%B2%D0%BE-%D0%BA%D1%80%D0%B0%D1%81%D0%BD%D1%8B%D0%B9-%D0%B7%D0%B0%D0%B1%D0%BE%D1%80-%D1%82%D1%80%D0%B0%D0%BA%D1%82%D0%BE%D1%80%D0%B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17575" y="405000"/>
            <a:ext cx="773226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  <a:tabLst>
                <a:tab pos="5941060" algn="l"/>
              </a:tabLst>
            </a:pP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Муниципальная программа «Управление и распоряжение муниципальным имуществом МО «Светогорское городское поселение</a:t>
            </a: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9999" y="4857811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2027г.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460 632,00 рублей </a:t>
            </a:r>
            <a:endParaRPr lang="ru-RU" sz="1600" b="1" i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40000" y="1629000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2025г.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6 509 384,00 рублей </a:t>
            </a:r>
            <a:endParaRPr lang="ru-RU" sz="1600" i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40000" y="3213000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2026г.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6 187 032,00 рублей </a:t>
            </a:r>
            <a:endParaRPr lang="ru-RU" sz="1600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78431" y="4166384"/>
            <a:ext cx="55898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/>
              <a:t>на реализацию функций в области управления муниципальной </a:t>
            </a:r>
            <a:r>
              <a:rPr lang="ru-RU" altLang="ru-RU" sz="1400" i="1" dirty="0" smtClean="0"/>
              <a:t>собственностью </a:t>
            </a:r>
            <a:r>
              <a:rPr lang="ru-RU" altLang="ru-RU" sz="1400" i="1" dirty="0"/>
              <a:t>(</a:t>
            </a:r>
            <a:r>
              <a:rPr lang="ru-RU" altLang="ru-RU" sz="1400" i="1" dirty="0" smtClean="0"/>
              <a:t>2025г</a:t>
            </a:r>
            <a:r>
              <a:rPr lang="ru-RU" altLang="ru-RU" sz="1400" i="1" dirty="0"/>
              <a:t>. – </a:t>
            </a:r>
            <a:r>
              <a:rPr lang="ru-RU" altLang="ru-RU" sz="1400" b="1" i="1" dirty="0" smtClean="0"/>
              <a:t>1 898 752,00 рублей</a:t>
            </a:r>
            <a:r>
              <a:rPr lang="ru-RU" altLang="ru-RU" sz="1400" i="1" dirty="0" smtClean="0"/>
              <a:t>, 2026г</a:t>
            </a:r>
            <a:r>
              <a:rPr lang="ru-RU" altLang="ru-RU" sz="1400" i="1" dirty="0"/>
              <a:t>. – </a:t>
            </a:r>
            <a:r>
              <a:rPr lang="ru-RU" altLang="ru-RU" sz="1400" b="1" i="1" dirty="0" smtClean="0"/>
              <a:t>1 350 000,00 рублей</a:t>
            </a:r>
            <a:r>
              <a:rPr lang="ru-RU" altLang="ru-RU" sz="1400" i="1" dirty="0" smtClean="0"/>
              <a:t>; 2027г</a:t>
            </a:r>
            <a:r>
              <a:rPr lang="ru-RU" altLang="ru-RU" sz="1400" i="1" dirty="0"/>
              <a:t>. – </a:t>
            </a:r>
            <a:r>
              <a:rPr lang="ru-RU" altLang="ru-RU" sz="1400" b="1" i="1" dirty="0" smtClean="0"/>
              <a:t>350 000,00 рублей</a:t>
            </a:r>
            <a:r>
              <a:rPr lang="ru-RU" altLang="ru-RU" sz="1400" i="1" dirty="0" smtClean="0"/>
              <a:t>);</a:t>
            </a:r>
            <a:endParaRPr lang="ru-RU" altLang="ru-RU" sz="1400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80274" y="1168431"/>
            <a:ext cx="56880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строительство </a:t>
            </a:r>
            <a:r>
              <a:rPr lang="ru-RU" altLang="ru-RU" sz="1400" i="1" dirty="0"/>
              <a:t>объектов инженерной и транспортной инфраструктуры на земельных участках для индивидуального жилищного строительства в соответствии с законом Ленинградской области от 14 октября 2008 г. N 105-оз </a:t>
            </a:r>
            <a:r>
              <a:rPr lang="ru-RU" altLang="ru-RU" sz="1400" i="1" dirty="0" smtClean="0"/>
              <a:t>(2025г</a:t>
            </a:r>
            <a:r>
              <a:rPr lang="ru-RU" altLang="ru-RU" sz="1400" i="1" dirty="0"/>
              <a:t>. – </a:t>
            </a:r>
            <a:r>
              <a:rPr lang="ru-RU" altLang="ru-RU" sz="1400" b="1" i="1" dirty="0" smtClean="0"/>
              <a:t>3 500 000,00 рублей</a:t>
            </a:r>
            <a:r>
              <a:rPr lang="ru-RU" altLang="ru-RU" sz="1400" i="1" dirty="0" smtClean="0"/>
              <a:t>, 2026г</a:t>
            </a:r>
            <a:r>
              <a:rPr lang="ru-RU" altLang="ru-RU" sz="1400" i="1" dirty="0"/>
              <a:t>. – </a:t>
            </a:r>
            <a:r>
              <a:rPr lang="ru-RU" altLang="ru-RU" sz="1400" b="1" i="1" dirty="0" smtClean="0"/>
              <a:t>3 726 400,00 рублей</a:t>
            </a:r>
            <a:r>
              <a:rPr lang="ru-RU" altLang="ru-RU" sz="1400" i="1" dirty="0" smtClean="0"/>
              <a:t>);</a:t>
            </a:r>
            <a:endParaRPr lang="ru-RU" altLang="ru-RU" sz="1400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060000" y="5301000"/>
            <a:ext cx="55898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/>
              <a:t>оформление, содержание, обслуживание и ремонт объектов муниципального </a:t>
            </a:r>
            <a:r>
              <a:rPr lang="ru-RU" altLang="ru-RU" sz="1400" i="1" dirty="0" smtClean="0"/>
              <a:t>имущества (2025 – 2026гг</a:t>
            </a:r>
            <a:r>
              <a:rPr lang="ru-RU" altLang="ru-RU" sz="1400" i="1" dirty="0"/>
              <a:t>. – </a:t>
            </a:r>
            <a:r>
              <a:rPr lang="ru-RU" altLang="ru-RU" sz="1400" b="1" i="1" dirty="0" smtClean="0"/>
              <a:t>1 110 632,00 рублей</a:t>
            </a:r>
            <a:r>
              <a:rPr lang="ru-RU" altLang="ru-RU" sz="1400" i="1" dirty="0" smtClean="0"/>
              <a:t>, 2027г</a:t>
            </a:r>
            <a:r>
              <a:rPr lang="ru-RU" altLang="ru-RU" sz="1400" i="1" dirty="0"/>
              <a:t>. – </a:t>
            </a:r>
            <a:r>
              <a:rPr lang="ru-RU" altLang="ru-RU" sz="1400" b="1" i="1" dirty="0" smtClean="0"/>
              <a:t>110 632,00 рублей</a:t>
            </a:r>
            <a:r>
              <a:rPr lang="ru-RU" altLang="ru-RU" sz="1400" i="1" dirty="0"/>
              <a:t>.</a:t>
            </a:r>
          </a:p>
        </p:txBody>
      </p:sp>
      <p:pic>
        <p:nvPicPr>
          <p:cNvPr id="1026" name="Picture 2" descr="https://cdn.er.ru/media/news/November2020/KYj6JOJgjdIJkxMIOD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600" y="2600728"/>
            <a:ext cx="5486427" cy="1565656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66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1279612" y="333903"/>
            <a:ext cx="7313613" cy="431097"/>
          </a:xfrm>
        </p:spPr>
        <p:txBody>
          <a:bodyPr/>
          <a:lstStyle/>
          <a:p>
            <a:pPr algn="ctr" eaLnBrk="1" hangingPunct="1"/>
            <a:r>
              <a:rPr lang="ru-RU" altLang="ru-RU" sz="2400" b="1" dirty="0"/>
              <a:t>СТРУКТУРА </a:t>
            </a:r>
            <a:r>
              <a:rPr lang="ru-RU" altLang="ru-RU" sz="2400" b="1" dirty="0" smtClean="0"/>
              <a:t>РАСХОДОВ</a:t>
            </a:r>
          </a:p>
        </p:txBody>
      </p:sp>
      <p:sp>
        <p:nvSpPr>
          <p:cNvPr id="6148" name="Rectangle 18"/>
          <p:cNvSpPr>
            <a:spLocks noChangeArrowheads="1"/>
          </p:cNvSpPr>
          <p:nvPr/>
        </p:nvSpPr>
        <p:spPr bwMode="auto">
          <a:xfrm>
            <a:off x="1619250" y="981075"/>
            <a:ext cx="73136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2400" b="1">
              <a:solidFill>
                <a:schemeClr val="tx2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643133"/>
              </p:ext>
            </p:extLst>
          </p:nvPr>
        </p:nvGraphicFramePr>
        <p:xfrm>
          <a:off x="756000" y="818377"/>
          <a:ext cx="7996418" cy="2917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520860"/>
              </p:ext>
            </p:extLst>
          </p:nvPr>
        </p:nvGraphicFramePr>
        <p:xfrm>
          <a:off x="557207" y="3788938"/>
          <a:ext cx="4032000" cy="2764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3225976"/>
              </p:ext>
            </p:extLst>
          </p:nvPr>
        </p:nvGraphicFramePr>
        <p:xfrm>
          <a:off x="4651225" y="3803491"/>
          <a:ext cx="4281638" cy="2750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86000" y="3429000"/>
            <a:ext cx="4572000" cy="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19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352" name="Group 15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090676"/>
              </p:ext>
            </p:extLst>
          </p:nvPr>
        </p:nvGraphicFramePr>
        <p:xfrm>
          <a:off x="0" y="44999"/>
          <a:ext cx="9144000" cy="6768001"/>
        </p:xfrm>
        <a:graphic>
          <a:graphicData uri="http://schemas.openxmlformats.org/drawingml/2006/table">
            <a:tbl>
              <a:tblPr/>
              <a:tblGrid>
                <a:gridCol w="49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1063951806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309735032"/>
                    </a:ext>
                  </a:extLst>
                </a:gridCol>
              </a:tblGrid>
              <a:tr h="77179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Непрограммные расходы 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FDF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Проектные бюджетные назначения, рублей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FDF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9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 год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F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 год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F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 год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F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438992"/>
                  </a:ext>
                </a:extLst>
              </a:tr>
              <a:tr h="890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Функционирование представительного органа местного самоуправления Совет депутатов МО «Светогорское городского поселения» 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3 274 104,80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3 274 104,80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3 274 104,80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 на обеспечение деятельности органов местного самоуправления администрации МО «Светогорское городское поселение» 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34 085 923,28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34 085 923,28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34 085 923,28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Межбюджетные трансферты бюджету Выборгского муниципального района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19 989 596,08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7 464 396,08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7 464 396,08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90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Расходы, связанные с уплатой сборов штрафов, пеней, оплата расходов по судебным актам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11 745,41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81 674,04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81 674,04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63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Резервный фонд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3 000 000,00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3 000 000,00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3 000 000,00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63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Доплаты к пенсиям муниципальным служащим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5 978 088,00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5 978 088,00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5 978 088,00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63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Обслуживанию муниципального долга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10 000,00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10 000,00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10 000,00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67329761"/>
                  </a:ext>
                </a:extLst>
              </a:tr>
              <a:tr h="5936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66 349 457,57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53 894 186,20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53 894 501,20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gray">
          <a:xfrm>
            <a:off x="1548000" y="2349000"/>
            <a:ext cx="6552000" cy="1296062"/>
          </a:xfrm>
          <a:prstGeom prst="rect">
            <a:avLst/>
          </a:prstGeom>
          <a:noFill/>
        </p:spPr>
        <p:txBody>
          <a:bodyPr wrap="none" fromWordArt="1">
            <a:prstTxWarp prst="textDeflate">
              <a:avLst>
                <a:gd name="adj" fmla="val 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2000" y="310015"/>
            <a:ext cx="2827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Доходы бюджета</a:t>
            </a:r>
            <a:endParaRPr lang="ru-RU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180000" y="1397000"/>
          <a:ext cx="8784000" cy="534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0671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rusinfo.info/wp-content/uploads/f/6/a/f6a04686613e5bee15534af2944d51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477000"/>
            <a:ext cx="8064000" cy="586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697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2000" y="310015"/>
            <a:ext cx="2964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Расходы бюджета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2000" y="1125000"/>
            <a:ext cx="662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 По муниципальным программам;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/>
              <a:t>По ведомствам;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/>
              <a:t>По разделам и подразделам (функциям государства</a:t>
            </a:r>
            <a:r>
              <a:rPr lang="ru-RU" dirty="0" smtClean="0"/>
              <a:t>)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4000" y="2277000"/>
            <a:ext cx="8567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Перечень основных разделов расходов бюджета </a:t>
            </a:r>
            <a:r>
              <a:rPr lang="ru-RU" b="1" dirty="0" smtClean="0">
                <a:solidFill>
                  <a:srgbClr val="7030A0"/>
                </a:solidFill>
              </a:rPr>
              <a:t>МО «Светогорское городское поселение» Выборгского района Ленинградской области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2000" y="3130401"/>
            <a:ext cx="838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Общегосударственные </a:t>
            </a:r>
            <a:r>
              <a:rPr lang="ru-RU" dirty="0"/>
              <a:t>вопросы;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Национальная </a:t>
            </a:r>
            <a:r>
              <a:rPr lang="ru-RU" dirty="0"/>
              <a:t>безопасность и правоохранительная деятельность;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Национальная </a:t>
            </a:r>
            <a:r>
              <a:rPr lang="ru-RU" dirty="0"/>
              <a:t>экономика;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Жилищно-коммунальное </a:t>
            </a:r>
            <a:r>
              <a:rPr lang="ru-RU" dirty="0"/>
              <a:t>хозяйство;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Образование</a:t>
            </a:r>
            <a:r>
              <a:rPr lang="ru-RU" dirty="0"/>
              <a:t>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2000" y="4509000"/>
            <a:ext cx="833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Культура</a:t>
            </a:r>
            <a:r>
              <a:rPr lang="ru-RU" dirty="0"/>
              <a:t>, кинематография</a:t>
            </a:r>
            <a:r>
              <a:rPr lang="ru-RU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Социальная </a:t>
            </a:r>
            <a:r>
              <a:rPr lang="ru-RU" dirty="0"/>
              <a:t>политика;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Физическая </a:t>
            </a:r>
            <a:r>
              <a:rPr lang="ru-RU" dirty="0"/>
              <a:t>культура и спорт</a:t>
            </a:r>
            <a:r>
              <a:rPr lang="ru-RU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Обслуживание </a:t>
            </a:r>
            <a:r>
              <a:rPr lang="ru-RU" dirty="0"/>
              <a:t>муниципального </a:t>
            </a:r>
            <a:r>
              <a:rPr lang="ru-RU" dirty="0" smtClean="0"/>
              <a:t>долга</a:t>
            </a:r>
            <a:r>
              <a:rPr lang="ru-RU" dirty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60512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3349" y="285640"/>
            <a:ext cx="578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Открытость информации о бюджета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4000" y="827679"/>
            <a:ext cx="770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             Для </a:t>
            </a:r>
            <a:r>
              <a:rPr lang="ru-RU" dirty="0">
                <a:solidFill>
                  <a:srgbClr val="002060"/>
                </a:solidFill>
              </a:rPr>
              <a:t>повышения эффективности принимаемых решений, для обеспечения целевого использования бюджетных средств и возможности общественного контроля администрация муниципального образования </a:t>
            </a:r>
            <a:r>
              <a:rPr lang="ru-RU" dirty="0" smtClean="0">
                <a:solidFill>
                  <a:srgbClr val="002060"/>
                </a:solidFill>
              </a:rPr>
              <a:t>«Светогорское городское поселение» Выборгского района </a:t>
            </a:r>
            <a:r>
              <a:rPr lang="ru-RU" dirty="0">
                <a:solidFill>
                  <a:srgbClr val="002060"/>
                </a:solidFill>
              </a:rPr>
              <a:t>Ленинградской области обеспечивает открытость и прозрачность утверждения и исполнения бюджета муниципального образования </a:t>
            </a:r>
            <a:r>
              <a:rPr lang="ru-RU" dirty="0" smtClean="0">
                <a:solidFill>
                  <a:srgbClr val="002060"/>
                </a:solidFill>
              </a:rPr>
              <a:t>«Светогорское городское поселение Выборгского района </a:t>
            </a:r>
            <a:r>
              <a:rPr lang="ru-RU" dirty="0">
                <a:solidFill>
                  <a:srgbClr val="002060"/>
                </a:solidFill>
              </a:rPr>
              <a:t>Ленинградской области с помощью: </a:t>
            </a:r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информирования </a:t>
            </a:r>
            <a:r>
              <a:rPr lang="ru-RU" dirty="0">
                <a:solidFill>
                  <a:srgbClr val="002060"/>
                </a:solidFill>
              </a:rPr>
              <a:t>населения обо всех стадиях бюджетного процесса на сайте администрации; </a:t>
            </a:r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проведения </a:t>
            </a:r>
            <a:r>
              <a:rPr lang="ru-RU" dirty="0">
                <a:solidFill>
                  <a:srgbClr val="002060"/>
                </a:solidFill>
              </a:rPr>
              <a:t>публичных слушаний по проекту бюджета муниципального образования и отчету об исполнении бюджета муниципального образования.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4000" y="4559995"/>
            <a:ext cx="80972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4"/>
                </a:solidFill>
              </a:rPr>
              <a:t>          Публичные </a:t>
            </a:r>
            <a:r>
              <a:rPr lang="ru-RU" i="1" dirty="0">
                <a:solidFill>
                  <a:schemeClr val="accent4"/>
                </a:solidFill>
              </a:rPr>
              <a:t>слушания – форма реализации прав населения на участие в процессе принятия решений путем проведения собрания для обсуждения общественно значимых вопросов</a:t>
            </a:r>
            <a:r>
              <a:rPr lang="ru-RU" i="1" dirty="0" smtClean="0">
                <a:solidFill>
                  <a:schemeClr val="accent4"/>
                </a:solidFill>
              </a:rPr>
              <a:t>.</a:t>
            </a:r>
          </a:p>
          <a:p>
            <a:r>
              <a:rPr lang="ru-RU" i="1" dirty="0" smtClean="0">
                <a:solidFill>
                  <a:schemeClr val="accent4"/>
                </a:solidFill>
              </a:rPr>
              <a:t>         Каждый </a:t>
            </a:r>
            <a:r>
              <a:rPr lang="ru-RU" i="1" dirty="0">
                <a:solidFill>
                  <a:schemeClr val="accent4"/>
                </a:solidFill>
              </a:rPr>
              <a:t>житель вправе высказать свое мнение, представить материалы, письменные предложения и замечания для включения их в протокол публичных </a:t>
            </a:r>
            <a:r>
              <a:rPr lang="ru-RU" i="1" dirty="0" smtClean="0">
                <a:solidFill>
                  <a:schemeClr val="accent4"/>
                </a:solidFill>
              </a:rPr>
              <a:t>слушаний.</a:t>
            </a:r>
            <a:endParaRPr lang="ru-RU" i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433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erezovsky.krskstate.ru/dat/Image/39/budget%2019-21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0" y="315264"/>
            <a:ext cx="7992000" cy="599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431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00" y="2376661"/>
            <a:ext cx="7632848" cy="1800000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ru-RU" sz="2800" b="1" i="1" dirty="0" smtClean="0">
                <a:ln>
                  <a:solidFill>
                    <a:schemeClr val="accent4"/>
                  </a:solidFill>
                </a:ln>
                <a:solidFill>
                  <a:schemeClr val="tx1"/>
                </a:solidFill>
              </a:rPr>
              <a:t>Проект бюджета МО «Светогорское городское поселение» на 2025 год и плановый период 2026-2027 годов подготовлен в соответствии:</a:t>
            </a:r>
            <a:endParaRPr lang="ru-RU" sz="2800" b="1" i="1" dirty="0">
              <a:ln>
                <a:solidFill>
                  <a:schemeClr val="accent4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162" y="443454"/>
            <a:ext cx="1262857" cy="19332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730" y="550992"/>
            <a:ext cx="1262187" cy="18256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987" y="545588"/>
            <a:ext cx="1204654" cy="18310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00" y="530988"/>
            <a:ext cx="1208629" cy="1788771"/>
          </a:xfrm>
          <a:prstGeom prst="rect">
            <a:avLst/>
          </a:prstGeom>
        </p:spPr>
      </p:pic>
      <p:sp>
        <p:nvSpPr>
          <p:cNvPr id="16" name="Вертикальный свиток 15"/>
          <p:cNvSpPr/>
          <p:nvPr/>
        </p:nvSpPr>
        <p:spPr>
          <a:xfrm>
            <a:off x="972000" y="4285060"/>
            <a:ext cx="2330180" cy="2041669"/>
          </a:xfrm>
          <a:prstGeom prst="verticalScroll">
            <a:avLst/>
          </a:prstGeom>
          <a:solidFill>
            <a:srgbClr val="EEDC9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Положение о бюджетном процессе МО «Светогорское городское поселение»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7" name="Вертикальный свиток 16"/>
          <p:cNvSpPr/>
          <p:nvPr/>
        </p:nvSpPr>
        <p:spPr>
          <a:xfrm>
            <a:off x="3417730" y="4290464"/>
            <a:ext cx="2415793" cy="2036265"/>
          </a:xfrm>
          <a:prstGeom prst="verticalScroll">
            <a:avLst/>
          </a:prstGeom>
          <a:solidFill>
            <a:srgbClr val="EEDC9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Прогноз социально-экономического развития МО «Светогорское городское поселение»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9" name="Вертикальный свиток 18"/>
          <p:cNvSpPr/>
          <p:nvPr/>
        </p:nvSpPr>
        <p:spPr>
          <a:xfrm>
            <a:off x="5868000" y="4285060"/>
            <a:ext cx="2853917" cy="2041669"/>
          </a:xfrm>
          <a:prstGeom prst="verticalScroll">
            <a:avLst/>
          </a:prstGeom>
          <a:solidFill>
            <a:srgbClr val="EEDC9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Основные направления бюджетной и </a:t>
            </a:r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налоговой </a:t>
            </a:r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политики МО </a:t>
            </a:r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«Светогорское городское поселение</a:t>
            </a:r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»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2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ект 04.12.2012">
  <a:themeElements>
    <a:clrScheme name="Проект 04.12.2012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Проект 04.12.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ект 04.12.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17799</TotalTime>
  <Words>3356</Words>
  <Application>Microsoft Office PowerPoint</Application>
  <PresentationFormat>Экран (4:3)</PresentationFormat>
  <Paragraphs>614</Paragraphs>
  <Slides>34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3" baseType="lpstr">
      <vt:lpstr>Arial</vt:lpstr>
      <vt:lpstr>Arial Black</vt:lpstr>
      <vt:lpstr>Calibri</vt:lpstr>
      <vt:lpstr>Franklin Gothic Medium</vt:lpstr>
      <vt:lpstr>Times New Roman</vt:lpstr>
      <vt:lpstr>Verdana</vt:lpstr>
      <vt:lpstr>Wingdings</vt:lpstr>
      <vt:lpstr>Wingdings 2</vt:lpstr>
      <vt:lpstr>Проект 04.12.2012</vt:lpstr>
      <vt:lpstr>Презентация PowerPoint</vt:lpstr>
      <vt:lpstr>Муниципальное  образование  «Светогорское городское поселение»  Выборгского района Ленинградской области</vt:lpstr>
      <vt:lpstr>Что такое бюджет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бюджета МО «Светогорское городское поселение» на 2025 год и плановый период 2026-2027 годов подготовлен в соответствии:</vt:lpstr>
      <vt:lpstr>Основные направления      бюджетной политики</vt:lpstr>
      <vt:lpstr>ОСНОВНЫЕ ХАРАКТЕРИСТИКИ БЮДЖЕТА</vt:lpstr>
      <vt:lpstr>Презентация PowerPoint</vt:lpstr>
      <vt:lpstr>СТРУКТУРА НАЛОГОВЫХ ДОХОДОВ</vt:lpstr>
      <vt:lpstr>Презентация PowerPoint</vt:lpstr>
      <vt:lpstr>СТРУКТУРА НЕНАЛОГОВЫХ ДОХОДОВ</vt:lpstr>
      <vt:lpstr>Презентация PowerPoint</vt:lpstr>
      <vt:lpstr>РАСХОДЫ БЮДЖЕТА</vt:lpstr>
      <vt:lpstr>СТРУКТУРА РАСХОДОВ</vt:lpstr>
      <vt:lpstr>СТРУКТУРА РАСХОДОВ</vt:lpstr>
      <vt:lpstr>СТРУКТУРА РАСХОДОВ</vt:lpstr>
      <vt:lpstr>Муниципальная программа «Основные направления осуществления управленческой деятельности и развития муниципальной службы  в муниципальном образовании «Светогорское городское поселение» Выборгского района Ленинградской области»</vt:lpstr>
      <vt:lpstr>Муниципальная программа «Развитие форм местного самоуправления и социальной активности населения на территории  МО «Светогорское городское поселение»</vt:lpstr>
      <vt:lpstr>Муниципальная программа «Безопасность МО «Светогорское городское поселение»</vt:lpstr>
      <vt:lpstr>Муниципальная программа «Развитие малого, среднего предпринимательства и потребительского рынка»</vt:lpstr>
      <vt:lpstr>Муниципальная программа «Формирование городской среды и обеспечение качественным жильём граждан  на территории МО «Светогорское городское поселение»</vt:lpstr>
      <vt:lpstr>Муниципальная программа «Формирование городской среды и обеспечение качественным жильём граждан  на территории МО «Светогорское городское поселение»</vt:lpstr>
      <vt:lpstr>Муниципальная программа «Формирование городской среды и обеспечение качественным жильём граждан  на территории МО «Светогорское городское поселение»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Elena</dc:creator>
  <cp:lastModifiedBy>Ирина А. Лаврова</cp:lastModifiedBy>
  <cp:revision>1290</cp:revision>
  <cp:lastPrinted>2022-11-28T15:42:00Z</cp:lastPrinted>
  <dcterms:created xsi:type="dcterms:W3CDTF">2012-12-03T08:13:49Z</dcterms:created>
  <dcterms:modified xsi:type="dcterms:W3CDTF">2025-04-21T11:55:33Z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TC011594371049</vt:lpwstr>
  </property>
</Properties>
</file>