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7" r:id="rId4"/>
    <p:sldId id="259" r:id="rId5"/>
    <p:sldId id="284" r:id="rId6"/>
    <p:sldId id="308" r:id="rId7"/>
    <p:sldId id="305" r:id="rId8"/>
    <p:sldId id="304" r:id="rId9"/>
    <p:sldId id="268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6" r:id="rId18"/>
    <p:sldId id="294" r:id="rId19"/>
    <p:sldId id="297" r:id="rId20"/>
    <p:sldId id="302" r:id="rId21"/>
    <p:sldId id="298" r:id="rId22"/>
    <p:sldId id="299" r:id="rId23"/>
    <p:sldId id="300" r:id="rId24"/>
    <p:sldId id="301" r:id="rId25"/>
    <p:sldId id="279" r:id="rId26"/>
    <p:sldId id="282" r:id="rId27"/>
    <p:sldId id="31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4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32453825857528"/>
          <c:y val="1.9354838709677486E-2"/>
          <c:w val="0.8535620052770424"/>
          <c:h val="0.787096774193548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034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FF"/>
              </a:solidFill>
              <a:ln w="13034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  <a:ln w="1303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842493134919044E-3"/>
                  <c:y val="-9.07931844957638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77,3%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211181021232181E-2"/>
                  <c:y val="-6.94302614932545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22,7%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067">
                <a:noFill/>
              </a:ln>
            </c:spPr>
            <c:txPr>
              <a:bodyPr/>
              <a:lstStyle/>
              <a:p>
                <a:pPr>
                  <a:defRPr sz="18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77.3</c:v>
                </c:pt>
                <c:pt idx="1">
                  <c:v>22.7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00FF"/>
            </a:solidFill>
            <a:ln w="1303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3895979025030444"/>
                  <c:y val="4.301075268817205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
</a:t>
                    </a:r>
                    <a:r>
                      <a:rPr lang="ru-RU" dirty="0" smtClean="0"/>
                      <a:t>110 564,9 тыс.руб</a:t>
                    </a:r>
                    <a:r>
                      <a:rPr lang="ru-RU" dirty="0"/>
                      <a:t>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845698445446678E-2"/>
                  <c:y val="-0.104699470183231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32 448,2 тыс.руб</a:t>
                    </a:r>
                    <a:r>
                      <a:rPr lang="ru-RU" dirty="0"/>
                      <a:t>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067">
                <a:noFill/>
              </a:ln>
            </c:spPr>
            <c:txPr>
              <a:bodyPr/>
              <a:lstStyle/>
              <a:p>
                <a:pPr>
                  <a:defRPr sz="184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110564.9</c:v>
                </c:pt>
                <c:pt idx="1">
                  <c:v>32448.2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90324992"/>
        <c:axId val="90326528"/>
        <c:axId val="132283904"/>
      </c:bar3DChart>
      <c:catAx>
        <c:axId val="9032499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low"/>
        <c:spPr>
          <a:ln w="32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32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326528"/>
        <c:scaling>
          <c:orientation val="minMax"/>
        </c:scaling>
        <c:delete val="1"/>
        <c:axPos val="l"/>
        <c:majorGridlines>
          <c:spPr>
            <a:ln w="3258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one"/>
        <c:crossAx val="90324992"/>
        <c:crosses val="autoZero"/>
        <c:crossBetween val="between"/>
      </c:valAx>
      <c:serAx>
        <c:axId val="132283904"/>
        <c:scaling>
          <c:orientation val="minMax"/>
        </c:scaling>
        <c:delete val="1"/>
        <c:axPos val="b"/>
        <c:majorTickMark val="out"/>
        <c:minorTickMark val="none"/>
        <c:tickLblPos val="none"/>
        <c:crossAx val="90326528"/>
        <c:crosses val="autoZero"/>
      </c:ser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07651715039591"/>
          <c:y val="0.10107526881720449"/>
          <c:w val="0.64379947229552048"/>
          <c:h val="0.4172043010752698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2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FF99"/>
              </a:solidFill>
              <a:ln w="122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122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22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122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22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1428096723977881"/>
                  <c:y val="-2.33247830007879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52 397,2</a:t>
                    </a:r>
                    <a:r>
                      <a:rPr lang="en-US" dirty="0" smtClean="0"/>
                      <a:t>; 8</a:t>
                    </a:r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93272338867273E-2"/>
                  <c:y val="6.32101652518584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213067517016662E-2"/>
                  <c:y val="5.8167592763210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8 689,0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13,3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976,6</a:t>
                    </a:r>
                    <a:r>
                      <a:rPr lang="en-US" dirty="0" smtClean="0"/>
                      <a:t>; 4</a:t>
                    </a:r>
                    <a:r>
                      <a:rPr lang="ru-RU" dirty="0" smtClean="0"/>
                      <a:t>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111,1</a:t>
                    </a:r>
                    <a:r>
                      <a:rPr lang="en-US" dirty="0" smtClean="0"/>
                      <a:t>; 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4457">
                <a:noFill/>
              </a:ln>
            </c:spPr>
            <c:txPr>
              <a:bodyPr/>
              <a:lstStyle/>
              <a:p>
                <a:pPr>
                  <a:defRPr sz="125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Акцизы на нефтепродукты</c:v>
                </c:pt>
                <c:pt idx="4">
                  <c:v>Единый сельскохозяйственный налог</c:v>
                </c:pt>
              </c:strCache>
            </c:strRef>
          </c:cat>
          <c:val>
            <c:numRef>
              <c:f>Sheet1!$B$2:$G$2</c:f>
              <c:numCache>
                <c:formatCode>\О\с\н\о\в\н\о\й</c:formatCode>
                <c:ptCount val="5"/>
                <c:pt idx="0">
                  <c:v>49764.800000000003</c:v>
                </c:pt>
                <c:pt idx="1">
                  <c:v>1036.5999999999999</c:v>
                </c:pt>
                <c:pt idx="2" formatCode="#\ #,#00">
                  <c:v>6977.7</c:v>
                </c:pt>
                <c:pt idx="3">
                  <c:v>2579.8000000000002</c:v>
                </c:pt>
                <c:pt idx="4">
                  <c:v>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0"/>
          <c:y val="0.82365602737158106"/>
          <c:w val="0.93667552292160039"/>
          <c:h val="0.17634397262842141"/>
        </c:manualLayout>
      </c:layout>
      <c:overlay val="0"/>
      <c:spPr>
        <a:noFill/>
        <a:ln w="24457">
          <a:noFill/>
        </a:ln>
      </c:spPr>
      <c:txPr>
        <a:bodyPr/>
        <a:lstStyle/>
        <a:p>
          <a:pPr>
            <a:defRPr sz="123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590488771466583"/>
          <c:y val="0.15022421524663676"/>
          <c:w val="0.44782034346103039"/>
          <c:h val="0.3004484304932735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53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FF99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5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800080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0469596475570318E-2"/>
                  <c:y val="-0.16303429697872421"/>
                </c:manualLayout>
              </c:layout>
              <c:tx>
                <c:rich>
                  <a:bodyPr/>
                  <a:lstStyle/>
                  <a:p>
                    <a:pPr>
                      <a:defRPr sz="143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21 000 тыс.руб.; </a:t>
                    </a:r>
                    <a:r>
                      <a:rPr lang="ru-RU" dirty="0" smtClean="0"/>
                      <a:t>46,2%</a:t>
                    </a:r>
                    <a:endParaRPr lang="ru-RU" dirty="0"/>
                  </a:p>
                </c:rich>
              </c:tx>
              <c:spPr>
                <a:noFill/>
                <a:ln w="250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56439614694975E-2"/>
                  <c:y val="-3.4818959040940733E-2"/>
                </c:manualLayout>
              </c:layout>
              <c:tx>
                <c:rich>
                  <a:bodyPr/>
                  <a:lstStyle/>
                  <a:p>
                    <a:pPr>
                      <a:defRPr sz="143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5 700 </a:t>
                    </a:r>
                    <a:r>
                      <a:rPr lang="ru-RU" dirty="0"/>
                      <a:t>тыс.руб.; </a:t>
                    </a:r>
                    <a:r>
                      <a:rPr lang="ru-RU" dirty="0" smtClean="0"/>
                      <a:t>12,6%</a:t>
                    </a:r>
                    <a:endParaRPr lang="ru-RU" dirty="0"/>
                  </a:p>
                </c:rich>
              </c:tx>
              <c:spPr>
                <a:noFill/>
                <a:ln w="250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897900490229573E-2"/>
                  <c:y val="2.5920868491233085E-2"/>
                </c:manualLayout>
              </c:layout>
              <c:tx>
                <c:rich>
                  <a:bodyPr/>
                  <a:lstStyle/>
                  <a:p>
                    <a:pPr>
                      <a:defRPr sz="143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   300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.; 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spPr>
                <a:noFill/>
                <a:ln w="250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40844095115052E-2"/>
                  <c:y val="-4.1627389103428072E-3"/>
                </c:manualLayout>
              </c:layout>
              <c:tx>
                <c:rich>
                  <a:bodyPr/>
                  <a:lstStyle/>
                  <a:p>
                    <a:pPr>
                      <a:defRPr sz="143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15 146 тыс.руб</a:t>
                    </a:r>
                    <a:r>
                      <a:rPr lang="ru-RU" dirty="0"/>
                      <a:t>.; </a:t>
                    </a:r>
                    <a:r>
                      <a:rPr lang="ru-RU" dirty="0" smtClean="0"/>
                      <a:t>33,4%</a:t>
                    </a:r>
                    <a:endParaRPr lang="ru-RU" dirty="0"/>
                  </a:p>
                </c:rich>
              </c:tx>
              <c:spPr>
                <a:noFill/>
                <a:ln w="250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5129048199519"/>
                  <c:y val="6.5808371070459892E-2"/>
                </c:manualLayout>
              </c:layout>
              <c:tx>
                <c:rich>
                  <a:bodyPr/>
                  <a:lstStyle/>
                  <a:p>
                    <a:pPr>
                      <a:defRPr sz="143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20 </a:t>
                    </a:r>
                    <a:r>
                      <a:rPr lang="ru-RU" dirty="0"/>
                      <a:t>тыс.руб.; </a:t>
                    </a:r>
                    <a:r>
                      <a:rPr lang="ru-RU" dirty="0" smtClean="0"/>
                      <a:t>    0, %</a:t>
                    </a:r>
                    <a:endParaRPr lang="ru-RU" dirty="0"/>
                  </a:p>
                </c:rich>
              </c:tx>
              <c:spPr>
                <a:noFill/>
                <a:ln w="250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546601653872764E-2"/>
                  <c:y val="0.18880121396054628"/>
                </c:manualLayout>
              </c:layout>
              <c:tx>
                <c:rich>
                  <a:bodyPr/>
                  <a:lstStyle/>
                  <a:p>
                    <a:pPr>
                      <a:defRPr sz="143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40 </a:t>
                    </a:r>
                    <a:r>
                      <a:rPr lang="ru-RU" dirty="0"/>
                      <a:t>тыс.руб.; 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pPr>
                <a:noFill/>
                <a:ln w="250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119326971699514"/>
                  <c:y val="0.151608989056149"/>
                </c:manualLayout>
              </c:layout>
              <c:tx>
                <c:rich>
                  <a:bodyPr/>
                  <a:lstStyle/>
                  <a:p>
                    <a:pPr>
                      <a:defRPr sz="1431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3 200 тыс.руб</a:t>
                    </a:r>
                    <a:r>
                      <a:rPr lang="ru-RU" dirty="0"/>
                      <a:t>.; </a:t>
                    </a:r>
                    <a:r>
                      <a:rPr lang="ru-RU" dirty="0" smtClean="0"/>
                      <a:t>7%</a:t>
                    </a:r>
                    <a:endParaRPr lang="ru-RU" dirty="0"/>
                  </a:p>
                </c:rich>
              </c:tx>
              <c:spPr>
                <a:noFill/>
                <a:ln w="250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067">
                <a:noFill/>
              </a:ln>
            </c:spPr>
            <c:txPr>
              <a:bodyPr/>
              <a:lstStyle/>
              <a:p>
                <a:pPr>
                  <a:defRPr sz="143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Арендная плата </c:v>
                </c:pt>
                <c:pt idx="1">
                  <c:v>Прочие доходы от использования имущества</c:v>
                </c:pt>
                <c:pt idx="2">
                  <c:v>Доходы от продажи земли</c:v>
                </c:pt>
                <c:pt idx="3">
                  <c:v>Доходы от реализации имущества</c:v>
                </c:pt>
                <c:pt idx="4">
                  <c:v>Штрафы, санкции</c:v>
                </c:pt>
                <c:pt idx="5">
                  <c:v>Прочие неналоговые доходы</c:v>
                </c:pt>
                <c:pt idx="6">
                  <c:v>Доходы от сдачи в аренду муниципального имущества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21000</c:v>
                </c:pt>
                <c:pt idx="1">
                  <c:v>5700</c:v>
                </c:pt>
                <c:pt idx="2">
                  <c:v>300</c:v>
                </c:pt>
                <c:pt idx="3">
                  <c:v>15146</c:v>
                </c:pt>
                <c:pt idx="4">
                  <c:v>20</c:v>
                </c:pt>
                <c:pt idx="5">
                  <c:v>40</c:v>
                </c:pt>
                <c:pt idx="6">
                  <c:v>3200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53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53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067">
                <a:noFill/>
              </a:ln>
            </c:spPr>
            <c:txPr>
              <a:bodyPr/>
              <a:lstStyle/>
              <a:p>
                <a:pPr>
                  <a:defRPr sz="170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Арендная плата </c:v>
                </c:pt>
                <c:pt idx="1">
                  <c:v>Прочие доходы от использования имущества</c:v>
                </c:pt>
                <c:pt idx="2">
                  <c:v>Доходы от продажи земли</c:v>
                </c:pt>
                <c:pt idx="3">
                  <c:v>Доходы от реализации имущества</c:v>
                </c:pt>
                <c:pt idx="4">
                  <c:v>Штрафы, санкции</c:v>
                </c:pt>
                <c:pt idx="5">
                  <c:v>Прочие неналоговые доходы</c:v>
                </c:pt>
                <c:pt idx="6">
                  <c:v>Доходы от сдачи в аренду муниципального имущества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46.2</c:v>
                </c:pt>
                <c:pt idx="1">
                  <c:v>12.6</c:v>
                </c:pt>
                <c:pt idx="2">
                  <c:v>0.70000000000000062</c:v>
                </c:pt>
                <c:pt idx="3">
                  <c:v>33.4</c:v>
                </c:pt>
                <c:pt idx="4">
                  <c:v>0</c:v>
                </c:pt>
                <c:pt idx="5">
                  <c:v>0.1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legend>
      <c:legendPos val="b"/>
      <c:layout>
        <c:manualLayout>
          <c:xMode val="edge"/>
          <c:yMode val="edge"/>
          <c:x val="1.320964114115598E-3"/>
          <c:y val="0.4506726318301123"/>
          <c:w val="0.45933457815890982"/>
          <c:h val="0.54932736816988781"/>
        </c:manualLayout>
      </c:layout>
      <c:overlay val="0"/>
      <c:spPr>
        <a:noFill/>
        <a:ln w="25067">
          <a:noFill/>
        </a:ln>
      </c:spPr>
      <c:txPr>
        <a:bodyPr/>
        <a:lstStyle/>
        <a:p>
          <a:pPr>
            <a:defRPr sz="108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0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975124378109425"/>
          <c:y val="6.3752276867031291E-2"/>
          <c:w val="0.54228855721393032"/>
          <c:h val="0.315118397085612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2471">
              <a:noFill/>
            </a:ln>
          </c:spPr>
          <c:dPt>
            <c:idx val="0"/>
            <c:bubble3D val="0"/>
            <c:spPr>
              <a:solidFill>
                <a:srgbClr val="FFFF99"/>
              </a:solidFill>
              <a:ln w="22471">
                <a:noFill/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22471">
                <a:noFill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22471">
                <a:noFill/>
              </a:ln>
            </c:spPr>
          </c:dPt>
          <c:dPt>
            <c:idx val="3"/>
            <c:bubble3D val="0"/>
            <c:spPr>
              <a:solidFill>
                <a:srgbClr val="FF99CC"/>
              </a:solidFill>
              <a:ln w="22471">
                <a:noFill/>
              </a:ln>
            </c:spPr>
          </c:dPt>
          <c:dLbls>
            <c:dLbl>
              <c:idx val="0"/>
              <c:layout>
                <c:manualLayout>
                  <c:x val="-3.6058277544548295E-2"/>
                  <c:y val="0.15853807944901724"/>
                </c:manualLayout>
              </c:layout>
              <c:tx>
                <c:rich>
                  <a:bodyPr/>
                  <a:lstStyle/>
                  <a:p>
                    <a:pPr algn="r">
                      <a:defRPr sz="12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21 177,1 тыс. руб</a:t>
                    </a:r>
                    <a:r>
                      <a:rPr lang="ru-RU" dirty="0"/>
                      <a:t>.; </a:t>
                    </a:r>
                    <a:r>
                      <a:rPr lang="ru-RU" dirty="0" smtClean="0"/>
                      <a:t>65,3%</a:t>
                    </a:r>
                    <a:endParaRPr lang="ru-RU" dirty="0"/>
                  </a:p>
                </c:rich>
              </c:tx>
              <c:spPr>
                <a:noFill/>
                <a:ln w="2247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51349412179719"/>
                  <c:y val="0.13922410605923621"/>
                </c:manualLayout>
              </c:layout>
              <c:tx>
                <c:rich>
                  <a:bodyPr/>
                  <a:lstStyle/>
                  <a:p>
                    <a:pPr algn="r">
                      <a:defRPr sz="12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1 216,1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</a:t>
                    </a:r>
                    <a:r>
                      <a:rPr lang="ru-RU" dirty="0"/>
                      <a:t>.;
</a:t>
                    </a:r>
                    <a:r>
                      <a:rPr lang="ru-RU" dirty="0" smtClean="0"/>
                      <a:t>3,7% </a:t>
                    </a:r>
                    <a:endParaRPr lang="ru-RU" dirty="0"/>
                  </a:p>
                </c:rich>
              </c:tx>
              <c:spPr>
                <a:noFill/>
                <a:ln w="2247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699875746364306E-2"/>
                  <c:y val="5.0586694196722556E-2"/>
                </c:manualLayout>
              </c:layout>
              <c:tx>
                <c:rich>
                  <a:bodyPr/>
                  <a:lstStyle/>
                  <a:p>
                    <a:pPr algn="r">
                      <a:defRPr sz="12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620,1 тыс. руб</a:t>
                    </a:r>
                    <a:r>
                      <a:rPr lang="ru-RU" dirty="0"/>
                      <a:t>.;
</a:t>
                    </a:r>
                    <a:r>
                      <a:rPr lang="ru-RU" dirty="0" smtClean="0"/>
                      <a:t>1,9% </a:t>
                    </a:r>
                    <a:endParaRPr lang="ru-RU" dirty="0"/>
                  </a:p>
                </c:rich>
              </c:tx>
              <c:spPr>
                <a:noFill/>
                <a:ln w="2247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355468633358912"/>
                  <c:y val="4.6019318741508476E-2"/>
                </c:manualLayout>
              </c:layout>
              <c:tx>
                <c:rich>
                  <a:bodyPr/>
                  <a:lstStyle/>
                  <a:p>
                    <a:pPr algn="r">
                      <a:defRPr sz="12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9 434,9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</a:t>
                    </a:r>
                    <a:r>
                      <a:rPr lang="ru-RU" dirty="0"/>
                      <a:t>.;
</a:t>
                    </a:r>
                    <a:r>
                      <a:rPr lang="ru-RU" dirty="0" smtClean="0"/>
                      <a:t>29,1% </a:t>
                    </a:r>
                    <a:endParaRPr lang="ru-RU" dirty="0"/>
                  </a:p>
                </c:rich>
              </c:tx>
              <c:spPr>
                <a:noFill/>
                <a:ln w="2247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364109738110366"/>
                  <c:y val="-1.8681388361134376E-2"/>
                </c:manualLayout>
              </c:layout>
              <c:tx>
                <c:rich>
                  <a:bodyPr/>
                  <a:lstStyle/>
                  <a:p>
                    <a:pPr algn="r">
                      <a:defRPr sz="12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6 383,4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руб.; 17,4%</a:t>
                    </a:r>
                    <a:endParaRPr lang="ru-RU" dirty="0"/>
                  </a:p>
                </c:rich>
              </c:tx>
              <c:spPr>
                <a:noFill/>
                <a:ln w="2247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613811366253081"/>
                  <c:y val="1.343516266982612E-2"/>
                </c:manualLayout>
              </c:layout>
              <c:tx>
                <c:rich>
                  <a:bodyPr/>
                  <a:lstStyle/>
                  <a:p>
                    <a:pPr algn="r">
                      <a:defRPr sz="12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1 696,3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</a:t>
                    </a:r>
                    <a:r>
                      <a:rPr lang="ru-RU" dirty="0"/>
                      <a:t>.;    </a:t>
                    </a:r>
                    <a:r>
                      <a:rPr lang="ru-RU" dirty="0" smtClean="0"/>
                      <a:t>4,6%</a:t>
                    </a:r>
                    <a:endParaRPr lang="ru-RU" dirty="0"/>
                  </a:p>
                </c:rich>
              </c:tx>
              <c:spPr>
                <a:noFill/>
                <a:ln w="2247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051756628653632"/>
                  <c:y val="-4.5496419401759034E-3"/>
                </c:manualLayout>
              </c:layout>
              <c:tx>
                <c:rich>
                  <a:bodyPr/>
                  <a:lstStyle/>
                  <a:p>
                    <a:pPr algn="r">
                      <a:defRPr sz="128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5 700 тыс. руб</a:t>
                    </a:r>
                    <a:r>
                      <a:rPr lang="ru-RU" dirty="0"/>
                      <a:t>.; </a:t>
                    </a:r>
                    <a:r>
                      <a:rPr lang="ru-RU" dirty="0" smtClean="0"/>
                      <a:t>15,5%</a:t>
                    </a:r>
                    <a:endParaRPr lang="ru-RU" dirty="0"/>
                  </a:p>
                </c:rich>
              </c:tx>
              <c:spPr>
                <a:noFill/>
                <a:ln w="2247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2471">
                <a:noFill/>
              </a:ln>
            </c:spPr>
            <c:txPr>
              <a:bodyPr/>
              <a:lstStyle/>
              <a:p>
                <a:pPr algn="r">
                  <a:defRPr sz="12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Межбюджетные трансферты из областного фонда фин.поддержки</c:v>
                </c:pt>
                <c:pt idx="1">
                  <c:v>Субвенции на полномочия в сфере профилактики безнадзорности и правонарушений несовершеннолетних</c:v>
                </c:pt>
                <c:pt idx="2">
                  <c:v>Субвенции на полномочия в сфере административных правоотношений</c:v>
                </c:pt>
                <c:pt idx="3">
                  <c:v>Межбюджетные трансферты районного фонда фин.поддержки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21177.1</c:v>
                </c:pt>
                <c:pt idx="1">
                  <c:v>1216.0999999999999</c:v>
                </c:pt>
                <c:pt idx="2" formatCode="General">
                  <c:v>620.1</c:v>
                </c:pt>
                <c:pt idx="3">
                  <c:v>9434.9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legend>
      <c:legendPos val="b"/>
      <c:layout>
        <c:manualLayout>
          <c:xMode val="edge"/>
          <c:yMode val="edge"/>
          <c:x val="9.9153073999032632E-3"/>
          <c:y val="0.52916535749282201"/>
          <c:w val="0.94402989589126651"/>
          <c:h val="0.44626587655924482"/>
        </c:manualLayout>
      </c:layout>
      <c:overlay val="0"/>
      <c:spPr>
        <a:noFill/>
        <a:ln w="22471">
          <a:noFill/>
        </a:ln>
      </c:spPr>
      <c:txPr>
        <a:bodyPr/>
        <a:lstStyle/>
        <a:p>
          <a:pPr>
            <a:defRPr sz="97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75725593667546"/>
          <c:y val="9.8924731182795725E-2"/>
          <c:w val="0.64379947229551937"/>
          <c:h val="0.4172043010752696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016">
              <a:solidFill>
                <a:schemeClr val="tx1"/>
              </a:solidFill>
              <a:prstDash val="solid"/>
            </a:ln>
          </c:spPr>
          <c:explosion val="15"/>
          <c:dPt>
            <c:idx val="0"/>
            <c:bubble3D val="0"/>
            <c:explosion val="0"/>
            <c:spPr>
              <a:solidFill>
                <a:srgbClr val="FFFF99"/>
              </a:solidFill>
              <a:ln w="11016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explosion val="0"/>
            <c:spPr>
              <a:solidFill>
                <a:srgbClr val="0000FF"/>
              </a:solidFill>
              <a:ln w="1101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4929292929292936E-2"/>
                  <c:y val="-7.36173162958487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 </a:t>
                    </a:r>
                    <a:r>
                      <a:rPr lang="en-US" dirty="0"/>
                      <a:t>678,7; </a:t>
                    </a:r>
                    <a:r>
                      <a:rPr lang="ru-RU" dirty="0" smtClean="0"/>
                      <a:t>30,8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434087518863477E-2"/>
                  <c:y val="-0.129664152569660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 </a:t>
                    </a:r>
                    <a:r>
                      <a:rPr lang="en-US" dirty="0"/>
                      <a:t>469,5;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19525065963060687"/>
                  <c:y val="0.640860215053765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2031">
                <a:noFill/>
              </a:ln>
            </c:spPr>
            <c:txPr>
              <a:bodyPr/>
              <a:lstStyle/>
              <a:p>
                <a:pPr>
                  <a:defRPr sz="112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45678.7</c:v>
                </c:pt>
                <c:pt idx="1">
                  <c:v>102469.5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2031">
          <a:noFill/>
        </a:ln>
      </c:spPr>
    </c:plotArea>
    <c:legend>
      <c:legendPos val="b"/>
      <c:layout>
        <c:manualLayout>
          <c:xMode val="edge"/>
          <c:yMode val="edge"/>
          <c:x val="2.7704485488126724E-2"/>
          <c:y val="0.94193548387096759"/>
          <c:w val="0.6398416886543562"/>
          <c:h val="6.0215053763440857E-2"/>
        </c:manualLayout>
      </c:layout>
      <c:overlay val="0"/>
      <c:spPr>
        <a:noFill/>
        <a:ln w="22031">
          <a:noFill/>
        </a:ln>
      </c:spPr>
      <c:txPr>
        <a:bodyPr/>
        <a:lstStyle/>
        <a:p>
          <a:pPr>
            <a:defRPr sz="111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68359837373268"/>
          <c:y val="0.11873487364567779"/>
          <c:w val="0.49004975124378108"/>
          <c:h val="0.2810810810810813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96">
              <a:noFill/>
            </a:ln>
          </c:spPr>
          <c:dPt>
            <c:idx val="0"/>
            <c:bubble3D val="0"/>
            <c:spPr>
              <a:solidFill>
                <a:srgbClr val="FFFF99"/>
              </a:solidFill>
              <a:ln w="25796">
                <a:noFill/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25796">
                <a:noFill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25796">
                <a:noFill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25796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796">
                <a:noFill/>
              </a:ln>
            </c:spPr>
          </c:dPt>
          <c:dPt>
            <c:idx val="5"/>
            <c:bubble3D val="0"/>
            <c:spPr>
              <a:solidFill>
                <a:srgbClr val="FF00FF"/>
              </a:solidFill>
              <a:ln w="25796">
                <a:noFill/>
              </a:ln>
            </c:spPr>
          </c:dPt>
          <c:dPt>
            <c:idx val="6"/>
            <c:bubble3D val="0"/>
            <c:spPr>
              <a:solidFill>
                <a:srgbClr val="800080"/>
              </a:solidFill>
              <a:ln w="25796">
                <a:noFill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5796">
                <a:noFill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25796">
                <a:noFill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25796">
                <a:noFill/>
              </a:ln>
            </c:spPr>
          </c:dPt>
          <c:dPt>
            <c:idx val="10"/>
            <c:bubble3D val="0"/>
            <c:spPr>
              <a:solidFill>
                <a:srgbClr val="000000"/>
              </a:solidFill>
              <a:ln w="25796">
                <a:noFill/>
              </a:ln>
            </c:spPr>
          </c:dPt>
          <c:dPt>
            <c:idx val="11"/>
            <c:bubble3D val="0"/>
            <c:spPr>
              <a:solidFill>
                <a:srgbClr val="34EC38"/>
              </a:solidFill>
              <a:ln w="25796">
                <a:noFill/>
              </a:ln>
            </c:spPr>
          </c:dPt>
          <c:dPt>
            <c:idx val="12"/>
            <c:bubble3D val="0"/>
            <c:spPr>
              <a:solidFill>
                <a:srgbClr val="00FFFF"/>
              </a:solidFill>
              <a:ln w="25796">
                <a:noFill/>
              </a:ln>
            </c:spPr>
          </c:dPt>
          <c:dPt>
            <c:idx val="13"/>
            <c:bubble3D val="0"/>
            <c:spPr>
              <a:solidFill>
                <a:srgbClr val="FFFF00"/>
              </a:solidFill>
              <a:ln w="25796">
                <a:noFill/>
              </a:ln>
            </c:spPr>
          </c:dPt>
          <c:dPt>
            <c:idx val="14"/>
            <c:bubble3D val="0"/>
            <c:spPr>
              <a:solidFill>
                <a:srgbClr val="008080"/>
              </a:solidFill>
              <a:ln w="25796">
                <a:noFill/>
              </a:ln>
            </c:spPr>
          </c:dPt>
          <c:dPt>
            <c:idx val="15"/>
            <c:bubble3D val="0"/>
            <c:spPr>
              <a:solidFill>
                <a:srgbClr val="FF99CC"/>
              </a:solidFill>
              <a:ln w="25796">
                <a:noFill/>
              </a:ln>
            </c:spPr>
          </c:dPt>
          <c:dLbls>
            <c:dLbl>
              <c:idx val="0"/>
              <c:layout>
                <c:manualLayout>
                  <c:x val="-0.19147187483917452"/>
                  <c:y val="-4.4803540583677947E-3"/>
                </c:manualLayout>
              </c:layout>
              <c:tx>
                <c:rich>
                  <a:bodyPr/>
                  <a:lstStyle/>
                  <a:p>
                    <a:pPr algn="r">
                      <a:defRPr sz="96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3 578 тыс. руб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.; 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3,5 %</a:t>
                    </a:r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 w="257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019968092223795"/>
                  <c:y val="-2.0076539860272941E-2"/>
                </c:manualLayout>
              </c:layout>
              <c:tx>
                <c:rich>
                  <a:bodyPr/>
                  <a:lstStyle/>
                  <a:p>
                    <a:pPr algn="r">
                      <a:defRPr sz="96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1 516 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тыс.руб.;
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1,5% </a:t>
                    </a:r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 w="257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504863362667795E-2"/>
                  <c:y val="-9.5675481490837724E-2"/>
                </c:manualLayout>
              </c:layout>
              <c:tx>
                <c:rich>
                  <a:bodyPr/>
                  <a:lstStyle/>
                  <a:p>
                    <a:pPr algn="r">
                      <a:defRPr sz="96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894,1 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тыс.руб.;
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0,9% </a:t>
                    </a:r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 w="257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610236220472434E-2"/>
                  <c:y val="-7.6653374167715144E-2"/>
                </c:manualLayout>
              </c:layout>
              <c:tx>
                <c:rich>
                  <a:bodyPr/>
                  <a:lstStyle/>
                  <a:p>
                    <a:pPr algn="r">
                      <a:defRPr sz="96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16,4 тыс. руб.,  0 % 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 w="257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027044413566026E-2"/>
                  <c:y val="-1.4729083998641758E-2"/>
                </c:manualLayout>
              </c:layout>
              <c:tx>
                <c:rich>
                  <a:bodyPr/>
                  <a:lstStyle/>
                  <a:p>
                    <a:pPr algn="r">
                      <a:defRPr sz="96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1 035 тыс. руб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1%</a:t>
                    </a:r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 w="257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478668107663055"/>
                  <c:y val="-0.14759824611190359"/>
                </c:manualLayout>
              </c:layout>
              <c:tx>
                <c:rich>
                  <a:bodyPr/>
                  <a:lstStyle/>
                  <a:p>
                    <a:pPr algn="r">
                      <a:defRPr sz="96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24 750,8 тыс.руб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.;    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24,1%</a:t>
                    </a:r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 w="257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503473830477072"/>
                  <c:y val="-0.23659067906570838"/>
                </c:manualLayout>
              </c:layout>
              <c:tx>
                <c:rich>
                  <a:bodyPr/>
                  <a:lstStyle/>
                  <a:p>
                    <a:pPr algn="r">
                      <a:defRPr sz="965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285 тыс.руб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.; 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0,3%</a:t>
                    </a:r>
                    <a:endParaRPr lang="ru-RU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 w="257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2911404456795841"/>
                  <c:y val="-0.1841113354778496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6 094,8 тыс.руб., 5,9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6606723791878955"/>
                  <c:y val="-0.1522188521645559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1 015 тыс.руб., 1%</a:t>
                    </a:r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0150416859657275"/>
                  <c:y val="-0.10853863983451918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240,6 тыс.руб., 0,2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9271396222531006"/>
                  <c:y val="-5.281119128895691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680 тыс.руб., 0,7 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20901497606916791"/>
                  <c:y val="-9.10670142072809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842,5 тыс.руб.,0,8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9.8298209047398513E-2"/>
                  <c:y val="-6.40603854551301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12 656 тыс.руб.,12,4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0.26364289022695692"/>
                  <c:y val="-4.35165029846608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110 тыс.руб.,0,1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-3.7117364005969856E-2"/>
                  <c:y val="-1.99200481613866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41 405,3 тыс.руб.,40,4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-0.2339335340435387"/>
                  <c:y val="2.01182053650078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7 350 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тыс.руб.,7,2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796">
                <a:noFill/>
              </a:ln>
            </c:spPr>
            <c:txPr>
              <a:bodyPr/>
              <a:lstStyle/>
              <a:p>
                <a:pPr algn="r">
                  <a:defRPr sz="9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Sheet1!$B$1:$Q$1</c:f>
              <c:strCache>
                <c:ptCount val="16"/>
                <c:pt idx="0">
                  <c:v>Информационное обеспечение деятельности администрации МО «СГП»</c:v>
                </c:pt>
                <c:pt idx="1">
                  <c:v>Информатизация администрации МО«СГП»</c:v>
                </c:pt>
                <c:pt idx="2">
                  <c:v>Развитие форм местного самоуправления и социальной активности населения на территории администрации МО «СГП»</c:v>
                </c:pt>
                <c:pt idx="3">
                  <c:v>Противодействие коррупции в МО «СГП»</c:v>
                </c:pt>
                <c:pt idx="4">
                  <c:v>Молодежь МО «СГП»</c:v>
                </c:pt>
                <c:pt idx="5">
                  <c:v>Культура МО «СГП»</c:v>
                </c:pt>
                <c:pt idx="6">
                  <c:v>Развитие муниципальной службы в МО «СГП»</c:v>
                </c:pt>
                <c:pt idx="7">
                  <c:v>Обеспечение устойчивого функционирования и развития коммунальной и инженерной инфраструктуры и повышение энергоэффективности на территории  МО «СГП»</c:v>
                </c:pt>
                <c:pt idx="8">
                  <c:v>Обеспечение правопорядка, профилактика правонарушений, терроризма, экстремизма и межнациональных отношений в МО «СГП»</c:v>
                </c:pt>
                <c:pt idx="9">
                  <c:v>Обеспечение пожарной безопасности в МО «СГП»</c:v>
                </c:pt>
                <c:pt idx="10">
                  <c:v>Защита населения и территорий от ЧС природного и техногенного характера, развитие ГО и обеспечение безопасности людей на водных объектах  в МО «СГП»</c:v>
                </c:pt>
                <c:pt idx="11">
                  <c:v>Устойчивое развитие сельских поселений на территории МО «СГП»</c:v>
                </c:pt>
                <c:pt idx="12">
                  <c:v>Развитие физической культуры и массового спорта в МО «СГП»</c:v>
                </c:pt>
                <c:pt idx="13">
                  <c:v>Развитие и поддержка малого и среднего предпринимательства в МО «СГП»</c:v>
                </c:pt>
                <c:pt idx="14">
                  <c:v>Повышение уровня благоустройства территорий населенных пунктов в МО «СГП»</c:v>
                </c:pt>
                <c:pt idx="15">
                  <c:v>Обеспечение качественным жильем на территории  МО «СГП»</c:v>
                </c:pt>
              </c:strCache>
            </c:strRef>
          </c:cat>
          <c:val>
            <c:numRef>
              <c:f>Sheet1!$B$2:$Q$2</c:f>
              <c:numCache>
                <c:formatCode>#,##0.0</c:formatCode>
                <c:ptCount val="16"/>
                <c:pt idx="0">
                  <c:v>3578</c:v>
                </c:pt>
                <c:pt idx="1">
                  <c:v>1516</c:v>
                </c:pt>
                <c:pt idx="2">
                  <c:v>894.1</c:v>
                </c:pt>
                <c:pt idx="3">
                  <c:v>16.399999999999999</c:v>
                </c:pt>
                <c:pt idx="4">
                  <c:v>1035</c:v>
                </c:pt>
                <c:pt idx="5">
                  <c:v>24750.799999999996</c:v>
                </c:pt>
                <c:pt idx="6">
                  <c:v>285</c:v>
                </c:pt>
                <c:pt idx="7">
                  <c:v>6094.8</c:v>
                </c:pt>
                <c:pt idx="8">
                  <c:v>1015</c:v>
                </c:pt>
                <c:pt idx="9">
                  <c:v>680</c:v>
                </c:pt>
                <c:pt idx="10">
                  <c:v>842.5</c:v>
                </c:pt>
                <c:pt idx="11">
                  <c:v>240.6</c:v>
                </c:pt>
                <c:pt idx="12">
                  <c:v>12656</c:v>
                </c:pt>
                <c:pt idx="13">
                  <c:v>110</c:v>
                </c:pt>
                <c:pt idx="14">
                  <c:v>41405.300000000003</c:v>
                </c:pt>
                <c:pt idx="15">
                  <c:v>7350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796">
          <a:noFill/>
        </a:ln>
      </c:spPr>
    </c:plotArea>
    <c:legend>
      <c:legendPos val="b"/>
      <c:legendEntry>
        <c:idx val="0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2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3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4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5"/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38062554029825346"/>
          <c:w val="1"/>
          <c:h val="0.61729119237171182"/>
        </c:manualLayout>
      </c:layout>
      <c:overlay val="0"/>
      <c:spPr>
        <a:noFill/>
        <a:ln w="12898">
          <a:solidFill>
            <a:schemeClr val="tx1"/>
          </a:solidFill>
          <a:prstDash val="solid"/>
        </a:ln>
      </c:spPr>
      <c:txPr>
        <a:bodyPr/>
        <a:lstStyle/>
        <a:p>
          <a:pPr rtl="0">
            <a:defRPr sz="7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0.50075</cdr:x>
      <cdr:y>0.49775</cdr:y>
    </cdr:from>
    <cdr:to>
      <cdr:x>0.50575</cdr:x>
      <cdr:y>0.577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4794" y="2631293"/>
          <a:ext cx="38290" cy="4189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7432" rIns="18288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100" b="1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10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0.49975</cdr:x>
      <cdr:y>0.5015</cdr:y>
    </cdr:from>
    <cdr:to>
      <cdr:x>0.50475</cdr:x>
      <cdr:y>0.588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7135" y="2651117"/>
          <a:ext cx="38291" cy="4572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800" b="1" i="0" u="none" strike="noStrike" baseline="0">
            <a:solidFill>
              <a:srgbClr val="000000"/>
            </a:solidFill>
            <a:latin typeface="Calibri"/>
          </a:endParaRPr>
        </a:p>
        <a:p xmlns:a="http://schemas.openxmlformats.org/drawingml/2006/main">
          <a:pPr algn="ctr" rtl="0">
            <a:defRPr sz="1000"/>
          </a:pPr>
          <a:endParaRPr lang="ru-RU" sz="800" b="1" i="0" u="none" strike="noStrike" baseline="0">
            <a:solidFill>
              <a:srgbClr val="000000"/>
            </a:solidFill>
            <a:latin typeface="Calibri"/>
          </a:endParaRPr>
        </a:p>
        <a:p xmlns:a="http://schemas.openxmlformats.org/drawingml/2006/main">
          <a:pPr algn="ctr" rtl="0">
            <a:defRPr sz="1000"/>
          </a:pPr>
          <a:endParaRPr lang="ru-RU" sz="800" b="1" i="0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F91DC9-5E75-44EE-9C54-004D986946E0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42C6F-4003-4603-B743-A67009368462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44B34-557C-41E0-B400-EC89BBC7F4EE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C304DF-756D-484D-B847-B26F2E1E7BE3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27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98915-5C76-4595-BFA4-94488BBD1892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F68055-1DCF-43C2-B3E7-3F923D165883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29.11.2016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268760"/>
            <a:ext cx="7345362" cy="3672408"/>
          </a:xfrm>
        </p:spPr>
        <p:txBody>
          <a:bodyPr/>
          <a:lstStyle/>
          <a:p>
            <a:pPr eaLnBrk="1" hangingPunct="1"/>
            <a:endParaRPr lang="ru-RU" altLang="ru-RU" sz="2400" dirty="0" smtClean="0"/>
          </a:p>
          <a:p>
            <a:pPr algn="ctr" eaLnBrk="1" hangingPunct="1"/>
            <a:r>
              <a:rPr lang="ru-RU" altLang="ru-RU" sz="2500" b="1" dirty="0" smtClean="0"/>
              <a:t>ПРОЕКТ БЮДЖЕТА</a:t>
            </a:r>
            <a:r>
              <a:rPr lang="ru-RU" altLang="ru-RU" sz="2500" dirty="0" smtClean="0"/>
              <a:t> </a:t>
            </a:r>
          </a:p>
          <a:p>
            <a:pPr algn="ctr" eaLnBrk="1" hangingPunct="1"/>
            <a:r>
              <a:rPr lang="ru-RU" altLang="ru-RU" sz="2500" dirty="0" smtClean="0"/>
              <a:t>МУНИЦИПАЛЬНОГО ОБРАЗОВАНИЯ «СВЕТОГОРСКОЕ ГОРОДСКОЕ ПОСЕЛЕНИЕ» ВЫБОРГСКОГО РАЙОНА ЛЕНИНГРАДСКОЙ ОБЛАСТИ НА 2017 ГОД И ПЛАНОВЫЙ ПЕРИОД 2018 И 2019 ГОДОВ»</a:t>
            </a:r>
          </a:p>
          <a:p>
            <a:pPr algn="ctr" eaLnBrk="1" hangingPunct="1"/>
            <a:r>
              <a:rPr lang="ru-RU" altLang="ru-RU" sz="2500" dirty="0" smtClean="0"/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924"/>
            <a:ext cx="1254441" cy="1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80" y="121406"/>
            <a:ext cx="2672337" cy="159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1408"/>
            <a:ext cx="2714644" cy="15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707169"/>
            <a:ext cx="2428892" cy="16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677112"/>
            <a:ext cx="2643206" cy="16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2325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26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28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30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294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23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295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2313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14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16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18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296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230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10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12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297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2301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2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4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6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298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1 516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«Информатизация администрации муниципального образования «</a:t>
            </a:r>
            <a:r>
              <a:rPr lang="ru-RU" altLang="ru-RU" sz="2000" b="1" i="1" dirty="0" err="1" smtClean="0">
                <a:solidFill>
                  <a:srgbClr val="000000"/>
                </a:solidFill>
              </a:rPr>
              <a:t>Светогорское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городское поселение»</a:t>
            </a:r>
          </a:p>
        </p:txBody>
      </p:sp>
      <p:sp>
        <p:nvSpPr>
          <p:cNvPr id="12300" name="Прямоугольник 44"/>
          <p:cNvSpPr>
            <a:spLocks noChangeArrowheads="1"/>
          </p:cNvSpPr>
          <p:nvPr/>
        </p:nvSpPr>
        <p:spPr bwMode="auto">
          <a:xfrm>
            <a:off x="2357422" y="1357298"/>
            <a:ext cx="6572296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обеспечение доступа в Интернет, содержание  официального сайта                            (6 тысяч      рублей);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>
                <a:solidFill>
                  <a:srgbClr val="000000"/>
                </a:solidFill>
              </a:rPr>
              <a:t>модернизация и развитие  информационно-технологической инфраструктуры</a:t>
            </a:r>
          </a:p>
          <a:p>
            <a:pPr algn="just" eaLnBrk="1" hangingPunct="1"/>
            <a:r>
              <a:rPr lang="ru-RU" altLang="ru-RU" sz="1200" i="1" dirty="0" smtClean="0">
                <a:solidFill>
                  <a:srgbClr val="000000"/>
                </a:solidFill>
              </a:rPr>
              <a:t>(330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>
                <a:solidFill>
                  <a:srgbClr val="000000"/>
                </a:solidFill>
              </a:rPr>
              <a:t>совершенствование системы информационного обеспечения                                          (1 миллион 095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>
                <a:solidFill>
                  <a:srgbClr val="000000"/>
                </a:solidFill>
              </a:rPr>
              <a:t>закупка оборудования, установка программного обеспечения, содержание ремонт   оборудования, информационно-техническое  сопровождение  систем                            (50 тысяч  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>
                <a:solidFill>
                  <a:srgbClr val="000000"/>
                </a:solidFill>
              </a:rPr>
              <a:t>приобретение комплекса защиты  информационных  систем  и ресурсов</a:t>
            </a:r>
          </a:p>
          <a:p>
            <a:pPr algn="just" eaLnBrk="1" hangingPunct="1"/>
            <a:r>
              <a:rPr lang="ru-RU" altLang="ru-RU" sz="1200" i="1" dirty="0" smtClean="0">
                <a:solidFill>
                  <a:srgbClr val="000000"/>
                </a:solidFill>
              </a:rPr>
              <a:t>(35 тысяч рублей).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pic>
        <p:nvPicPr>
          <p:cNvPr id="36865" name="Picture 1" descr="\\admfs\doc\СФ\ПРОЕКТ БЮДЖЕТА 2017-2019\картинки\orgtehni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25508"/>
            <a:ext cx="4680520" cy="2546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335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5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5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3346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7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49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51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3319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3340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1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43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45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3320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3334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5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37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39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3321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3328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9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31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33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3322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894,1 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3323" name="Rectangle 48"/>
          <p:cNvSpPr>
            <a:spLocks noGrp="1" noChangeArrowheads="1"/>
          </p:cNvSpPr>
          <p:nvPr>
            <p:ph type="title"/>
          </p:nvPr>
        </p:nvSpPr>
        <p:spPr>
          <a:xfrm>
            <a:off x="1638300" y="191294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администрации муниципального образования «</a:t>
            </a:r>
            <a:r>
              <a:rPr lang="ru-RU" altLang="ru-RU" sz="2000" b="1" i="1" dirty="0" err="1" smtClean="0">
                <a:solidFill>
                  <a:srgbClr val="000000"/>
                </a:solidFill>
              </a:rPr>
              <a:t>Светогорское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городское поселение»</a:t>
            </a:r>
          </a:p>
        </p:txBody>
      </p:sp>
      <p:sp>
        <p:nvSpPr>
          <p:cNvPr id="13324" name="Прямоугольник 44"/>
          <p:cNvSpPr>
            <a:spLocks noChangeArrowheads="1"/>
          </p:cNvSpPr>
          <p:nvPr/>
        </p:nvSpPr>
        <p:spPr bwMode="auto">
          <a:xfrm>
            <a:off x="2627784" y="1818984"/>
            <a:ext cx="6072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мероприятия  областного закона от 14 декабря 2012 года № 95-оз                (100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мероприятия по реализации областного закона от 12 мая 2015 года № 42-оз (435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подготовка ,изготовление, распространение материалов информационно-просветительского  характера, разъясняющих основные  положения избирательного  законодательства (7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организация поздравлений жителей с памятными датами                              (251 тысяча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размещение  флагов и иной официальной символики (10 тысяч рублей);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реализация полномочий общественного совета, старосты по  организации своей деятельности ( 91 тысяча 100 рублей).</a:t>
            </a:r>
            <a:endParaRPr lang="ru-RU" altLang="ru-RU" sz="1200" i="1" dirty="0"/>
          </a:p>
        </p:txBody>
      </p:sp>
      <p:pic>
        <p:nvPicPr>
          <p:cNvPr id="34818" name="Picture 2" descr="http://www.eduportal44.ru/Buy/DocLib/obshhestvennyj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83242"/>
            <a:ext cx="4430866" cy="2170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4374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5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77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79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4342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4368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9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71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73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4343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4362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4344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4356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7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59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61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4345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435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5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5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346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/>
              <a:t>16,4 </a:t>
            </a:r>
          </a:p>
          <a:p>
            <a:pPr algn="ctr"/>
            <a:r>
              <a:rPr lang="ru-RU" altLang="ru-RU" sz="2600" b="1"/>
              <a:t>тыс. руб.</a:t>
            </a:r>
          </a:p>
        </p:txBody>
      </p:sp>
      <p:sp>
        <p:nvSpPr>
          <p:cNvPr id="14347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142875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«Противодействие коррупции в МО «Светогорское городское поселение»</a:t>
            </a:r>
          </a:p>
        </p:txBody>
      </p:sp>
      <p:sp>
        <p:nvSpPr>
          <p:cNvPr id="14348" name="Прямоугольник 44"/>
          <p:cNvSpPr>
            <a:spLocks noChangeArrowheads="1"/>
          </p:cNvSpPr>
          <p:nvPr/>
        </p:nvSpPr>
        <p:spPr bwMode="auto">
          <a:xfrm>
            <a:off x="2500298" y="1500174"/>
            <a:ext cx="6072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размещения </a:t>
            </a:r>
            <a:r>
              <a:rPr lang="ru-RU" altLang="ru-RU" sz="1400" i="1" dirty="0"/>
              <a:t>на территории МО «</a:t>
            </a:r>
            <a:r>
              <a:rPr lang="ru-RU" altLang="ru-RU" sz="1400" i="1" dirty="0" err="1"/>
              <a:t>Светогорское</a:t>
            </a:r>
            <a:r>
              <a:rPr lang="ru-RU" altLang="ru-RU" sz="1400" i="1" dirty="0"/>
              <a:t> городское поселение» социальной рекламы антикоррупционной направленности, выпуска и распространения информационных буклетов, брошюр </a:t>
            </a:r>
            <a:r>
              <a:rPr lang="ru-RU" altLang="ru-RU" sz="1400" i="1" dirty="0" err="1"/>
              <a:t>антикоррупционной</a:t>
            </a:r>
            <a:r>
              <a:rPr lang="ru-RU" altLang="ru-RU" sz="1400" i="1" dirty="0"/>
              <a:t> </a:t>
            </a:r>
            <a:r>
              <a:rPr lang="ru-RU" altLang="ru-RU" sz="1400" i="1" dirty="0" smtClean="0"/>
              <a:t>тематики</a:t>
            </a:r>
          </a:p>
          <a:p>
            <a:pPr algn="just" eaLnBrk="1" hangingPunct="1"/>
            <a:r>
              <a:rPr lang="ru-RU" altLang="ru-RU" sz="1400" i="1" dirty="0" smtClean="0"/>
              <a:t>(</a:t>
            </a:r>
            <a:r>
              <a:rPr lang="ru-RU" altLang="ru-RU" sz="1400" i="1" dirty="0"/>
              <a:t>10 тысяч рублей</a:t>
            </a:r>
            <a:r>
              <a:rPr lang="ru-RU" altLang="ru-RU" sz="1400" i="1" dirty="0" smtClean="0"/>
              <a:t>);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проведение социологических опросов среди населения МО «</a:t>
            </a:r>
            <a:r>
              <a:rPr lang="ru-RU" altLang="ru-RU" sz="1400" i="1" dirty="0" err="1" smtClean="0"/>
              <a:t>Светогорское</a:t>
            </a:r>
            <a:r>
              <a:rPr lang="ru-RU" altLang="ru-RU" sz="1400" i="1" dirty="0" smtClean="0"/>
              <a:t> городское поселение» о деятельности органов местного самоуправления, по вопросам коррупции                                   (6 тысяч 400 рублей)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 smtClean="0"/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pic>
        <p:nvPicPr>
          <p:cNvPr id="32770" name="Picture 2" descr="http://misanec.ru/wp-content/uploads/2016/03/org_dxvp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4536504" cy="223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5399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00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402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404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5366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5393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94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8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5367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5387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88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0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5368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5381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82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5369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5375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6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5370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/>
              <a:t>1 </a:t>
            </a:r>
            <a:r>
              <a:rPr lang="ru-RU" altLang="ru-RU" sz="2600" b="1" dirty="0" smtClean="0"/>
              <a:t>035,0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142875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«Молодежь» МО «</a:t>
            </a:r>
            <a:r>
              <a:rPr lang="ru-RU" altLang="ru-RU" sz="2000" b="1" i="1" dirty="0" err="1" smtClean="0">
                <a:solidFill>
                  <a:srgbClr val="000000"/>
                </a:solidFill>
              </a:rPr>
              <a:t>Светогорское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2500313" y="1285875"/>
            <a:ext cx="6072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мероприятия </a:t>
            </a:r>
            <a:r>
              <a:rPr lang="ru-RU" altLang="ru-RU" sz="1400" i="1" dirty="0"/>
              <a:t>в сфере молодежной </a:t>
            </a:r>
            <a:r>
              <a:rPr lang="ru-RU" altLang="ru-RU" sz="1400" i="1" dirty="0" smtClean="0"/>
              <a:t>политики (415  тысяч рублей);</a:t>
            </a:r>
            <a:endParaRPr lang="ru-RU" altLang="ru-RU" sz="1400" i="1" dirty="0"/>
          </a:p>
        </p:txBody>
      </p:sp>
      <p:sp>
        <p:nvSpPr>
          <p:cNvPr id="15373" name="Прямоугольник 42"/>
          <p:cNvSpPr>
            <a:spLocks noChangeArrowheads="1"/>
          </p:cNvSpPr>
          <p:nvPr/>
        </p:nvSpPr>
        <p:spPr bwMode="auto">
          <a:xfrm>
            <a:off x="2500313" y="1785938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создание </a:t>
            </a:r>
            <a:r>
              <a:rPr lang="ru-RU" altLang="ru-RU" sz="1400" i="1" dirty="0"/>
              <a:t>временных рабочих мест для трудоустройства несовершеннолетних </a:t>
            </a:r>
            <a:r>
              <a:rPr lang="ru-RU" altLang="ru-RU" sz="1400" i="1" dirty="0" smtClean="0"/>
              <a:t>(620 </a:t>
            </a:r>
            <a:r>
              <a:rPr lang="ru-RU" altLang="ru-RU" sz="1400" i="1" dirty="0"/>
              <a:t>тысяч </a:t>
            </a:r>
            <a:r>
              <a:rPr lang="ru-RU" altLang="ru-RU" sz="1400" i="1" dirty="0" smtClean="0"/>
              <a:t>рублей)</a:t>
            </a:r>
            <a:endParaRPr lang="ru-RU" altLang="ru-RU" sz="1400" i="1" dirty="0"/>
          </a:p>
        </p:txBody>
      </p:sp>
      <p:pic>
        <p:nvPicPr>
          <p:cNvPr id="7170" name="Picture 2" descr="https://www.n-vartovsk.ru/upload/iblock/29a/15a1dd9b5b55aa6ee0dc86577d73df8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29799"/>
            <a:ext cx="6248400" cy="38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6423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24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6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8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390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641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1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391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6411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12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4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6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392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6405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6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8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0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393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6399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0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2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04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394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24 750,8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524000" y="76993"/>
            <a:ext cx="7313613" cy="714375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«Культура МО «Светогорское городское поселение»</a:t>
            </a:r>
          </a:p>
        </p:txBody>
      </p:sp>
      <p:sp>
        <p:nvSpPr>
          <p:cNvPr id="16397" name="Прямоугольник 42"/>
          <p:cNvSpPr>
            <a:spLocks noChangeArrowheads="1"/>
          </p:cNvSpPr>
          <p:nvPr/>
        </p:nvSpPr>
        <p:spPr bwMode="auto">
          <a:xfrm>
            <a:off x="2428860" y="1000108"/>
            <a:ext cx="63187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предоставление субсидии МБУ «КСК  г. Светогорска» на организацию деятельности клубных формирований и 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находящегося в государственной (муниципальной) собственности (17 </a:t>
            </a:r>
            <a:r>
              <a:rPr lang="ru-RU" altLang="ru-RU" sz="1400" i="1" dirty="0"/>
              <a:t>миллионов </a:t>
            </a:r>
            <a:r>
              <a:rPr lang="ru-RU" altLang="ru-RU" sz="1400" i="1" dirty="0" smtClean="0"/>
              <a:t>426 тысяч 700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субсидия на </a:t>
            </a:r>
            <a:r>
              <a:rPr lang="ru-RU" altLang="ru-RU" sz="1400" i="1" dirty="0" err="1" smtClean="0"/>
              <a:t>софинансирование</a:t>
            </a:r>
            <a:r>
              <a:rPr lang="ru-RU" altLang="ru-RU" sz="1400" i="1" dirty="0" smtClean="0"/>
              <a:t> на обеспечение выплат стимулирующего характера работникам муниципальных учреждений культуры (5 миллионов 419 тысяч 100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мероприятия в сфере культуры (1 миллион 905 тысяч рублей)</a:t>
            </a:r>
            <a:endParaRPr lang="ru-RU" altLang="ru-RU" sz="1400" i="1" dirty="0"/>
          </a:p>
        </p:txBody>
      </p:sp>
      <p:pic>
        <p:nvPicPr>
          <p:cNvPr id="2" name="Picture 4" descr="http://v-chelny.ru/images/uploads/2016-03-11/god_kulturi_bibliote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492" y="4214818"/>
            <a:ext cx="1868491" cy="2000249"/>
          </a:xfrm>
          <a:prstGeom prst="rect">
            <a:avLst/>
          </a:prstGeom>
          <a:noFill/>
        </p:spPr>
      </p:pic>
      <p:pic>
        <p:nvPicPr>
          <p:cNvPr id="26630" name="Picture 6" descr="https://im3-tub-ru.yandex.net/i?id=572f54847c70a09f10c1ddc9b33b7d15&amp;n=33&amp;h=225&amp;w=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14818"/>
            <a:ext cx="4071966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744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5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7414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744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7415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743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7416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7428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9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1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3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7417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742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18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285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142875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«Развитие муниципальной службы в муниципальном образовании «Светогорское городское поселение»</a:t>
            </a:r>
          </a:p>
        </p:txBody>
      </p:sp>
      <p:sp>
        <p:nvSpPr>
          <p:cNvPr id="17420" name="Прямоугольник 42"/>
          <p:cNvSpPr>
            <a:spLocks noChangeArrowheads="1"/>
          </p:cNvSpPr>
          <p:nvPr/>
        </p:nvSpPr>
        <p:spPr bwMode="auto">
          <a:xfrm>
            <a:off x="2500298" y="1428736"/>
            <a:ext cx="614366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направление муниципальных служащих на курсы повышения квалификации, организация дистанционного обучения муниципальных служащих (150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обеспечение муниципальных служащих справочной, нормативной , аналитической, методической, правовой информацией               (70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обеспечение своевременного и качественного проведения обязательных предварительных и периодических медицинских осмотров работников (диспансеризация муниципальных служащих) (65 тысяч рублей)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pic>
        <p:nvPicPr>
          <p:cNvPr id="24578" name="Picture 2" descr="http://www.cnmvl.ru/upload/3D-villain-training-of-high-definition-pictures-34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554" y="3916363"/>
            <a:ext cx="52558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847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8438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8465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6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8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0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8439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8459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0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2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4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8440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845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8441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8447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8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0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2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442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6 094,8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142875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на территории  МО«Светогорское городское поселение»</a:t>
            </a:r>
          </a:p>
        </p:txBody>
      </p:sp>
      <p:sp>
        <p:nvSpPr>
          <p:cNvPr id="18444" name="Прямоугольник 42"/>
          <p:cNvSpPr>
            <a:spLocks noChangeArrowheads="1"/>
          </p:cNvSpPr>
          <p:nvPr/>
        </p:nvSpPr>
        <p:spPr bwMode="auto">
          <a:xfrm>
            <a:off x="2438679" y="1686955"/>
            <a:ext cx="614362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капитальный ремонт объектов коммунального хозяйства (ремонт участка труб магистральной теплотрассы, ремонт магистрального водопровода, ремонт труб хозяйственно-фекальной канализационной системы, ремонт участка трубопровода дренажно-ливневой системы и др. на территории МО (4 миллиона 153 тысячи 800 рублей) 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содержание объектов коммунального хозяйства:  обслуживание трубопроводов наружной дренажно-ливневой системы, реконструкция канализационных очистных сооружений дер. </a:t>
            </a:r>
            <a:r>
              <a:rPr lang="ru-RU" altLang="ru-RU" sz="1400" i="1" dirty="0" err="1" smtClean="0"/>
              <a:t>Лосево</a:t>
            </a:r>
            <a:r>
              <a:rPr lang="ru-RU" altLang="ru-RU" sz="1400" i="1" dirty="0" smtClean="0"/>
              <a:t>, приобретение дизель-генераторов ( 1 миллион 911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электроизмерительные работы сетей фонтана в г.Светогорске (30 тысяч  рублей) </a:t>
            </a:r>
            <a:endParaRPr lang="ru-RU" altLang="ru-RU" sz="1400" i="1" dirty="0"/>
          </a:p>
        </p:txBody>
      </p:sp>
      <p:pic>
        <p:nvPicPr>
          <p:cNvPr id="1026" name="Picture 2" descr="http://agat-a.ru/upload/information_system_17/2/2/1/item_221/small_information_items_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94" y="4561423"/>
            <a:ext cx="2321894" cy="18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tastedby.me/cache/5c/02/5c025b5fabe18c7ce5915218fb382b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63709"/>
            <a:ext cx="2088232" cy="18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9494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95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7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9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9462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9488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89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1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3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9463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9482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9464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9476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77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9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1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9465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947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7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66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1 015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9467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142875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«Обеспечение правопорядка, профилактика правонарушений, терроризма, экстремизма и межнациональных отношений в МО«Светогорское городское поселение»</a:t>
            </a:r>
          </a:p>
        </p:txBody>
      </p:sp>
      <p:sp>
        <p:nvSpPr>
          <p:cNvPr id="19468" name="Прямоугольник 42"/>
          <p:cNvSpPr>
            <a:spLocks noChangeArrowheads="1"/>
          </p:cNvSpPr>
          <p:nvPr/>
        </p:nvSpPr>
        <p:spPr bwMode="auto">
          <a:xfrm>
            <a:off x="2500298" y="1714488"/>
            <a:ext cx="6143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создание и развитие  аппаратно-программного комплекса автоматизированной информационной системы «Безопасный город» (700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обслуживание аппаратно-программного комплекса автоматизированной информационной системы «Безопасный город» (300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обеспечение деятельности добровольной народной дружины        г. Светогорска  (15 тысяч рублей)</a:t>
            </a:r>
            <a:endParaRPr lang="ru-RU" altLang="ru-RU" sz="1400" i="1" dirty="0"/>
          </a:p>
        </p:txBody>
      </p:sp>
      <p:pic>
        <p:nvPicPr>
          <p:cNvPr id="2052" name="Picture 4" descr="http://www.magnus-group.ru/images/upload/2e3fe7f462d9d79c7802538162774c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63" y="3500438"/>
            <a:ext cx="5848622" cy="302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485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2052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0486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20515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6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8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0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0487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20509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0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2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4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0488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2050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0489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20497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8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0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2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490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680,0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20491" name="Rectangle 48"/>
          <p:cNvSpPr>
            <a:spLocks noGrp="1" noChangeArrowheads="1"/>
          </p:cNvSpPr>
          <p:nvPr>
            <p:ph type="title"/>
          </p:nvPr>
        </p:nvSpPr>
        <p:spPr>
          <a:xfrm>
            <a:off x="1523291" y="92011"/>
            <a:ext cx="7313613" cy="142875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«Обеспечение пожарной безопасности в МО «</a:t>
            </a:r>
            <a:r>
              <a:rPr lang="ru-RU" altLang="ru-RU" sz="2000" b="1" i="1" dirty="0" err="1" smtClean="0">
                <a:solidFill>
                  <a:srgbClr val="000000"/>
                </a:solidFill>
              </a:rPr>
              <a:t>Светогорское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городское поселение»</a:t>
            </a:r>
          </a:p>
        </p:txBody>
      </p:sp>
      <p:sp>
        <p:nvSpPr>
          <p:cNvPr id="20492" name="Прямоугольник 42"/>
          <p:cNvSpPr>
            <a:spLocks noChangeArrowheads="1"/>
          </p:cNvSpPr>
          <p:nvPr/>
        </p:nvSpPr>
        <p:spPr bwMode="auto">
          <a:xfrm>
            <a:off x="2670870" y="1427173"/>
            <a:ext cx="6143625" cy="225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обслуживание </a:t>
            </a:r>
            <a:r>
              <a:rPr lang="ru-RU" altLang="ru-RU" sz="1400" i="1" dirty="0"/>
              <a:t>и проверка на водоотдачу кранов внутреннего противопожарного водоснабжения (</a:t>
            </a:r>
            <a:r>
              <a:rPr lang="ru-RU" altLang="ru-RU" sz="1400" i="1" dirty="0" smtClean="0"/>
              <a:t>85 </a:t>
            </a:r>
            <a:r>
              <a:rPr lang="ru-RU" altLang="ru-RU" sz="1400" i="1" dirty="0"/>
              <a:t>тысяч рублей</a:t>
            </a:r>
            <a:r>
              <a:rPr lang="ru-RU" altLang="ru-RU" sz="14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обслуживание и проверка на водоотдачу гидрантов наружного противопожарного водоснабжения ( 195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содержание гидрантов наружного противопожарного водоснабжения (300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ремонт, поставка  и установка  гидрантов наружного противопожарного водоснабжения г.Светогорска,                             </a:t>
            </a:r>
            <a:r>
              <a:rPr lang="ru-RU" altLang="ru-RU" sz="1400" i="1" dirty="0" err="1" smtClean="0"/>
              <a:t>пгт</a:t>
            </a:r>
            <a:r>
              <a:rPr lang="ru-RU" altLang="ru-RU" sz="1400" i="1" dirty="0" smtClean="0"/>
              <a:t>. Лесогорский  (100 тысяч рублей)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70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5" y="3855498"/>
            <a:ext cx="2549202" cy="215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bonvisage.ru/images1/5762e8de12f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15864"/>
            <a:ext cx="3456384" cy="21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1509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2154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4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1510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21536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37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9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1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1511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21530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1512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21524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25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7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9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1513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21518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9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1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3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1514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842,5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21515" name="Rectangle 48"/>
          <p:cNvSpPr>
            <a:spLocks noGrp="1" noChangeArrowheads="1"/>
          </p:cNvSpPr>
          <p:nvPr>
            <p:ph type="title"/>
          </p:nvPr>
        </p:nvSpPr>
        <p:spPr>
          <a:xfrm>
            <a:off x="1503476" y="145293"/>
            <a:ext cx="7313613" cy="1785938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в МО «</a:t>
            </a:r>
            <a:r>
              <a:rPr lang="ru-RU" altLang="ru-RU" sz="2000" b="1" i="1" dirty="0" err="1" smtClean="0">
                <a:solidFill>
                  <a:srgbClr val="000000"/>
                </a:solidFill>
              </a:rPr>
              <a:t>Светогорское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городское поселение»</a:t>
            </a:r>
          </a:p>
        </p:txBody>
      </p:sp>
      <p:sp>
        <p:nvSpPr>
          <p:cNvPr id="21516" name="Прямоугольник 42"/>
          <p:cNvSpPr>
            <a:spLocks noChangeArrowheads="1"/>
          </p:cNvSpPr>
          <p:nvPr/>
        </p:nvSpPr>
        <p:spPr bwMode="auto">
          <a:xfrm>
            <a:off x="2492660" y="1975907"/>
            <a:ext cx="6143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создание специализированного мобильного подразделения водных спасателей для патрулирования в необорудованных местах массового отдыха населения (195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сбор и обмен информацией в области защиты населения и территорий от ЧС природного и техногенного характера с МКУ «ЕДДС» Выборгского района (188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оказание услуг по обеспечению  готовности к оперативному реагированию на ЧС ситуации и проведению работ по их ликвидации (360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выставление аншлагов с информацией о запрете купания в выявленных опасных  местах водоемов на территории МО         (10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оснащение мест массового скопления граждан средствами оповещения об опасностях (59 тысяч 500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200" i="1" dirty="0" smtClean="0"/>
              <a:t>оснащение учебно-консультативных пунктов (30  тысяч рублей) 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endParaRPr lang="ru-RU" altLang="ru-RU" sz="1200" i="1" dirty="0"/>
          </a:p>
        </p:txBody>
      </p:sp>
      <p:pic>
        <p:nvPicPr>
          <p:cNvPr id="1026" name="Picture 2" descr="http://u9086.mass.hc.ru/%D0%9E%D0%91%D0%96_5_%D0%BA%D0%BB%D0%B0%D1%81%D1%81/15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434665"/>
            <a:ext cx="5936493" cy="21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smtClean="0"/>
              <a:t>ОСНОВНЫЕ ХАРАКТЕРИСТИКИ БЮДЖЕТА</a:t>
            </a:r>
            <a:endParaRPr lang="en-US" altLang="ru-RU" sz="2400" b="1" smtClean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1143000" y="1447800"/>
            <a:ext cx="5286375" cy="4495800"/>
          </a:xfrm>
          <a:prstGeom prst="rightArrow">
            <a:avLst>
              <a:gd name="adj1" fmla="val 79306"/>
              <a:gd name="adj2" fmla="val 31487"/>
            </a:avLst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blackWhite">
          <a:xfrm>
            <a:off x="1357313" y="2420938"/>
            <a:ext cx="4214812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CC99"/>
              </a:gs>
              <a:gs pos="50000">
                <a:srgbClr val="AA8866"/>
              </a:gs>
              <a:gs pos="100000">
                <a:srgbClr val="FFCC99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/>
              <a:t>Общий объем доходов – </a:t>
            </a:r>
          </a:p>
          <a:p>
            <a:pPr algn="ctr"/>
            <a:r>
              <a:rPr lang="ru-RU" altLang="ru-RU" sz="2400" b="1" dirty="0" smtClean="0"/>
              <a:t>143 013,1 </a:t>
            </a:r>
            <a:r>
              <a:rPr lang="ru-RU" altLang="ru-RU" sz="2400" b="1" dirty="0"/>
              <a:t>тыс. руб.</a:t>
            </a: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blackWhite">
          <a:xfrm>
            <a:off x="1357313" y="3857625"/>
            <a:ext cx="4214812" cy="10001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99FF"/>
              </a:gs>
              <a:gs pos="50000">
                <a:srgbClr val="8866AA"/>
              </a:gs>
              <a:gs pos="100000">
                <a:srgbClr val="CC99F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/>
              <a:t>Общий объем расходов – </a:t>
            </a:r>
          </a:p>
          <a:p>
            <a:pPr algn="ctr"/>
            <a:r>
              <a:rPr lang="ru-RU" altLang="ru-RU" sz="2400" b="1" dirty="0" smtClean="0"/>
              <a:t>148 148,2 </a:t>
            </a:r>
            <a:r>
              <a:rPr lang="ru-RU" altLang="ru-RU" sz="2400" b="1" dirty="0"/>
              <a:t>тыс. руб.</a:t>
            </a:r>
            <a:endParaRPr lang="en-US" altLang="ru-RU" sz="2400" b="1" dirty="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357938" y="2997200"/>
            <a:ext cx="2786062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Дефицит –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135,1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2256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6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7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2256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6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2535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2255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2536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22548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49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1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3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2537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2254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4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2538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240,6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22539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285750"/>
            <a:ext cx="7313613" cy="1785938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smtClean="0"/>
              <a:t>«Устойчивое развитие сельских поселений на территории </a:t>
            </a:r>
            <a:r>
              <a:rPr lang="ru-RU" altLang="ru-RU" sz="2000" b="1" i="1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22540" name="Прямоугольник 42"/>
          <p:cNvSpPr>
            <a:spLocks noChangeArrowheads="1"/>
          </p:cNvSpPr>
          <p:nvPr/>
        </p:nvSpPr>
        <p:spPr bwMode="auto">
          <a:xfrm>
            <a:off x="2452791" y="1909763"/>
            <a:ext cx="61436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субсидия МБУ «КСК г. Светогорска» на ремонт  помещений </a:t>
            </a:r>
            <a:r>
              <a:rPr lang="ru-RU" altLang="ru-RU" sz="1400" i="1" dirty="0" err="1" smtClean="0"/>
              <a:t>Лосевской</a:t>
            </a:r>
            <a:r>
              <a:rPr lang="ru-RU" altLang="ru-RU" sz="1400" i="1" dirty="0" smtClean="0"/>
              <a:t> сельской библиотеки и </a:t>
            </a:r>
            <a:r>
              <a:rPr lang="ru-RU" altLang="ru-RU" sz="1400" i="1" dirty="0" err="1" smtClean="0"/>
              <a:t>Лосевского</a:t>
            </a:r>
            <a:r>
              <a:rPr lang="ru-RU" altLang="ru-RU" sz="1400" i="1" dirty="0" smtClean="0"/>
              <a:t> сельского клуба (разработка рабочего проекта ремонта библиотеки и клуба)     (50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ремонт сетей водопровода (50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установка детских площадок в дер. </a:t>
            </a:r>
            <a:r>
              <a:rPr lang="ru-RU" altLang="ru-RU" sz="1400" i="1" dirty="0" err="1" smtClean="0"/>
              <a:t>Лосево</a:t>
            </a:r>
            <a:r>
              <a:rPr lang="ru-RU" altLang="ru-RU" sz="1400" i="1" dirty="0" smtClean="0"/>
              <a:t>, восстановление природного ландшафта (140 тысяч 600 рублей)</a:t>
            </a:r>
            <a:endParaRPr lang="ru-RU" altLang="ru-RU" sz="1400" i="1" dirty="0"/>
          </a:p>
        </p:txBody>
      </p:sp>
      <p:pic>
        <p:nvPicPr>
          <p:cNvPr id="2050" name="Picture 2" descr="http://avito.kz/files/images/items/173/173770z1df775593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25981"/>
            <a:ext cx="5324062" cy="24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3557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23590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91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3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5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3558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23584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85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7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9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3559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23578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3560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23572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73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5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7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3561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23566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67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9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1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562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12 656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23563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13613" cy="1357312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smtClean="0"/>
              <a:t>«Развитие физической культуры и массового спорта в</a:t>
            </a:r>
            <a:r>
              <a:rPr lang="ru-RU" altLang="ru-RU" sz="2000" b="1" i="1" smtClean="0">
                <a:solidFill>
                  <a:srgbClr val="000000"/>
                </a:solidFill>
              </a:rPr>
              <a:t> МО «Светогорское городское поселение»</a:t>
            </a:r>
          </a:p>
        </p:txBody>
      </p:sp>
      <p:sp>
        <p:nvSpPr>
          <p:cNvPr id="23564" name="Прямоугольник 42"/>
          <p:cNvSpPr>
            <a:spLocks noChangeArrowheads="1"/>
          </p:cNvSpPr>
          <p:nvPr/>
        </p:nvSpPr>
        <p:spPr bwMode="auto">
          <a:xfrm>
            <a:off x="2453263" y="1417423"/>
            <a:ext cx="61436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предоставление субсидии МБУ «КСК </a:t>
            </a:r>
            <a:r>
              <a:rPr lang="ru-RU" altLang="ru-RU" sz="1400" i="1" dirty="0" err="1" smtClean="0"/>
              <a:t>г.Светогорска</a:t>
            </a:r>
            <a:r>
              <a:rPr lang="ru-RU" altLang="ru-RU" sz="1400" i="1" dirty="0" smtClean="0"/>
              <a:t>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(11 миллионов 811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предоставление субсидии МБУ «КСК </a:t>
            </a:r>
            <a:r>
              <a:rPr lang="ru-RU" altLang="ru-RU" sz="1400" i="1" dirty="0" err="1" smtClean="0"/>
              <a:t>г.Светогорска</a:t>
            </a:r>
            <a:r>
              <a:rPr lang="ru-RU" altLang="ru-RU" sz="1400" i="1" dirty="0" smtClean="0"/>
              <a:t>»  на реализацию мероприятий по программе «Формирование доступной среды жизнедеятельности для инвалидов  в ЛО»     (500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мероприятия в области физкультуры и спорта                          (345 тысяч рублей)</a:t>
            </a:r>
            <a:endParaRPr lang="ru-RU" altLang="ru-RU" sz="1400" i="1" dirty="0"/>
          </a:p>
        </p:txBody>
      </p:sp>
      <p:pic>
        <p:nvPicPr>
          <p:cNvPr id="3074" name="Picture 2" descr="http://www.klgd.ru/social/dostupnaya_sreda/dostupnaya_sre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988605"/>
            <a:ext cx="3010474" cy="22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nmedia.ru/_data/objects/0001/1677/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88605"/>
            <a:ext cx="2952328" cy="22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4581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2461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1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1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2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4582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2461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1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1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1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4583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2460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0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4584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24598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99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1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03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4585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2459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9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/>
              <a:t>110,0</a:t>
            </a:r>
          </a:p>
          <a:p>
            <a:pPr algn="ctr"/>
            <a:r>
              <a:rPr lang="ru-RU" altLang="ru-RU" sz="2600" b="1"/>
              <a:t>тыс. руб.</a:t>
            </a:r>
          </a:p>
        </p:txBody>
      </p:sp>
      <p:sp>
        <p:nvSpPr>
          <p:cNvPr id="245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489321" y="-99392"/>
            <a:ext cx="7313613" cy="1357312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smtClean="0"/>
              <a:t>«Развитие и поддержка малого и среднего предпринимательства в</a:t>
            </a:r>
            <a:r>
              <a:rPr lang="ru-RU" altLang="ru-RU" sz="2000" b="1" i="1" smtClean="0">
                <a:solidFill>
                  <a:srgbClr val="000000"/>
                </a:solidFill>
              </a:rPr>
              <a:t> МО «Светогорское городское поселение»</a:t>
            </a:r>
          </a:p>
        </p:txBody>
      </p:sp>
      <p:sp>
        <p:nvSpPr>
          <p:cNvPr id="24588" name="Прямоугольник 42"/>
          <p:cNvSpPr>
            <a:spLocks noChangeArrowheads="1"/>
          </p:cNvSpPr>
          <p:nvPr/>
        </p:nvSpPr>
        <p:spPr bwMode="auto">
          <a:xfrm>
            <a:off x="2500298" y="1071546"/>
            <a:ext cx="614362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организация </a:t>
            </a:r>
            <a:r>
              <a:rPr lang="ru-RU" altLang="ru-RU" sz="1400" i="1" dirty="0"/>
              <a:t>обучающих и информационных семинаров, тренингов по актуальным темам (40 тысяч рублей</a:t>
            </a:r>
            <a:r>
              <a:rPr lang="ru-RU" altLang="ru-RU" sz="14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подготовка мультимедийных продуктов, разработка, издание и распространение информационных материалов, размещение информации на страницах муниципальной газеты «</a:t>
            </a:r>
            <a:r>
              <a:rPr lang="ru-RU" altLang="ru-RU" sz="1400" i="1" dirty="0" err="1" smtClean="0"/>
              <a:t>Вуокса</a:t>
            </a:r>
            <a:r>
              <a:rPr lang="ru-RU" altLang="ru-RU" sz="1400" i="1" dirty="0" smtClean="0"/>
              <a:t>», подготовка  и выпуск в эфир телесюжетов, посвященных вопросам малого и среднего предпринимательства  (15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организация и проведение мероприятий по  награждению субъектов малого и среднего предпринимательства достигших наибольших результатов по итогам  работы за год (30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организация и проведение мероприятий в связи с празднованием Дня работников бытового обслуживания населения и жилищно-коммунального хозяйства и Дня Российского  предпринимательства (25 тысяч рублей)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pic>
        <p:nvPicPr>
          <p:cNvPr id="5122" name="Picture 2" descr="https://im3-tub-ru.yandex.net/i?id=28de255828ddb157d6c9409ab92ed984&amp;n=33&amp;h=245&amp;w=3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43446"/>
            <a:ext cx="4824536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2564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4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5606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25636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7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9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1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5607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25630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1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3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5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25624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5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27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29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5609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25618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9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21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23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610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41 405,3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25611" name="Rectangle 48"/>
          <p:cNvSpPr>
            <a:spLocks noGrp="1" noChangeArrowheads="1"/>
          </p:cNvSpPr>
          <p:nvPr>
            <p:ph type="title"/>
          </p:nvPr>
        </p:nvSpPr>
        <p:spPr>
          <a:xfrm>
            <a:off x="1489321" y="227013"/>
            <a:ext cx="7313613" cy="1357312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dirty="0" smtClean="0"/>
              <a:t>«Повышение уровня благоустройства территорий населенных пунктов в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МО «</a:t>
            </a:r>
            <a:r>
              <a:rPr lang="ru-RU" altLang="ru-RU" sz="2000" b="1" i="1" dirty="0" err="1" smtClean="0">
                <a:solidFill>
                  <a:srgbClr val="000000"/>
                </a:solidFill>
              </a:rPr>
              <a:t>Светогорское</a:t>
            </a:r>
            <a:r>
              <a:rPr lang="ru-RU" altLang="ru-RU" sz="2000" b="1" i="1" dirty="0" smtClean="0">
                <a:solidFill>
                  <a:srgbClr val="000000"/>
                </a:solidFill>
              </a:rPr>
              <a:t> городское поселение»</a:t>
            </a:r>
          </a:p>
        </p:txBody>
      </p:sp>
      <p:sp>
        <p:nvSpPr>
          <p:cNvPr id="25612" name="Прямоугольник 42"/>
          <p:cNvSpPr>
            <a:spLocks noChangeArrowheads="1"/>
          </p:cNvSpPr>
          <p:nvPr/>
        </p:nvSpPr>
        <p:spPr bwMode="auto">
          <a:xfrm>
            <a:off x="2362200" y="1428750"/>
            <a:ext cx="66436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уличное освещение (8 </a:t>
            </a:r>
            <a:r>
              <a:rPr lang="ru-RU" altLang="ru-RU" sz="1400" i="1" dirty="0"/>
              <a:t>миллионов рублей</a:t>
            </a:r>
            <a:r>
              <a:rPr lang="ru-RU" altLang="ru-RU" sz="1400" i="1" dirty="0" smtClean="0"/>
              <a:t>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содержание улично-дорожной сети (20 миллионов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организация озеленения территории МО (850 тысяч 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организация и содержание территорий поселения </a:t>
            </a:r>
          </a:p>
          <a:p>
            <a:pPr algn="just" eaLnBrk="1" hangingPunct="1"/>
            <a:r>
              <a:rPr lang="ru-RU" altLang="ru-RU" sz="1400" i="1" dirty="0" smtClean="0"/>
              <a:t>      (6 миллионов 518 тысяч 400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ремонт и содержание автомобильных дорог </a:t>
            </a:r>
          </a:p>
          <a:p>
            <a:pPr algn="just" eaLnBrk="1" hangingPunct="1"/>
            <a:r>
              <a:rPr lang="ru-RU" altLang="ru-RU" sz="1400" i="1" dirty="0" smtClean="0"/>
              <a:t>      (6 миллионов 036 тысяч 900 рублей);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00" i="1" dirty="0" smtClean="0"/>
          </a:p>
          <a:p>
            <a:pPr lvl="0" eaLnBrk="1" hangingPunct="1"/>
            <a:endParaRPr lang="ru-RU" altLang="ru-RU" sz="1400" i="1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1400" i="1" dirty="0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waterpump.ru/assets/files/2013/02/1292583972_p202-fon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9476"/>
            <a:ext cx="2736304" cy="30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149475"/>
            <a:ext cx="3024336" cy="308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6629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26663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4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6630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2665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6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6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6631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26651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4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6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6632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26645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6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8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0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6633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26639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634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 smtClean="0"/>
              <a:t>7 350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26635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-38769"/>
            <a:ext cx="7313613" cy="1285875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altLang="ru-RU" sz="2000" b="1" i="1" smtClean="0"/>
              <a:t>«Обеспечение качественным жильем на территории </a:t>
            </a:r>
            <a:r>
              <a:rPr lang="ru-RU" altLang="ru-RU" sz="2000" b="1" i="1" smtClean="0">
                <a:solidFill>
                  <a:srgbClr val="000000"/>
                </a:solidFill>
              </a:rPr>
              <a:t> МО «Светогорское городское поселение»</a:t>
            </a:r>
          </a:p>
        </p:txBody>
      </p:sp>
      <p:sp>
        <p:nvSpPr>
          <p:cNvPr id="26636" name="Прямоугольник 44"/>
          <p:cNvSpPr>
            <a:spLocks noChangeArrowheads="1"/>
          </p:cNvSpPr>
          <p:nvPr/>
        </p:nvSpPr>
        <p:spPr bwMode="auto">
          <a:xfrm>
            <a:off x="2095500" y="1179538"/>
            <a:ext cx="678656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оформление, содержание, обслуживание и ремонт объектов муниципального имущества (200 тысяч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взносы на капитальный ремонт за муниципальные жилые помещения      (6 миллионов рублей);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содержание муниципального жилищного фонда (1 миллион 150 тысяч рублей)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pic>
        <p:nvPicPr>
          <p:cNvPr id="6146" name="Picture 2" descr="http://a8.ptz.ru/sites/default/files/%D0%A0%D0%B5%D0%BC%D0%BE%D0%BD%D1%82%20%D0%BC%D0%BD%D0%BE%D0%B3%D0%BE%D0%BA%D0%B2%D0%B0%D1%80%D1%82%D0%B8%D1%80%D0%BD%D0%BE%D0%B3%D0%BE%20%D0%B4%D0%BE%D0%BC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643182"/>
            <a:ext cx="5915110" cy="37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35495"/>
              </p:ext>
            </p:extLst>
          </p:nvPr>
        </p:nvGraphicFramePr>
        <p:xfrm>
          <a:off x="11119" y="-27385"/>
          <a:ext cx="9144000" cy="6769751"/>
        </p:xfrm>
        <a:graphic>
          <a:graphicData uri="http://schemas.openxmlformats.org/drawingml/2006/table">
            <a:tbl>
              <a:tblPr/>
              <a:tblGrid>
                <a:gridCol w="8172400"/>
                <a:gridCol w="971600"/>
              </a:tblGrid>
              <a:tr h="556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тыс. руб.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21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1 456,8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45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Содержание органов местного самоуправления администрации МО «Светогорское городское поселение»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18 736,6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53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Содержание отдела по управлению имуществом МО «Светогорское городское поселение»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3 971,7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37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Реализация функций в области управления муниципальной собственностью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2 190,0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00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Расходы, связанные с оформлением, содержанием, обслуживанием и ремонтом объектов муниципального имущества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518,6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1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Мероприятия в области информационно-коммуникационных технологий и связи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6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содержание муниципального учреждения казенного типа «Бюро административно-хозяйственного обеспечения»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9 321,1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34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и содержание территорий поселения (МУ «БАХО»)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2 631,2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4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405,7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04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бюджета, в сфере профилактики безнадзорности  и правонарушений несовершеннолетних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1 216,1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7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 в сфере административных правоотношений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620,1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3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2 845,4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15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45 678,7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2627313" y="2420938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29.11.2016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268760"/>
            <a:ext cx="7345362" cy="3672408"/>
          </a:xfrm>
        </p:spPr>
        <p:txBody>
          <a:bodyPr/>
          <a:lstStyle/>
          <a:p>
            <a:pPr eaLnBrk="1" hangingPunct="1"/>
            <a:endParaRPr lang="ru-RU" altLang="ru-RU" sz="2400" dirty="0" smtClean="0"/>
          </a:p>
          <a:p>
            <a:pPr algn="ctr" eaLnBrk="1" hangingPunct="1"/>
            <a:r>
              <a:rPr lang="ru-RU" altLang="ru-RU" sz="2500" b="1" dirty="0" smtClean="0"/>
              <a:t>ПРОЕКТ БЮДЖЕТА</a:t>
            </a:r>
            <a:r>
              <a:rPr lang="ru-RU" altLang="ru-RU" sz="2500" dirty="0" smtClean="0"/>
              <a:t> </a:t>
            </a:r>
          </a:p>
          <a:p>
            <a:pPr algn="ctr" eaLnBrk="1" hangingPunct="1"/>
            <a:r>
              <a:rPr lang="ru-RU" altLang="ru-RU" sz="2500" dirty="0" smtClean="0"/>
              <a:t>МУНИЦИПАЛЬНОГО ОБРАЗОВАНИЯ «СВЕТОГОРСКОЕ ГОРОДСКОЕ ПОСЕЛЕНИЕ» ВЫБОРГСКОГО РАЙОНА ЛЕНИНГРАДСКОЙ ОБЛАСТИ НА 2017 ГОД И ПЛАНОВЫЙ ПЕРИОД 2018 И 2019 ГОДОВ»</a:t>
            </a:r>
          </a:p>
          <a:p>
            <a:pPr algn="ctr" eaLnBrk="1" hangingPunct="1"/>
            <a:r>
              <a:rPr lang="ru-RU" altLang="ru-RU" sz="2500" dirty="0" smtClean="0"/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924"/>
            <a:ext cx="1254441" cy="1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81" y="121407"/>
            <a:ext cx="2592288" cy="15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1408"/>
            <a:ext cx="2571768" cy="15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80" y="4707169"/>
            <a:ext cx="2592289" cy="16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677112"/>
            <a:ext cx="2500330" cy="16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smtClean="0"/>
              <a:t>СТРУКТУРА ДОХОДОВ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85863"/>
              </p:ext>
            </p:extLst>
          </p:nvPr>
        </p:nvGraphicFramePr>
        <p:xfrm>
          <a:off x="1336675" y="1193800"/>
          <a:ext cx="7756525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313613" cy="777875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СТРУКТУРА НАЛОГОВЫХ ДОХОДОВ</a:t>
            </a:r>
          </a:p>
        </p:txBody>
      </p:sp>
      <p:graphicFrame>
        <p:nvGraphicFramePr>
          <p:cNvPr id="2" name="Object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589069"/>
              </p:ext>
            </p:extLst>
          </p:nvPr>
        </p:nvGraphicFramePr>
        <p:xfrm>
          <a:off x="1336675" y="1479550"/>
          <a:ext cx="7756525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</a:rPr>
              <a:t>Всего налоговых доходов –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65 158,9 </a:t>
            </a:r>
            <a:r>
              <a:rPr lang="ru-RU" altLang="ru-RU" sz="2400" b="1" dirty="0">
                <a:solidFill>
                  <a:schemeClr val="tx2"/>
                </a:solidFill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28728" y="1571612"/>
          <a:ext cx="758825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313613" cy="777875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СТРУКТУРА НЕНАЛОГОВЫХ ДОХОДОВ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403350" y="981075"/>
            <a:ext cx="7529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</a:rPr>
              <a:t>Всего неналоговых доходов –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45 406 </a:t>
            </a:r>
            <a:r>
              <a:rPr lang="ru-RU" altLang="ru-RU" sz="2400" b="1" dirty="0">
                <a:solidFill>
                  <a:schemeClr val="tx2"/>
                </a:solidFill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183589"/>
              </p:ext>
            </p:extLst>
          </p:nvPr>
        </p:nvGraphicFramePr>
        <p:xfrm>
          <a:off x="1265238" y="1195388"/>
          <a:ext cx="7685087" cy="461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67625" cy="777875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СТРУКТУРА БЕЗВОЗМЕЗДНЫХ ПОСТУПЛЕНИЙ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258888" y="765175"/>
            <a:ext cx="7885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chemeClr val="tx2"/>
                </a:solidFill>
              </a:rPr>
              <a:t>Всего безвозмездных поступлений – </a:t>
            </a:r>
            <a:r>
              <a:rPr lang="ru-RU" altLang="ru-RU" sz="2200" b="1" dirty="0" smtClean="0">
                <a:solidFill>
                  <a:schemeClr val="tx2"/>
                </a:solidFill>
              </a:rPr>
              <a:t>32 448,2 тыс.руб</a:t>
            </a:r>
            <a:r>
              <a:rPr lang="ru-RU" altLang="ru-RU" sz="2200" b="1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313613" cy="777875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СТРУКТУРА РАСХОДОВ 148 148,2 тыс.руб.</a:t>
            </a:r>
          </a:p>
        </p:txBody>
      </p:sp>
      <p:graphicFrame>
        <p:nvGraphicFramePr>
          <p:cNvPr id="5" name="Object 97"/>
          <p:cNvGraphicFramePr>
            <a:graphicFrameLocks noGrp="1" noChangeAspect="1"/>
          </p:cNvGraphicFramePr>
          <p:nvPr>
            <p:ph idx="1"/>
          </p:nvPr>
        </p:nvGraphicFramePr>
        <p:xfrm>
          <a:off x="1285875" y="1571612"/>
          <a:ext cx="7858125" cy="39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60809"/>
              </p:ext>
            </p:extLst>
          </p:nvPr>
        </p:nvGraphicFramePr>
        <p:xfrm>
          <a:off x="1275881" y="404664"/>
          <a:ext cx="7772400" cy="616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7667625" cy="500063"/>
          </a:xfrm>
          <a:noFill/>
        </p:spPr>
        <p:txBody>
          <a:bodyPr/>
          <a:lstStyle/>
          <a:p>
            <a:pPr algn="ctr" eaLnBrk="1" hangingPunct="1"/>
            <a:r>
              <a:rPr lang="ru-RU" altLang="ru-RU" sz="1500" b="1" dirty="0" smtClean="0"/>
              <a:t>РАСХОДЫ ПО МУНИЦИПАЛЬНЫМ ПРОГРАММАМ 102 469,5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1303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04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06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08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270" name="Group 18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129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9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0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0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271" name="Group 25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1291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92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94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96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272" name="Group 32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1285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86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88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90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273" name="Group 39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1279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80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82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84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274" name="Text Box 46"/>
          <p:cNvSpPr txBox="1">
            <a:spLocks noChangeArrowheads="1"/>
          </p:cNvSpPr>
          <p:nvPr/>
        </p:nvSpPr>
        <p:spPr bwMode="auto">
          <a:xfrm>
            <a:off x="0" y="3500438"/>
            <a:ext cx="1835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600" b="1" dirty="0"/>
              <a:t>3 </a:t>
            </a:r>
            <a:r>
              <a:rPr lang="ru-RU" altLang="ru-RU" sz="2600" b="1" dirty="0" smtClean="0"/>
              <a:t>578,0</a:t>
            </a:r>
            <a:endParaRPr lang="ru-RU" altLang="ru-RU" sz="2600" b="1" dirty="0"/>
          </a:p>
          <a:p>
            <a:pPr algn="ctr"/>
            <a:r>
              <a:rPr lang="ru-RU" altLang="ru-RU" sz="2600" b="1" dirty="0"/>
              <a:t>тыс. руб.</a:t>
            </a:r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7800" y="142875"/>
            <a:ext cx="7313613" cy="1285875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0000"/>
                </a:solidFill>
              </a:rPr>
              <a:t>Муниципальная программа «Информационное обеспечение деятельности администрации муниципального образования «Светогорское городское поселение»</a:t>
            </a:r>
          </a:p>
        </p:txBody>
      </p:sp>
      <p:sp>
        <p:nvSpPr>
          <p:cNvPr id="11276" name="Прямоугольник 44"/>
          <p:cNvSpPr>
            <a:spLocks noChangeArrowheads="1"/>
          </p:cNvSpPr>
          <p:nvPr/>
        </p:nvSpPr>
        <p:spPr bwMode="auto">
          <a:xfrm>
            <a:off x="2714614" y="4040306"/>
            <a:ext cx="6072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публикация информации о деятельности органов местного </a:t>
            </a:r>
          </a:p>
          <a:p>
            <a:pPr algn="just" eaLnBrk="1" hangingPunct="1"/>
            <a:r>
              <a:rPr lang="ru-RU" altLang="ru-RU" sz="1400" i="1" dirty="0" smtClean="0"/>
              <a:t> самоуправления </a:t>
            </a:r>
            <a:r>
              <a:rPr lang="ru-RU" altLang="ru-RU" sz="1400" dirty="0" smtClean="0"/>
              <a:t>(2</a:t>
            </a:r>
            <a:r>
              <a:rPr lang="ru-RU" altLang="ru-RU" sz="1400" i="1" dirty="0" smtClean="0"/>
              <a:t> </a:t>
            </a:r>
            <a:r>
              <a:rPr lang="ru-RU" altLang="ru-RU" sz="1400" i="1" dirty="0"/>
              <a:t>миллиона </a:t>
            </a:r>
            <a:r>
              <a:rPr lang="ru-RU" altLang="ru-RU" sz="1400" i="1" dirty="0" smtClean="0"/>
              <a:t>445 </a:t>
            </a:r>
            <a:r>
              <a:rPr lang="ru-RU" altLang="ru-RU" sz="1400" i="1" dirty="0"/>
              <a:t>тысяч рублей</a:t>
            </a:r>
            <a:r>
              <a:rPr lang="ru-RU" altLang="ru-RU" sz="1400" i="1" dirty="0" smtClean="0"/>
              <a:t>);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11277" name="Прямоугольник 42"/>
          <p:cNvSpPr>
            <a:spLocks noChangeArrowheads="1"/>
          </p:cNvSpPr>
          <p:nvPr/>
        </p:nvSpPr>
        <p:spPr bwMode="auto">
          <a:xfrm>
            <a:off x="2714613" y="4553068"/>
            <a:ext cx="6136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изготовление и размещение телевизионных программ                                 (1 </a:t>
            </a:r>
            <a:r>
              <a:rPr lang="ru-RU" altLang="ru-RU" sz="1400" i="1" dirty="0"/>
              <a:t>миллион </a:t>
            </a:r>
            <a:r>
              <a:rPr lang="ru-RU" altLang="ru-RU" sz="1400" i="1" dirty="0" smtClean="0"/>
              <a:t>рублей);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11278" name="Прямоугольник 43"/>
          <p:cNvSpPr>
            <a:spLocks noChangeArrowheads="1"/>
          </p:cNvSpPr>
          <p:nvPr/>
        </p:nvSpPr>
        <p:spPr bwMode="auto">
          <a:xfrm>
            <a:off x="2714611" y="5076943"/>
            <a:ext cx="60722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проведение </a:t>
            </a:r>
            <a:r>
              <a:rPr lang="ru-RU" altLang="ru-RU" sz="1400" i="1" dirty="0"/>
              <a:t>совещаний, </a:t>
            </a:r>
            <a:r>
              <a:rPr lang="ru-RU" altLang="ru-RU" sz="1400" i="1" dirty="0" smtClean="0"/>
              <a:t>конференций, собраний, круглых столов, печать  информационных буклетов, сборников и др.                                  </a:t>
            </a:r>
            <a:r>
              <a:rPr lang="ru-RU" altLang="ru-RU" sz="1400" dirty="0" smtClean="0"/>
              <a:t>(</a:t>
            </a:r>
            <a:r>
              <a:rPr lang="ru-RU" altLang="ru-RU" sz="1400" i="1" dirty="0" smtClean="0"/>
              <a:t>133 </a:t>
            </a:r>
            <a:r>
              <a:rPr lang="ru-RU" altLang="ru-RU" sz="1400" i="1" dirty="0"/>
              <a:t>тысячи рублей</a:t>
            </a:r>
            <a:r>
              <a:rPr lang="ru-RU" altLang="ru-RU" sz="1400" dirty="0" smtClean="0"/>
              <a:t>).</a:t>
            </a:r>
            <a:r>
              <a:rPr lang="ru-RU" altLang="ru-RU" sz="1400" i="1" dirty="0" smtClean="0"/>
              <a:t> 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pic>
        <p:nvPicPr>
          <p:cNvPr id="8195" name="Picture 3" descr="C:\Users\MyagkovaOA\Desktop\фото для презент\каме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500174"/>
            <a:ext cx="1931240" cy="15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admfs\doc\СФ\ПРОЕКТ БЮДЖЕТА 2017-2019\картинки\Телевидение-ради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9" y="1500174"/>
            <a:ext cx="2071702" cy="1502120"/>
          </a:xfrm>
          <a:prstGeom prst="rect">
            <a:avLst/>
          </a:prstGeom>
          <a:noFill/>
        </p:spPr>
      </p:pic>
      <p:pic>
        <p:nvPicPr>
          <p:cNvPr id="1028" name="Picture 4" descr="http://www.tpp-cherepovets.ru/uploaded/konferenc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492896"/>
            <a:ext cx="1857388" cy="146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04.12.2012</Template>
  <TotalTime>3346</TotalTime>
  <Words>1929</Words>
  <Application>Microsoft Office PowerPoint</Application>
  <PresentationFormat>Экран (4:3)</PresentationFormat>
  <Paragraphs>233</Paragraphs>
  <Slides>27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Проект 04.12.2012</vt:lpstr>
      <vt:lpstr> </vt:lpstr>
      <vt:lpstr>ОСНОВНЫЕ ХАРАКТЕРИСТИКИ БЮДЖЕТА</vt:lpstr>
      <vt:lpstr>СТРУКТУРА ДОХОДОВ</vt:lpstr>
      <vt:lpstr>СТРУКТУРА НАЛОГОВЫХ ДОХОДОВ</vt:lpstr>
      <vt:lpstr>СТРУКТУРА НЕНАЛОГОВЫХ ДОХОДОВ</vt:lpstr>
      <vt:lpstr>СТРУКТУРА БЕЗВОЗМЕЗДНЫХ ПОСТУПЛЕНИЙ</vt:lpstr>
      <vt:lpstr>СТРУКТУРА РАСХОДОВ 148 148,2 тыс.руб.</vt:lpstr>
      <vt:lpstr>РАСХОДЫ ПО МУНИЦИПАЛЬНЫМ ПРОГРАММАМ 102 469,5 тыс.руб.</vt:lpstr>
      <vt:lpstr>Муниципальная программа «Информационное обеспечение деятельности администрации муниципального образования «Светогорское городское поселение»</vt:lpstr>
      <vt:lpstr>Муниципальная программа «Информатизация администрации муниципального образования «Светогорское городское поселение»</vt:lpstr>
      <vt:lpstr>Муниципальная программа «Развитие форм местного самоуправления и социальной активности населения на территории администрации муниципального образования «Светогорское городское поселение»</vt:lpstr>
      <vt:lpstr>Муниципальная программа «Противодействие коррупции в МО «Светогорское городское поселение»</vt:lpstr>
      <vt:lpstr>Муниципальная программа «Молодежь» МО «Светогорское городское поселение»</vt:lpstr>
      <vt:lpstr>Муниципальная программа «Культура МО «Светогорское городское поселение»</vt:lpstr>
      <vt:lpstr>Муниципальная программа «Развитие муниципальной службы в муниципальном образовании «Светогорское городское поселение»</vt:lpstr>
      <vt:lpstr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на территории  МО«Светогорское городское поселение»</vt:lpstr>
      <vt:lpstr>Муниципальная программа «Обеспечение правопорядка, профилактика правонарушений, терроризма, экстремизма и межнациональных отношений в МО«Светогорское городское поселение»</vt:lpstr>
      <vt:lpstr>Муниципальная программа «Обеспечение пожарной безопасности в МО «Светогорское городское поселение»</vt:lpstr>
      <vt:lpstr>Муниципальная программа «Защита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 в МО «Светогорское городское поселение»</vt:lpstr>
      <vt:lpstr>Муниципальная программа «Устойчивое развитие сельских поселений на территории МО «Светогорское городское поселение»</vt:lpstr>
      <vt:lpstr>Муниципальная программа «Развитие физической культуры и массового спорта в МО «Светогорское городское поселение»</vt:lpstr>
      <vt:lpstr>Муниципальная программа «Развитие и поддержка малого и среднего предпринимательства в МО «Светогорское городское поселение»</vt:lpstr>
      <vt:lpstr>Муниципальная программа «Повышение уровня благоустройства территорий населенных пунктов в МО «Светогорское городское поселение»</vt:lpstr>
      <vt:lpstr>Муниципальная программа «Обеспечение качественным жильем на территории  МО «Светогорское городское поселение»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А. Гастюхина</cp:lastModifiedBy>
  <cp:revision>340</cp:revision>
  <dcterms:created xsi:type="dcterms:W3CDTF">2012-12-03T08:13:49Z</dcterms:created>
  <dcterms:modified xsi:type="dcterms:W3CDTF">2016-12-05T07:04:23Z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